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 id="2147483667" r:id="rId2"/>
  </p:sldMasterIdLst>
  <p:notesMasterIdLst>
    <p:notesMasterId r:id="rId16"/>
  </p:notesMasterIdLst>
  <p:handoutMasterIdLst>
    <p:handoutMasterId r:id="rId17"/>
  </p:handoutMasterIdLst>
  <p:sldIdLst>
    <p:sldId id="298" r:id="rId3"/>
    <p:sldId id="285" r:id="rId4"/>
    <p:sldId id="310" r:id="rId5"/>
    <p:sldId id="309" r:id="rId6"/>
    <p:sldId id="308" r:id="rId7"/>
    <p:sldId id="307" r:id="rId8"/>
    <p:sldId id="311" r:id="rId9"/>
    <p:sldId id="312" r:id="rId10"/>
    <p:sldId id="313" r:id="rId11"/>
    <p:sldId id="314" r:id="rId12"/>
    <p:sldId id="316" r:id="rId13"/>
    <p:sldId id="317" r:id="rId14"/>
    <p:sldId id="274" r:id="rId15"/>
  </p:sldIdLst>
  <p:sldSz cx="9144000" cy="6858000" type="screen4x3"/>
  <p:notesSz cx="6794500" cy="99314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640F8EC0-2C5F-4D36-82AA-7374995F991A}">
          <p14:sldIdLst>
            <p14:sldId id="298"/>
            <p14:sldId id="285"/>
            <p14:sldId id="310"/>
            <p14:sldId id="309"/>
            <p14:sldId id="308"/>
            <p14:sldId id="307"/>
            <p14:sldId id="311"/>
            <p14:sldId id="312"/>
            <p14:sldId id="313"/>
            <p14:sldId id="314"/>
            <p14:sldId id="316"/>
            <p14:sldId id="317"/>
            <p14:sldId id="27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unes, Marina" initials="NM" lastIdx="8" clrIdx="0"/>
  <p:cmAuthor id="1" name="Koenig, Ferdinand" initials="KF" lastIdx="0" clrIdx="1"/>
  <p:cmAuthor id="2" name="User" initials="U"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D9D9D9"/>
    <a:srgbClr val="B7CAE9"/>
    <a:srgbClr val="FF0000"/>
    <a:srgbClr val="00863D"/>
    <a:srgbClr val="33CCFF"/>
    <a:srgbClr val="05BE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8550" autoAdjust="0"/>
    <p:restoredTop sz="77471" autoAdjust="0"/>
  </p:normalViewPr>
  <p:slideViewPr>
    <p:cSldViewPr>
      <p:cViewPr>
        <p:scale>
          <a:sx n="62" d="100"/>
          <a:sy n="62" d="100"/>
        </p:scale>
        <p:origin x="-3756" y="-684"/>
      </p:cViewPr>
      <p:guideLst>
        <p:guide orient="horz" pos="2160"/>
        <p:guide pos="2880"/>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87" d="100"/>
          <a:sy n="87" d="100"/>
        </p:scale>
        <p:origin x="-3756"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6147" name="Rectangle 3"/>
          <p:cNvSpPr>
            <a:spLocks noGrp="1" noChangeArrowheads="1"/>
          </p:cNvSpPr>
          <p:nvPr>
            <p:ph type="dt" sz="quarter"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6148" name="Rectangle 4"/>
          <p:cNvSpPr>
            <a:spLocks noGrp="1" noChangeArrowheads="1"/>
          </p:cNvSpPr>
          <p:nvPr>
            <p:ph type="ftr" sz="quarter" idx="2"/>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6149" name="Rectangle 5"/>
          <p:cNvSpPr>
            <a:spLocks noGrp="1" noChangeArrowheads="1"/>
          </p:cNvSpPr>
          <p:nvPr>
            <p:ph type="sldNum" sz="quarter" idx="3"/>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1A6A458-98C0-4029-9658-99FDA687BCC8}" type="slidenum">
              <a:rPr lang="fr-FR"/>
              <a:pPr>
                <a:defRPr/>
              </a:pPr>
              <a:t>‹#›</a:t>
            </a:fld>
            <a:endParaRPr lang="fr-FR"/>
          </a:p>
        </p:txBody>
      </p:sp>
    </p:spTree>
    <p:extLst>
      <p:ext uri="{BB962C8B-B14F-4D97-AF65-F5344CB8AC3E}">
        <p14:creationId xmlns:p14="http://schemas.microsoft.com/office/powerpoint/2010/main" val="216941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11267" name="Rectangle 3"/>
          <p:cNvSpPr>
            <a:spLocks noGrp="1" noChangeArrowheads="1"/>
          </p:cNvSpPr>
          <p:nvPr>
            <p:ph type="dt"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16388" name="Rectangle 4"/>
          <p:cNvSpPr>
            <a:spLocks noGrp="1" noRot="1" noChangeAspect="1" noChangeArrowheads="1" noTextEdit="1"/>
          </p:cNvSpPr>
          <p:nvPr>
            <p:ph type="sldImg" idx="2"/>
          </p:nvPr>
        </p:nvSpPr>
        <p:spPr bwMode="auto">
          <a:xfrm>
            <a:off x="914400" y="744538"/>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679450" y="4717415"/>
            <a:ext cx="5435600" cy="446913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1270" name="Rectangle 6"/>
          <p:cNvSpPr>
            <a:spLocks noGrp="1" noChangeArrowheads="1"/>
          </p:cNvSpPr>
          <p:nvPr>
            <p:ph type="ftr" sz="quarter" idx="4"/>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11271" name="Rectangle 7"/>
          <p:cNvSpPr>
            <a:spLocks noGrp="1" noChangeArrowheads="1"/>
          </p:cNvSpPr>
          <p:nvPr>
            <p:ph type="sldNum" sz="quarter" idx="5"/>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8BBE0B8-E5E5-4310-BF04-57A2A6E65950}" type="slidenum">
              <a:rPr lang="fr-FR"/>
              <a:pPr>
                <a:defRPr/>
              </a:pPr>
              <a:t>‹#›</a:t>
            </a:fld>
            <a:endParaRPr lang="fr-FR"/>
          </a:p>
        </p:txBody>
      </p:sp>
    </p:spTree>
    <p:extLst>
      <p:ext uri="{BB962C8B-B14F-4D97-AF65-F5344CB8AC3E}">
        <p14:creationId xmlns:p14="http://schemas.microsoft.com/office/powerpoint/2010/main" val="23783201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nya-eurosedlar.e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www.ecb.europa.eu/euro/html/index.sv.html"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nya-eurosedlar.eu/"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nya-eurosedlar.eu/Euromynt/Euromynt2/Gemensamma-sidor/1-cent"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www.nya-eurosedlar.eu/Utbildningsmaterial-och-publicerat/Varifr&#229;n-kommer-myntet"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nya-eurosedlar.eu/Europaserien/Myten-om-Europa"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sv-SE" sz="1200" dirty="0" smtClean="0">
                <a:solidFill>
                  <a:schemeClr val="tx1"/>
                </a:solidFill>
                <a:effectLst/>
                <a:latin typeface="Arial" charset="0"/>
              </a:rPr>
              <a:t>Denna presentation har tagits fram för att hjälpa lärare att förklara eurosedlarna och euromynten för sina elever. Till varje bild finns det ytterligare information på anteckningssidorna. Presentationen kan användas i sin helhet eller i delar. Vi hoppas att du kommer att ha nytta av den. </a:t>
            </a:r>
          </a:p>
          <a:p>
            <a:endParaRPr lang="sv-SE" sz="1200" kern="1200" dirty="0" smtClean="0">
              <a:solidFill>
                <a:schemeClr val="tx1"/>
              </a:solidFill>
              <a:effectLst/>
              <a:latin typeface="Arial" charset="0"/>
              <a:ea typeface="+mn-ea"/>
              <a:cs typeface="+mn-cs"/>
            </a:endParaRPr>
          </a:p>
          <a:p>
            <a:r>
              <a:rPr lang="sv-SE" sz="1200" dirty="0" smtClean="0">
                <a:solidFill>
                  <a:schemeClr val="tx1"/>
                </a:solidFill>
                <a:effectLst/>
                <a:latin typeface="Arial" charset="0"/>
              </a:rPr>
              <a:t>Mer information om eurosedlarna och euromynten finns på </a:t>
            </a:r>
            <a:r>
              <a:rPr lang="sv-SE" sz="1200" u="sng" dirty="0" smtClean="0">
                <a:solidFill>
                  <a:schemeClr val="tx1"/>
                </a:solidFill>
                <a:effectLst/>
                <a:latin typeface="Arial" charset="0"/>
                <a:hlinkClick r:id="rId3"/>
              </a:rPr>
              <a:t>http://www.nya-eurosedlar.eu/</a:t>
            </a:r>
            <a:r>
              <a:rPr lang="sv-SE" sz="1200" dirty="0" smtClean="0">
                <a:solidFill>
                  <a:schemeClr val="tx1"/>
                </a:solidFill>
                <a:effectLst/>
                <a:latin typeface="Arial" charset="0"/>
              </a:rPr>
              <a:t> eller </a:t>
            </a:r>
            <a:r>
              <a:rPr lang="sv-SE" sz="1200" u="sng" dirty="0" smtClean="0">
                <a:solidFill>
                  <a:schemeClr val="tx1"/>
                </a:solidFill>
                <a:effectLst/>
                <a:latin typeface="Arial" charset="0"/>
                <a:hlinkClick r:id="rId4"/>
              </a:rPr>
              <a:t>https://www.ecb.europa.eu/euro/html/index.sv.html</a:t>
            </a:r>
            <a:r>
              <a:rPr lang="sv-SE" dirty="0" smtClean="0"/>
              <a:t>  </a:t>
            </a:r>
            <a:endParaRPr lang="sv-SE" sz="1200" kern="1200" dirty="0" smtClean="0">
              <a:solidFill>
                <a:schemeClr val="tx1"/>
              </a:solidFill>
              <a:effectLst/>
              <a:latin typeface="Arial" charset="0"/>
              <a:ea typeface="+mn-ea"/>
              <a:cs typeface="+mn-cs"/>
            </a:endParaRPr>
          </a:p>
          <a:p>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08B35572-1195-4CE3-9377-827311533DBA}" type="slidenum">
              <a:rPr lang="fr-FR" altLang="de-DE"/>
              <a:pPr algn="r" eaLnBrk="1" hangingPunct="1">
                <a:spcBef>
                  <a:spcPct val="0"/>
                </a:spcBef>
              </a:pPr>
              <a:t>10</a:t>
            </a:fld>
            <a:endParaRPr lang="fr-FR" altLang="de-DE"/>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dirty="0" err="1" smtClean="0">
                <a:solidFill>
                  <a:schemeClr val="tx1"/>
                </a:solidFill>
                <a:effectLst/>
                <a:latin typeface="Arial" charset="0"/>
              </a:rPr>
              <a:t>Klicka</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a:t>
            </a:r>
            <a:r>
              <a:rPr lang="en-GB" sz="1200" dirty="0" err="1" smtClean="0">
                <a:solidFill>
                  <a:schemeClr val="tx1"/>
                </a:solidFill>
                <a:effectLst/>
                <a:latin typeface="Arial" charset="0"/>
              </a:rPr>
              <a:t>bilden</a:t>
            </a:r>
            <a:r>
              <a:rPr lang="en-GB" sz="1200" dirty="0" smtClean="0">
                <a:solidFill>
                  <a:schemeClr val="tx1"/>
                </a:solidFill>
                <a:effectLst/>
                <a:latin typeface="Arial" charset="0"/>
              </a:rPr>
              <a:t> </a:t>
            </a:r>
            <a:r>
              <a:rPr lang="en-GB" sz="1200" dirty="0" err="1" smtClean="0">
                <a:solidFill>
                  <a:schemeClr val="tx1"/>
                </a:solidFill>
                <a:effectLst/>
                <a:latin typeface="Arial" charset="0"/>
              </a:rPr>
              <a:t>av</a:t>
            </a:r>
            <a:r>
              <a:rPr lang="en-GB" sz="1200" dirty="0" smtClean="0">
                <a:solidFill>
                  <a:schemeClr val="tx1"/>
                </a:solidFill>
                <a:effectLst/>
                <a:latin typeface="Arial" charset="0"/>
              </a:rPr>
              <a:t> </a:t>
            </a:r>
            <a:r>
              <a:rPr lang="en-GB" sz="1200" dirty="0" err="1" smtClean="0">
                <a:solidFill>
                  <a:schemeClr val="tx1"/>
                </a:solidFill>
                <a:effectLst/>
                <a:latin typeface="Arial" charset="0"/>
              </a:rPr>
              <a:t>sedeln</a:t>
            </a:r>
            <a:r>
              <a:rPr lang="en-GB" sz="1200" dirty="0" smtClean="0">
                <a:solidFill>
                  <a:schemeClr val="tx1"/>
                </a:solidFill>
                <a:effectLst/>
                <a:latin typeface="Arial" charset="0"/>
              </a:rPr>
              <a:t> </a:t>
            </a:r>
            <a:r>
              <a:rPr lang="en-GB" sz="1200" dirty="0" err="1" smtClean="0">
                <a:solidFill>
                  <a:schemeClr val="tx1"/>
                </a:solidFill>
                <a:effectLst/>
                <a:latin typeface="Arial" charset="0"/>
              </a:rPr>
              <a:t>för</a:t>
            </a:r>
            <a:r>
              <a:rPr lang="en-GB" sz="1200" dirty="0" smtClean="0">
                <a:solidFill>
                  <a:schemeClr val="tx1"/>
                </a:solidFill>
                <a:effectLst/>
                <a:latin typeface="Arial" charset="0"/>
              </a:rPr>
              <a:t> </a:t>
            </a:r>
            <a:r>
              <a:rPr lang="en-GB" sz="1200" dirty="0" err="1" smtClean="0">
                <a:solidFill>
                  <a:schemeClr val="tx1"/>
                </a:solidFill>
                <a:effectLst/>
                <a:latin typeface="Arial" charset="0"/>
              </a:rPr>
              <a:t>att</a:t>
            </a:r>
            <a:r>
              <a:rPr lang="en-GB" sz="1200" dirty="0" smtClean="0">
                <a:solidFill>
                  <a:schemeClr val="tx1"/>
                </a:solidFill>
                <a:effectLst/>
                <a:latin typeface="Arial" charset="0"/>
              </a:rPr>
              <a:t> se </a:t>
            </a:r>
            <a:r>
              <a:rPr lang="en-GB" sz="1200" dirty="0" err="1" smtClean="0">
                <a:solidFill>
                  <a:schemeClr val="tx1"/>
                </a:solidFill>
                <a:effectLst/>
                <a:latin typeface="Arial" charset="0"/>
              </a:rPr>
              <a:t>en</a:t>
            </a:r>
            <a:r>
              <a:rPr lang="en-GB" sz="1200" dirty="0" smtClean="0">
                <a:solidFill>
                  <a:schemeClr val="tx1"/>
                </a:solidFill>
                <a:effectLst/>
                <a:latin typeface="Arial" charset="0"/>
              </a:rPr>
              <a:t> film om </a:t>
            </a:r>
            <a:r>
              <a:rPr lang="en-GB" sz="1200" dirty="0" err="1" smtClean="0">
                <a:solidFill>
                  <a:schemeClr val="tx1"/>
                </a:solidFill>
                <a:effectLst/>
                <a:latin typeface="Arial" charset="0"/>
              </a:rPr>
              <a:t>hur</a:t>
            </a:r>
            <a:r>
              <a:rPr lang="en-GB" sz="1200" dirty="0" smtClean="0">
                <a:solidFill>
                  <a:schemeClr val="tx1"/>
                </a:solidFill>
                <a:effectLst/>
                <a:latin typeface="Arial" charset="0"/>
              </a:rPr>
              <a:t> man </a:t>
            </a:r>
            <a:r>
              <a:rPr lang="en-GB" sz="1200" dirty="0" err="1" smtClean="0">
                <a:solidFill>
                  <a:schemeClr val="tx1"/>
                </a:solidFill>
                <a:effectLst/>
                <a:latin typeface="Arial" charset="0"/>
              </a:rPr>
              <a:t>kontrollerar</a:t>
            </a:r>
            <a:r>
              <a:rPr lang="en-GB" sz="1200" dirty="0" smtClean="0">
                <a:solidFill>
                  <a:schemeClr val="tx1"/>
                </a:solidFill>
                <a:effectLst/>
                <a:latin typeface="Arial" charset="0"/>
              </a:rPr>
              <a:t> </a:t>
            </a:r>
            <a:r>
              <a:rPr lang="en-GB" sz="1200" dirty="0" err="1" smtClean="0">
                <a:solidFill>
                  <a:schemeClr val="tx1"/>
                </a:solidFill>
                <a:effectLst/>
                <a:latin typeface="Arial" charset="0"/>
              </a:rPr>
              <a:t>att</a:t>
            </a:r>
            <a:r>
              <a:rPr lang="en-GB" sz="1200" dirty="0" smtClean="0">
                <a:solidFill>
                  <a:schemeClr val="tx1"/>
                </a:solidFill>
                <a:effectLst/>
                <a:latin typeface="Arial" charset="0"/>
              </a:rPr>
              <a:t> </a:t>
            </a:r>
            <a:r>
              <a:rPr lang="en-GB" sz="1200" dirty="0" err="1" smtClean="0">
                <a:solidFill>
                  <a:schemeClr val="tx1"/>
                </a:solidFill>
                <a:effectLst/>
                <a:latin typeface="Arial" charset="0"/>
              </a:rPr>
              <a:t>en</a:t>
            </a:r>
            <a:r>
              <a:rPr lang="en-GB" sz="1200" dirty="0" smtClean="0">
                <a:solidFill>
                  <a:schemeClr val="tx1"/>
                </a:solidFill>
                <a:effectLst/>
                <a:latin typeface="Arial" charset="0"/>
              </a:rPr>
              <a:t> 20-eurosedel </a:t>
            </a:r>
            <a:r>
              <a:rPr lang="en-GB" sz="1200" dirty="0" err="1" smtClean="0">
                <a:solidFill>
                  <a:schemeClr val="tx1"/>
                </a:solidFill>
                <a:effectLst/>
                <a:latin typeface="Arial" charset="0"/>
              </a:rPr>
              <a:t>är</a:t>
            </a:r>
            <a:r>
              <a:rPr lang="en-GB" sz="1200" dirty="0" smtClean="0">
                <a:solidFill>
                  <a:schemeClr val="tx1"/>
                </a:solidFill>
                <a:effectLst/>
                <a:latin typeface="Arial" charset="0"/>
              </a:rPr>
              <a:t> </a:t>
            </a:r>
            <a:r>
              <a:rPr lang="en-GB" sz="1200" dirty="0" err="1" smtClean="0">
                <a:solidFill>
                  <a:schemeClr val="tx1"/>
                </a:solidFill>
                <a:effectLst/>
                <a:latin typeface="Arial" charset="0"/>
              </a:rPr>
              <a:t>äkta</a:t>
            </a:r>
            <a:r>
              <a:rPr lang="en-GB" sz="1200" dirty="0" smtClean="0">
                <a:solidFill>
                  <a:schemeClr val="tx1"/>
                </a:solidFill>
                <a:effectLst/>
                <a:latin typeface="Arial" charset="0"/>
              </a:rPr>
              <a:t> </a:t>
            </a:r>
            <a:r>
              <a:rPr lang="en-GB" sz="1200" dirty="0" err="1" smtClean="0">
                <a:solidFill>
                  <a:schemeClr val="tx1"/>
                </a:solidFill>
                <a:effectLst/>
                <a:latin typeface="Arial" charset="0"/>
              </a:rPr>
              <a:t>genom</a:t>
            </a:r>
            <a:r>
              <a:rPr lang="en-GB" sz="1200" dirty="0" smtClean="0">
                <a:solidFill>
                  <a:schemeClr val="tx1"/>
                </a:solidFill>
                <a:effectLst/>
                <a:latin typeface="Arial" charset="0"/>
              </a:rPr>
              <a:t> </a:t>
            </a:r>
            <a:r>
              <a:rPr lang="en-GB" sz="1200" dirty="0" err="1" smtClean="0">
                <a:solidFill>
                  <a:schemeClr val="tx1"/>
                </a:solidFill>
                <a:effectLst/>
                <a:latin typeface="Arial" charset="0"/>
              </a:rPr>
              <a:t>att</a:t>
            </a:r>
            <a:r>
              <a:rPr lang="en-GB" sz="1200" dirty="0" smtClean="0">
                <a:solidFill>
                  <a:schemeClr val="tx1"/>
                </a:solidFill>
                <a:effectLst/>
                <a:latin typeface="Arial" charset="0"/>
              </a:rPr>
              <a:t> </a:t>
            </a:r>
            <a:r>
              <a:rPr lang="en-GB" sz="1200" dirty="0" err="1" smtClean="0">
                <a:solidFill>
                  <a:schemeClr val="tx1"/>
                </a:solidFill>
                <a:effectLst/>
                <a:latin typeface="Arial" charset="0"/>
              </a:rPr>
              <a:t>luta</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den. </a:t>
            </a:r>
          </a:p>
          <a:p>
            <a:pPr marL="0" marR="0" indent="0" algn="l" defTabSz="914400" rtl="0" eaLnBrk="1" fontAlgn="base" latinLnBrk="0" hangingPunct="1">
              <a:lnSpc>
                <a:spcPct val="100000"/>
              </a:lnSpc>
              <a:spcBef>
                <a:spcPct val="30000"/>
              </a:spcBef>
              <a:spcAft>
                <a:spcPct val="0"/>
              </a:spcAft>
              <a:buClrTx/>
              <a:buSzTx/>
              <a:buFontTx/>
              <a:buNone/>
              <a:tabLst/>
              <a:defRPr/>
            </a:pPr>
            <a:endParaRPr lang="sv-SE" dirty="0" smtClean="0"/>
          </a:p>
          <a:p>
            <a:pPr eaLnBrk="1" hangingPunct="1"/>
            <a:endParaRPr lang="sv-SE" altLang="de-DE" dirty="0" smtClean="0"/>
          </a:p>
          <a:p>
            <a:pPr eaLnBrk="1" hangingPunct="1"/>
            <a:endParaRPr lang="de-DE" altLang="de-DE"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dirty="0" err="1" smtClean="0">
                <a:solidFill>
                  <a:schemeClr val="tx1"/>
                </a:solidFill>
                <a:effectLst/>
                <a:latin typeface="Arial" charset="0"/>
              </a:rPr>
              <a:t>Här</a:t>
            </a:r>
            <a:r>
              <a:rPr lang="en-GB" sz="1200" dirty="0" smtClean="0">
                <a:solidFill>
                  <a:schemeClr val="tx1"/>
                </a:solidFill>
                <a:effectLst/>
                <a:latin typeface="Arial" charset="0"/>
              </a:rPr>
              <a:t> </a:t>
            </a:r>
            <a:r>
              <a:rPr lang="en-GB" sz="1200" dirty="0" err="1" smtClean="0">
                <a:solidFill>
                  <a:schemeClr val="tx1"/>
                </a:solidFill>
                <a:effectLst/>
                <a:latin typeface="Arial" charset="0"/>
              </a:rPr>
              <a:t>kan</a:t>
            </a:r>
            <a:r>
              <a:rPr lang="en-GB" sz="1200" dirty="0" smtClean="0">
                <a:solidFill>
                  <a:schemeClr val="tx1"/>
                </a:solidFill>
                <a:effectLst/>
                <a:latin typeface="Arial" charset="0"/>
              </a:rPr>
              <a:t> man </a:t>
            </a:r>
            <a:r>
              <a:rPr lang="en-GB" sz="1200" dirty="0" err="1" smtClean="0">
                <a:solidFill>
                  <a:schemeClr val="tx1"/>
                </a:solidFill>
                <a:effectLst/>
                <a:latin typeface="Arial" charset="0"/>
              </a:rPr>
              <a:t>sammanställa</a:t>
            </a:r>
            <a:r>
              <a:rPr lang="en-GB" sz="1200" dirty="0" smtClean="0">
                <a:solidFill>
                  <a:schemeClr val="tx1"/>
                </a:solidFill>
                <a:effectLst/>
                <a:latin typeface="Arial" charset="0"/>
              </a:rPr>
              <a:t> </a:t>
            </a:r>
            <a:r>
              <a:rPr lang="en-GB" sz="1200" dirty="0" err="1" smtClean="0">
                <a:solidFill>
                  <a:schemeClr val="tx1"/>
                </a:solidFill>
                <a:effectLst/>
                <a:latin typeface="Arial" charset="0"/>
              </a:rPr>
              <a:t>en</a:t>
            </a:r>
            <a:r>
              <a:rPr lang="en-GB" sz="1200" dirty="0" smtClean="0">
                <a:solidFill>
                  <a:schemeClr val="tx1"/>
                </a:solidFill>
                <a:effectLst/>
                <a:latin typeface="Arial" charset="0"/>
              </a:rPr>
              <a:t> </a:t>
            </a:r>
            <a:r>
              <a:rPr lang="en-GB" sz="1200" dirty="0" err="1" smtClean="0">
                <a:solidFill>
                  <a:schemeClr val="tx1"/>
                </a:solidFill>
                <a:effectLst/>
                <a:latin typeface="Arial" charset="0"/>
              </a:rPr>
              <a:t>sedel</a:t>
            </a:r>
            <a:r>
              <a:rPr lang="en-GB" sz="1200" dirty="0" smtClean="0">
                <a:solidFill>
                  <a:schemeClr val="tx1"/>
                </a:solidFill>
                <a:effectLst/>
                <a:latin typeface="Arial" charset="0"/>
              </a:rPr>
              <a:t> </a:t>
            </a:r>
            <a:r>
              <a:rPr lang="en-GB" sz="1200" dirty="0" err="1" smtClean="0">
                <a:solidFill>
                  <a:schemeClr val="tx1"/>
                </a:solidFill>
                <a:effectLst/>
                <a:latin typeface="Arial" charset="0"/>
              </a:rPr>
              <a:t>genom</a:t>
            </a:r>
            <a:r>
              <a:rPr lang="en-GB" sz="1200" dirty="0" smtClean="0">
                <a:solidFill>
                  <a:schemeClr val="tx1"/>
                </a:solidFill>
                <a:effectLst/>
                <a:latin typeface="Arial" charset="0"/>
              </a:rPr>
              <a:t> </a:t>
            </a:r>
            <a:r>
              <a:rPr lang="en-GB" sz="1200" dirty="0" err="1" smtClean="0">
                <a:solidFill>
                  <a:schemeClr val="tx1"/>
                </a:solidFill>
                <a:effectLst/>
                <a:latin typeface="Arial" charset="0"/>
              </a:rPr>
              <a:t>att</a:t>
            </a:r>
            <a:r>
              <a:rPr lang="en-GB" sz="1200" dirty="0" smtClean="0">
                <a:solidFill>
                  <a:schemeClr val="tx1"/>
                </a:solidFill>
                <a:effectLst/>
                <a:latin typeface="Arial" charset="0"/>
              </a:rPr>
              <a:t> </a:t>
            </a:r>
            <a:r>
              <a:rPr lang="en-GB" sz="1200" dirty="0" err="1" smtClean="0">
                <a:solidFill>
                  <a:schemeClr val="tx1"/>
                </a:solidFill>
                <a:effectLst/>
                <a:latin typeface="Arial" charset="0"/>
              </a:rPr>
              <a:t>placera</a:t>
            </a:r>
            <a:r>
              <a:rPr lang="en-GB" sz="1200" dirty="0" smtClean="0">
                <a:solidFill>
                  <a:schemeClr val="tx1"/>
                </a:solidFill>
                <a:effectLst/>
                <a:latin typeface="Arial" charset="0"/>
              </a:rPr>
              <a:t> </a:t>
            </a:r>
            <a:r>
              <a:rPr lang="en-GB" sz="1200" dirty="0" err="1" smtClean="0">
                <a:solidFill>
                  <a:schemeClr val="tx1"/>
                </a:solidFill>
                <a:effectLst/>
                <a:latin typeface="Arial" charset="0"/>
              </a:rPr>
              <a:t>säkerhetsdetaljerna</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a:t>
            </a:r>
            <a:r>
              <a:rPr lang="en-GB" sz="1200" dirty="0" err="1" smtClean="0">
                <a:solidFill>
                  <a:schemeClr val="tx1"/>
                </a:solidFill>
                <a:effectLst/>
                <a:latin typeface="Arial" charset="0"/>
              </a:rPr>
              <a:t>rätt</a:t>
            </a:r>
            <a:r>
              <a:rPr lang="en-GB" sz="1200" dirty="0" smtClean="0">
                <a:solidFill>
                  <a:schemeClr val="tx1"/>
                </a:solidFill>
                <a:effectLst/>
                <a:latin typeface="Arial" charset="0"/>
              </a:rPr>
              <a:t> plats. </a:t>
            </a:r>
            <a:endParaRPr lang="sv-SE" sz="1200" kern="1200" dirty="0" smtClean="0">
              <a:solidFill>
                <a:schemeClr val="tx1"/>
              </a:solidFill>
              <a:effectLst/>
              <a:latin typeface="Arial" charset="0"/>
              <a:ea typeface="+mn-ea"/>
              <a:cs typeface="+mn-cs"/>
            </a:endParaRPr>
          </a:p>
          <a:p>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12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sv-SE" sz="1200" b="0" i="0" u="none" strike="noStrike" kern="1200" dirty="0" smtClean="0">
                <a:solidFill>
                  <a:schemeClr val="tx1"/>
                </a:solidFill>
                <a:effectLst/>
                <a:latin typeface="Arial" charset="0"/>
                <a:ea typeface="+mn-ea"/>
                <a:cs typeface="+mn-cs"/>
              </a:rPr>
              <a:t>Europeiska centralbanken och centralbankerna i euroområdet har hand om euron. Europeiska centralbanken finns i Frankfurt, Tyskland. </a:t>
            </a:r>
            <a:r>
              <a:rPr lang="sv-SE" sz="1200" b="0" i="0" u="none" strike="noStrike" kern="1200" smtClean="0">
                <a:solidFill>
                  <a:schemeClr val="tx1"/>
                </a:solidFill>
                <a:effectLst/>
                <a:latin typeface="Arial" charset="0"/>
                <a:ea typeface="+mn-ea"/>
                <a:cs typeface="+mn-cs"/>
              </a:rPr>
              <a:t>Varje land har sin egen nationella centralbank som vanligtvis ligger i huvudstaden.</a:t>
            </a:r>
            <a:r>
              <a:rPr lang="sv-SE" smtClean="0"/>
              <a:t>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sv-SE" sz="1200" dirty="0" smtClean="0">
                <a:solidFill>
                  <a:schemeClr val="tx1"/>
                </a:solidFill>
                <a:effectLst/>
                <a:latin typeface="Arial" charset="0"/>
              </a:rPr>
              <a:t>Spela Euro Run på </a:t>
            </a:r>
            <a:r>
              <a:rPr lang="sv-SE" sz="1200" u="sng" dirty="0" smtClean="0">
                <a:solidFill>
                  <a:schemeClr val="tx1"/>
                </a:solidFill>
                <a:effectLst/>
                <a:latin typeface="Arial" charset="0"/>
                <a:hlinkClick r:id="rId3"/>
              </a:rPr>
              <a:t>www.nya-eurosedlar.eu</a:t>
            </a:r>
            <a:r>
              <a:rPr lang="sv-SE" dirty="0" smtClean="0"/>
              <a:t>  </a:t>
            </a:r>
          </a:p>
          <a:p>
            <a:endParaRPr lang="sv-SE" sz="1200" kern="1200" dirty="0" smtClean="0">
              <a:solidFill>
                <a:schemeClr val="tx1"/>
              </a:solidFill>
              <a:effectLst/>
              <a:latin typeface="Arial" charset="0"/>
              <a:ea typeface="+mn-ea"/>
              <a:cs typeface="+mn-cs"/>
            </a:endParaRPr>
          </a:p>
          <a:p>
            <a:r>
              <a:rPr lang="sv-SE" sz="1200" dirty="0" smtClean="0">
                <a:solidFill>
                  <a:schemeClr val="tx1"/>
                </a:solidFill>
                <a:effectLst/>
                <a:latin typeface="Arial" charset="0"/>
              </a:rPr>
              <a:t>Europeiska centralbanken och de nationella centralbankerna i euroområdet anordnar en tävling mellan den 25 november 2015 och 25 februari 2016. Uppmana dina elever att delta! De 100 bästa spelarna vinner en ny 20-eurosedel infattad i en ram med specialgravyr. </a:t>
            </a:r>
          </a:p>
          <a:p>
            <a:pPr marL="0" marR="0" indent="0" algn="l" defTabSz="914400" rtl="0" eaLnBrk="0" fontAlgn="base" latinLnBrk="0" hangingPunct="0">
              <a:lnSpc>
                <a:spcPct val="100000"/>
              </a:lnSpc>
              <a:spcBef>
                <a:spcPct val="30000"/>
              </a:spcBef>
              <a:spcAft>
                <a:spcPct val="0"/>
              </a:spcAft>
              <a:buClrTx/>
              <a:buSzTx/>
              <a:buFontTx/>
              <a:buNone/>
              <a:tabLst/>
              <a:defRPr/>
            </a:pPr>
            <a:endParaRPr lang="sv-SE" sz="12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kern="1200" dirty="0" smtClean="0">
              <a:solidFill>
                <a:schemeClr val="tx1"/>
              </a:solidFill>
              <a:effectLst/>
              <a:latin typeface="Arial" charset="0"/>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sv-SE" sz="1200" dirty="0" smtClean="0">
                <a:solidFill>
                  <a:schemeClr val="tx1"/>
                </a:solidFill>
                <a:effectLst/>
                <a:latin typeface="Arial" charset="0"/>
              </a:rPr>
              <a:t>Varje euromynt har en gemensam europeisk sida och en nationell sida. Den europeiska sidan har utformats av Luc Luycx från det belgiska myntverket och visar en karta över Europa. På den nationella sidan finns en berömd person eller byggnad eller en nationell symbol. Vissa länder har samma motiv på alla sina mynt medan andra har olika bilder för olika valörer. Alla euromynt kan användas i samtliga euroländer. </a:t>
            </a:r>
          </a:p>
          <a:p>
            <a:endParaRPr lang="sv-SE" sz="1200" kern="1200" dirty="0" smtClean="0">
              <a:solidFill>
                <a:schemeClr val="tx1"/>
              </a:solidFill>
              <a:effectLst/>
              <a:latin typeface="Arial" charset="0"/>
              <a:ea typeface="+mn-ea"/>
              <a:cs typeface="+mn-cs"/>
            </a:endParaRPr>
          </a:p>
          <a:p>
            <a:r>
              <a:rPr lang="sv-SE" sz="1200" dirty="0" smtClean="0">
                <a:solidFill>
                  <a:schemeClr val="tx1"/>
                </a:solidFill>
                <a:effectLst/>
                <a:latin typeface="Arial" charset="0"/>
              </a:rPr>
              <a:t>Mer information om mynten finns här: </a:t>
            </a:r>
            <a:r>
              <a:rPr lang="sv-SE" sz="1200" u="sng" dirty="0" smtClean="0">
                <a:solidFill>
                  <a:schemeClr val="tx1"/>
                </a:solidFill>
                <a:effectLst/>
                <a:latin typeface="Arial" charset="0"/>
                <a:hlinkClick r:id="rId3"/>
              </a:rPr>
              <a:t>http://www.nya-eurosedlar.eu/Euromynt/Euromynt2/Gemensamma-sidor/1-cent</a:t>
            </a:r>
            <a:r>
              <a:rPr lang="sv-SE" dirty="0" smtClean="0"/>
              <a:t>   </a:t>
            </a:r>
          </a:p>
          <a:p>
            <a:endParaRPr lang="sv-SE" sz="1200" kern="1200" dirty="0" smtClean="0">
              <a:solidFill>
                <a:schemeClr val="tx1"/>
              </a:solidFill>
              <a:effectLst/>
              <a:latin typeface="Arial" charset="0"/>
              <a:ea typeface="+mn-ea"/>
              <a:cs typeface="+mn-cs"/>
            </a:endParaRPr>
          </a:p>
          <a:p>
            <a:r>
              <a:rPr lang="sv-SE" sz="1200" dirty="0" smtClean="0">
                <a:solidFill>
                  <a:schemeClr val="tx1"/>
                </a:solidFill>
                <a:effectLst/>
                <a:latin typeface="Arial" charset="0"/>
              </a:rPr>
              <a:t>De första eurosedlarna och euromynten sattes i omlopp i 12 länder år 2002. När euron infördes så var det den största logistiska utmaningen i Europa på ett halvt sekel. </a:t>
            </a:r>
          </a:p>
          <a:p>
            <a:endParaRPr lang="sv-SE" sz="1200" b="1" kern="1200" dirty="0" smtClean="0">
              <a:solidFill>
                <a:schemeClr val="tx1"/>
              </a:solidFill>
              <a:effectLst/>
              <a:latin typeface="Arial" charset="0"/>
              <a:ea typeface="+mn-ea"/>
              <a:cs typeface="+mn-cs"/>
            </a:endParaRPr>
          </a:p>
          <a:p>
            <a:r>
              <a:rPr lang="sv-SE" sz="1200" b="1" dirty="0" smtClean="0">
                <a:solidFill>
                  <a:schemeClr val="tx1"/>
                </a:solidFill>
                <a:effectLst/>
                <a:latin typeface="Arial" charset="0"/>
              </a:rPr>
              <a:t>Idé: </a:t>
            </a:r>
            <a:r>
              <a:rPr lang="sv-SE" sz="1200" dirty="0" smtClean="0">
                <a:solidFill>
                  <a:schemeClr val="tx1"/>
                </a:solidFill>
                <a:effectLst/>
                <a:latin typeface="Arial" charset="0"/>
              </a:rPr>
              <a:t>De olika mynten på den här bilden kan flyttas runt. Man kan be eleverna visa vilket mynt som kommer varifrån. Om de vill få reda på var fler mynt kommer ifrån så kan de också spela ett spel som heter “Varifrån kommer myntet” på </a:t>
            </a:r>
            <a:r>
              <a:rPr lang="sv-SE" sz="1200" u="sng" dirty="0" smtClean="0">
                <a:solidFill>
                  <a:schemeClr val="tx1"/>
                </a:solidFill>
                <a:effectLst/>
                <a:latin typeface="Arial" charset="0"/>
                <a:hlinkClick r:id="rId4"/>
              </a:rPr>
              <a:t>http://www.nya-eurosedlar.eu/Utbildningsmaterial-och-publicerat/Varifrån-kommer-myntet</a:t>
            </a:r>
            <a:r>
              <a:rPr lang="sv-SE" dirty="0" smtClean="0"/>
              <a:t> </a:t>
            </a:r>
          </a:p>
          <a:p>
            <a:endParaRPr lang="sv-SE" sz="1200" b="1" kern="1200" dirty="0" smtClean="0">
              <a:solidFill>
                <a:schemeClr val="tx1"/>
              </a:solidFill>
              <a:effectLst/>
              <a:latin typeface="Arial" charset="0"/>
              <a:ea typeface="+mn-ea"/>
              <a:cs typeface="+mn-cs"/>
            </a:endParaRPr>
          </a:p>
          <a:p>
            <a:r>
              <a:rPr lang="sv-SE" sz="1200" b="1" dirty="0" smtClean="0">
                <a:solidFill>
                  <a:schemeClr val="tx1"/>
                </a:solidFill>
                <a:effectLst/>
                <a:latin typeface="Arial" charset="0"/>
              </a:rPr>
              <a:t>Några beskrivningar av de nationella sidorna på 1-euromynten:</a:t>
            </a:r>
          </a:p>
          <a:p>
            <a:r>
              <a:rPr lang="sv-SE" sz="1200" b="1" dirty="0" smtClean="0">
                <a:solidFill>
                  <a:schemeClr val="tx1"/>
                </a:solidFill>
                <a:effectLst/>
                <a:latin typeface="Arial" charset="0"/>
              </a:rPr>
              <a:t>Österrike: </a:t>
            </a:r>
            <a:r>
              <a:rPr lang="sv-SE" sz="1200" dirty="0" smtClean="0">
                <a:solidFill>
                  <a:schemeClr val="tx1"/>
                </a:solidFill>
                <a:effectLst/>
                <a:latin typeface="Arial" charset="0"/>
              </a:rPr>
              <a:t>På 1-euromyntet avbildas den berömde österrikiske kompositören Wolfgang Amadeus Mozart och framställs Österrike som ett musikland.</a:t>
            </a:r>
          </a:p>
          <a:p>
            <a:r>
              <a:rPr lang="sv-SE" sz="1200" b="1" dirty="0" smtClean="0">
                <a:solidFill>
                  <a:schemeClr val="tx1"/>
                </a:solidFill>
                <a:effectLst/>
                <a:latin typeface="Arial" charset="0"/>
              </a:rPr>
              <a:t>Belgien: </a:t>
            </a:r>
            <a:r>
              <a:rPr lang="sv-SE" sz="1200" dirty="0" smtClean="0">
                <a:solidFill>
                  <a:schemeClr val="tx1"/>
                </a:solidFill>
                <a:effectLst/>
                <a:latin typeface="Arial" charset="0"/>
              </a:rPr>
              <a:t>På de belgiska mynten avbildas Belgiens monark. Mellan 2002 och 2014 var det kung Albert II. Sedan 2014 är det kung Philippe som avbildas. Alla mynt med en av de båda monarkerna är giltiga. </a:t>
            </a:r>
          </a:p>
          <a:p>
            <a:r>
              <a:rPr lang="sv-SE" sz="1200" b="1" dirty="0" smtClean="0">
                <a:solidFill>
                  <a:schemeClr val="tx1"/>
                </a:solidFill>
                <a:effectLst/>
                <a:latin typeface="Arial" charset="0"/>
              </a:rPr>
              <a:t>Cypern: </a:t>
            </a:r>
            <a:r>
              <a:rPr lang="sv-SE" sz="1200" dirty="0" smtClean="0">
                <a:solidFill>
                  <a:schemeClr val="tx1"/>
                </a:solidFill>
                <a:effectLst/>
                <a:latin typeface="Arial" charset="0"/>
              </a:rPr>
              <a:t>På 1- och 2-euromynten visas en korsformig gudabild från den kalkolitiska tiden (3000 f.Kr.). Detta karaktäristiska exempel på öns förhistoriska konst speglar Cyperns plats mitt i civilisationen och antiken. </a:t>
            </a:r>
          </a:p>
          <a:p>
            <a:r>
              <a:rPr lang="sv-SE" sz="1200" b="1" dirty="0" smtClean="0">
                <a:solidFill>
                  <a:schemeClr val="tx1"/>
                </a:solidFill>
                <a:effectLst/>
                <a:latin typeface="Arial" charset="0"/>
              </a:rPr>
              <a:t>Estland: </a:t>
            </a:r>
            <a:r>
              <a:rPr lang="sv-SE" sz="1200" dirty="0" smtClean="0">
                <a:solidFill>
                  <a:schemeClr val="tx1"/>
                </a:solidFill>
                <a:effectLst/>
                <a:latin typeface="Arial" charset="0"/>
              </a:rPr>
              <a:t>Den nationella sidan av de estniska mynten är samma på alla valörer. Det är en geografisk bild av Estland och ordet "Eesti" (Estland).</a:t>
            </a:r>
          </a:p>
          <a:p>
            <a:r>
              <a:rPr lang="sv-SE" sz="1200" b="1" dirty="0" smtClean="0">
                <a:solidFill>
                  <a:schemeClr val="tx1"/>
                </a:solidFill>
                <a:effectLst/>
                <a:latin typeface="Arial" charset="0"/>
              </a:rPr>
              <a:t>Finland: </a:t>
            </a:r>
            <a:r>
              <a:rPr lang="sv-SE" sz="1200" dirty="0" smtClean="0">
                <a:solidFill>
                  <a:schemeClr val="tx1"/>
                </a:solidFill>
                <a:effectLst/>
                <a:latin typeface="Arial" charset="0"/>
              </a:rPr>
              <a:t>På 1-euromyntet visas två flygande svanar. Motivet bygger på ett bidrag i en tävling om ett jubileumsmynt till minnet av 80-årsdagen av Finlands självständighet.</a:t>
            </a:r>
          </a:p>
          <a:p>
            <a:r>
              <a:rPr lang="sv-SE" sz="1200" b="1" dirty="0" smtClean="0">
                <a:solidFill>
                  <a:schemeClr val="tx1"/>
                </a:solidFill>
                <a:effectLst/>
                <a:latin typeface="Arial" charset="0"/>
              </a:rPr>
              <a:t>Frankrike: </a:t>
            </a:r>
            <a:r>
              <a:rPr lang="sv-SE" sz="1200" dirty="0" smtClean="0">
                <a:solidFill>
                  <a:schemeClr val="tx1"/>
                </a:solidFill>
                <a:effectLst/>
                <a:latin typeface="Arial" charset="0"/>
              </a:rPr>
              <a:t>Ett träd avbildas på Frankrikes 1- och 2-euromynt som symbol för liv, kontinuitet och tillväxt. Det är inneslutet i en sexhörning omgiven av republikens valspråk ”Liberté, Egalité, Fraternité” (frihet, jämlikhet, broderskap).  </a:t>
            </a:r>
          </a:p>
          <a:p>
            <a:r>
              <a:rPr lang="sv-SE" sz="1200" b="1" dirty="0" smtClean="0">
                <a:solidFill>
                  <a:schemeClr val="tx1"/>
                </a:solidFill>
                <a:effectLst/>
                <a:latin typeface="Arial" charset="0"/>
              </a:rPr>
              <a:t>Tyskland: </a:t>
            </a:r>
            <a:r>
              <a:rPr lang="sv-SE" sz="1200" dirty="0" smtClean="0">
                <a:solidFill>
                  <a:schemeClr val="tx1"/>
                </a:solidFill>
                <a:effectLst/>
                <a:latin typeface="Arial" charset="0"/>
              </a:rPr>
              <a:t>Örnen, den traditionella symbolen för tysk suveränitet, är avbildad på 1- och 2-euromynten omgiven av europastjärnorna.</a:t>
            </a:r>
          </a:p>
          <a:p>
            <a:r>
              <a:rPr lang="sv-SE" sz="1200" b="1" dirty="0" smtClean="0">
                <a:solidFill>
                  <a:schemeClr val="tx1"/>
                </a:solidFill>
                <a:effectLst/>
                <a:latin typeface="Arial" charset="0"/>
              </a:rPr>
              <a:t>Grekland: </a:t>
            </a:r>
            <a:r>
              <a:rPr lang="sv-SE" sz="1200" dirty="0" smtClean="0">
                <a:solidFill>
                  <a:schemeClr val="tx1"/>
                </a:solidFill>
                <a:effectLst/>
                <a:latin typeface="Arial" charset="0"/>
              </a:rPr>
              <a:t>Bilden på en uggla är motivet för 1-euromyntet och har kopierats från ett antikt 4-drachmamynt (400-talet f.Kr.). </a:t>
            </a:r>
          </a:p>
          <a:p>
            <a:r>
              <a:rPr lang="sv-SE" sz="1200" b="1" dirty="0" smtClean="0">
                <a:solidFill>
                  <a:schemeClr val="tx1"/>
                </a:solidFill>
                <a:effectLst/>
                <a:latin typeface="Arial" charset="0"/>
              </a:rPr>
              <a:t>Irland: </a:t>
            </a:r>
            <a:r>
              <a:rPr lang="sv-SE" sz="1200" dirty="0" smtClean="0">
                <a:solidFill>
                  <a:schemeClr val="tx1"/>
                </a:solidFill>
                <a:effectLst/>
                <a:latin typeface="Arial" charset="0"/>
              </a:rPr>
              <a:t>På de irländska mynten återges den keltiska harpan, en traditionell symbol för Irland, utgivningsåret och ordet ”Eire”, Irland på iriska.</a:t>
            </a:r>
          </a:p>
          <a:p>
            <a:r>
              <a:rPr lang="sv-SE" sz="1200" b="1" dirty="0" smtClean="0">
                <a:solidFill>
                  <a:schemeClr val="tx1"/>
                </a:solidFill>
                <a:effectLst/>
                <a:latin typeface="Arial" charset="0"/>
              </a:rPr>
              <a:t>Italien: </a:t>
            </a:r>
            <a:r>
              <a:rPr lang="sv-SE" sz="1200" dirty="0" smtClean="0">
                <a:solidFill>
                  <a:schemeClr val="tx1"/>
                </a:solidFill>
                <a:effectLst/>
                <a:latin typeface="Arial" charset="0"/>
              </a:rPr>
              <a:t>På 1-euromyntet visas Leonardo da Vincis berömda teckning över människokroppens idealiska proportioner. Originalet finns i galleriet i konstakademin i Venedig. </a:t>
            </a:r>
          </a:p>
          <a:p>
            <a:r>
              <a:rPr lang="sv-SE" sz="1200" b="1" dirty="0" smtClean="0">
                <a:solidFill>
                  <a:schemeClr val="tx1"/>
                </a:solidFill>
                <a:effectLst/>
                <a:latin typeface="Arial" charset="0"/>
              </a:rPr>
              <a:t>Lettland: </a:t>
            </a:r>
            <a:r>
              <a:rPr lang="sv-SE" sz="1200" dirty="0" smtClean="0">
                <a:solidFill>
                  <a:schemeClr val="tx1"/>
                </a:solidFill>
                <a:effectLst/>
                <a:latin typeface="Arial" charset="0"/>
              </a:rPr>
              <a:t>Lettlands 1-euromynt visar en kvinna i folkdräkt. Bilden användes tidigare på 5-latsmyntet 1929. </a:t>
            </a:r>
          </a:p>
          <a:p>
            <a:r>
              <a:rPr lang="sv-SE" sz="1200" b="1" dirty="0" smtClean="0">
                <a:solidFill>
                  <a:schemeClr val="tx1"/>
                </a:solidFill>
                <a:effectLst/>
                <a:latin typeface="Arial" charset="0"/>
              </a:rPr>
              <a:t>Litauen: </a:t>
            </a:r>
            <a:r>
              <a:rPr lang="sv-SE" sz="1200" dirty="0" smtClean="0">
                <a:solidFill>
                  <a:schemeClr val="tx1"/>
                </a:solidFill>
                <a:effectLst/>
                <a:latin typeface="Arial" charset="0"/>
              </a:rPr>
              <a:t>På Litauens euromynt visas Republiken Litauens statsvapen, Vytis, utgivningslandet "LIETUVA" och präglingsåret "2015". </a:t>
            </a:r>
          </a:p>
          <a:p>
            <a:r>
              <a:rPr lang="sv-SE" sz="1200" b="1" dirty="0" smtClean="0">
                <a:solidFill>
                  <a:schemeClr val="tx1"/>
                </a:solidFill>
                <a:effectLst/>
                <a:latin typeface="Arial" charset="0"/>
              </a:rPr>
              <a:t>Luxemburg: </a:t>
            </a:r>
            <a:r>
              <a:rPr lang="sv-SE" sz="1200" dirty="0" smtClean="0">
                <a:solidFill>
                  <a:schemeClr val="tx1"/>
                </a:solidFill>
                <a:effectLst/>
                <a:latin typeface="Arial" charset="0"/>
              </a:rPr>
              <a:t>Alla luxemburgska mynt präglas med en bild av storhertig Henri i profil. På mynten finns också utgivningsåret och landets namn på luxemburgska (Lëtzebuerg).</a:t>
            </a:r>
          </a:p>
          <a:p>
            <a:r>
              <a:rPr lang="sv-SE" sz="1200" b="1" dirty="0" smtClean="0">
                <a:solidFill>
                  <a:schemeClr val="tx1"/>
                </a:solidFill>
                <a:effectLst/>
                <a:latin typeface="Arial" charset="0"/>
              </a:rPr>
              <a:t>Malta: </a:t>
            </a:r>
            <a:r>
              <a:rPr lang="sv-SE" sz="1200" dirty="0" smtClean="0">
                <a:solidFill>
                  <a:schemeClr val="tx1"/>
                </a:solidFill>
                <a:effectLst/>
                <a:latin typeface="Arial" charset="0"/>
              </a:rPr>
              <a:t>1-och 2-euromynten pryds av Johanniterordens emblem. Under riddarordens styre av Malta mellan 1530 och 1798 förknippades det åttauddiga korset med ön och det kallas numera ofta för malteserkorset. </a:t>
            </a:r>
          </a:p>
          <a:p>
            <a:r>
              <a:rPr lang="sv-SE" sz="1200" b="1" dirty="0" smtClean="0">
                <a:solidFill>
                  <a:schemeClr val="tx1"/>
                </a:solidFill>
                <a:effectLst/>
                <a:latin typeface="Arial" charset="0"/>
              </a:rPr>
              <a:t>Nederländerna: </a:t>
            </a:r>
            <a:r>
              <a:rPr lang="sv-SE" sz="1200" dirty="0" smtClean="0">
                <a:solidFill>
                  <a:schemeClr val="tx1"/>
                </a:solidFill>
                <a:effectLst/>
                <a:latin typeface="Arial" charset="0"/>
              </a:rPr>
              <a:t>På euromynten från Nederländerna avbildas den nederländska monarken. Mellan 2002 och 2014 var det drottning Beatrix. Sedan 2014 är det kung Willem-Alexander som avbildas. Alla mynt med en av de båda monarkerna är giltiga. </a:t>
            </a:r>
          </a:p>
          <a:p>
            <a:r>
              <a:rPr lang="sv-SE" sz="1200" b="1" dirty="0" smtClean="0">
                <a:solidFill>
                  <a:schemeClr val="tx1"/>
                </a:solidFill>
                <a:effectLst/>
                <a:latin typeface="Arial" charset="0"/>
              </a:rPr>
              <a:t>Portugal: </a:t>
            </a:r>
            <a:r>
              <a:rPr lang="sv-SE" sz="1200" dirty="0" smtClean="0">
                <a:solidFill>
                  <a:schemeClr val="tx1"/>
                </a:solidFill>
                <a:effectLst/>
                <a:latin typeface="Arial" charset="0"/>
              </a:rPr>
              <a:t>På 1- och 2-euromynten finns landets slott och vapen bland de europeiska stjärnorna. Detta symboliserar dialog, utbyte av värderingar och dynamiken i skapandet av Europa. I mitten finns det kungliga sigillet från 1144. </a:t>
            </a:r>
          </a:p>
          <a:p>
            <a:r>
              <a:rPr lang="sv-SE" sz="1200" b="1" dirty="0" smtClean="0">
                <a:solidFill>
                  <a:schemeClr val="tx1"/>
                </a:solidFill>
                <a:effectLst/>
                <a:latin typeface="Arial" charset="0"/>
              </a:rPr>
              <a:t>Slovakien: </a:t>
            </a:r>
            <a:r>
              <a:rPr lang="sv-SE" sz="1200" dirty="0" smtClean="0">
                <a:solidFill>
                  <a:schemeClr val="tx1"/>
                </a:solidFill>
                <a:effectLst/>
                <a:latin typeface="Arial" charset="0"/>
              </a:rPr>
              <a:t>På 1- och 2-euromynten visas ett dubbelkors på tre kullar, som i Slovakiens statsvapen. </a:t>
            </a:r>
          </a:p>
          <a:p>
            <a:r>
              <a:rPr lang="sv-SE" sz="1200" b="1" dirty="0" smtClean="0">
                <a:solidFill>
                  <a:schemeClr val="tx1"/>
                </a:solidFill>
                <a:effectLst/>
                <a:latin typeface="Arial" charset="0"/>
              </a:rPr>
              <a:t>Slovenien: </a:t>
            </a:r>
            <a:r>
              <a:rPr lang="sv-SE" sz="1200" noProof="0" dirty="0" smtClean="0">
                <a:solidFill>
                  <a:schemeClr val="tx1"/>
                </a:solidFill>
                <a:effectLst/>
                <a:latin typeface="Arial" charset="0"/>
              </a:rPr>
              <a:t>På 1-euromyntet visas Primož Trubar, författare till den första boken på slovenska som trycktes. </a:t>
            </a:r>
          </a:p>
          <a:p>
            <a:r>
              <a:rPr lang="sv-SE" sz="1200" b="1" dirty="0" smtClean="0">
                <a:solidFill>
                  <a:schemeClr val="tx1"/>
                </a:solidFill>
                <a:effectLst/>
                <a:latin typeface="Arial" charset="0"/>
              </a:rPr>
              <a:t>Spanien: </a:t>
            </a:r>
            <a:r>
              <a:rPr lang="sv-SE" sz="1200" dirty="0" smtClean="0">
                <a:solidFill>
                  <a:schemeClr val="tx1"/>
                </a:solidFill>
                <a:effectLst/>
                <a:latin typeface="Arial" charset="0"/>
              </a:rPr>
              <a:t>På 1- och 2-euromynten finns ett porträtt av Spaniens monark. Mellan 2002 och 2015 var det kung Juan Carlos I som avbildades, sedan 2015 är det kung Felipe VI. Alla mynt med något av de båda porträtten är giltiga. </a:t>
            </a:r>
            <a:endParaRPr lang="sv-SE" sz="1200" kern="1200" dirty="0">
              <a:solidFill>
                <a:schemeClr val="tx1"/>
              </a:solidFill>
              <a:effectLst/>
              <a:latin typeface="Arial"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err="1" smtClean="0">
                <a:solidFill>
                  <a:schemeClr val="tx1"/>
                </a:solidFill>
                <a:effectLst/>
                <a:latin typeface="Arial" charset="0"/>
              </a:rPr>
              <a:t>Eurosedlarna</a:t>
            </a:r>
            <a:r>
              <a:rPr lang="en-GB" sz="1200" dirty="0" smtClean="0">
                <a:solidFill>
                  <a:schemeClr val="tx1"/>
                </a:solidFill>
                <a:effectLst/>
                <a:latin typeface="Arial" charset="0"/>
              </a:rPr>
              <a:t> </a:t>
            </a:r>
            <a:r>
              <a:rPr lang="en-GB" sz="1200" dirty="0" err="1" smtClean="0">
                <a:solidFill>
                  <a:schemeClr val="tx1"/>
                </a:solidFill>
                <a:effectLst/>
                <a:latin typeface="Arial" charset="0"/>
              </a:rPr>
              <a:t>finns</a:t>
            </a:r>
            <a:r>
              <a:rPr lang="en-GB" sz="1200" dirty="0" smtClean="0">
                <a:solidFill>
                  <a:schemeClr val="tx1"/>
                </a:solidFill>
                <a:effectLst/>
                <a:latin typeface="Arial" charset="0"/>
              </a:rPr>
              <a:t> </a:t>
            </a:r>
            <a:r>
              <a:rPr lang="en-GB" sz="1200" dirty="0" err="1" smtClean="0">
                <a:solidFill>
                  <a:schemeClr val="tx1"/>
                </a:solidFill>
                <a:effectLst/>
                <a:latin typeface="Arial" charset="0"/>
              </a:rPr>
              <a:t>i</a:t>
            </a:r>
            <a:r>
              <a:rPr lang="en-GB" sz="1200" dirty="0" smtClean="0">
                <a:solidFill>
                  <a:schemeClr val="tx1"/>
                </a:solidFill>
                <a:effectLst/>
                <a:latin typeface="Arial" charset="0"/>
              </a:rPr>
              <a:t> </a:t>
            </a:r>
            <a:r>
              <a:rPr lang="en-GB" sz="1200" dirty="0" err="1" smtClean="0">
                <a:solidFill>
                  <a:schemeClr val="tx1"/>
                </a:solidFill>
                <a:effectLst/>
                <a:latin typeface="Arial" charset="0"/>
              </a:rPr>
              <a:t>sju</a:t>
            </a:r>
            <a:r>
              <a:rPr lang="en-GB" sz="1200" dirty="0" smtClean="0">
                <a:solidFill>
                  <a:schemeClr val="tx1"/>
                </a:solidFill>
                <a:effectLst/>
                <a:latin typeface="Arial" charset="0"/>
              </a:rPr>
              <a:t> </a:t>
            </a:r>
            <a:r>
              <a:rPr lang="en-GB" sz="1200" dirty="0" err="1" smtClean="0">
                <a:solidFill>
                  <a:schemeClr val="tx1"/>
                </a:solidFill>
                <a:effectLst/>
                <a:latin typeface="Arial" charset="0"/>
              </a:rPr>
              <a:t>valörer</a:t>
            </a:r>
            <a:r>
              <a:rPr lang="en-GB" sz="1200" dirty="0" smtClean="0">
                <a:solidFill>
                  <a:schemeClr val="tx1"/>
                </a:solidFill>
                <a:effectLst/>
                <a:latin typeface="Arial" charset="0"/>
              </a:rPr>
              <a:t>: 5, 10, 20, 50, 100, 200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500 euro. </a:t>
            </a:r>
            <a:r>
              <a:rPr lang="en-GB" sz="1200" dirty="0" err="1" smtClean="0">
                <a:solidFill>
                  <a:schemeClr val="tx1"/>
                </a:solidFill>
                <a:effectLst/>
                <a:latin typeface="Arial" charset="0"/>
              </a:rPr>
              <a:t>Sedlarna</a:t>
            </a:r>
            <a:r>
              <a:rPr lang="en-GB" sz="1200" dirty="0" smtClean="0">
                <a:solidFill>
                  <a:schemeClr val="tx1"/>
                </a:solidFill>
                <a:effectLst/>
                <a:latin typeface="Arial" charset="0"/>
              </a:rPr>
              <a:t> </a:t>
            </a:r>
            <a:r>
              <a:rPr lang="en-GB" sz="1200" dirty="0" err="1" smtClean="0">
                <a:solidFill>
                  <a:schemeClr val="tx1"/>
                </a:solidFill>
                <a:effectLst/>
                <a:latin typeface="Arial" charset="0"/>
              </a:rPr>
              <a:t>skildrar</a:t>
            </a:r>
            <a:r>
              <a:rPr lang="en-GB" sz="1200" dirty="0" smtClean="0">
                <a:solidFill>
                  <a:schemeClr val="tx1"/>
                </a:solidFill>
                <a:effectLst/>
                <a:latin typeface="Arial" charset="0"/>
              </a:rPr>
              <a:t> </a:t>
            </a:r>
            <a:r>
              <a:rPr lang="en-GB" sz="1200" dirty="0" err="1" smtClean="0">
                <a:solidFill>
                  <a:schemeClr val="tx1"/>
                </a:solidFill>
                <a:effectLst/>
                <a:latin typeface="Arial" charset="0"/>
              </a:rPr>
              <a:t>arkitektoniska</a:t>
            </a:r>
            <a:r>
              <a:rPr lang="en-GB" sz="1200" dirty="0" smtClean="0">
                <a:solidFill>
                  <a:schemeClr val="tx1"/>
                </a:solidFill>
                <a:effectLst/>
                <a:latin typeface="Arial" charset="0"/>
              </a:rPr>
              <a:t> </a:t>
            </a:r>
            <a:r>
              <a:rPr lang="en-GB" sz="1200" dirty="0" err="1" smtClean="0">
                <a:solidFill>
                  <a:schemeClr val="tx1"/>
                </a:solidFill>
                <a:effectLst/>
                <a:latin typeface="Arial" charset="0"/>
              </a:rPr>
              <a:t>stilriktningar</a:t>
            </a:r>
            <a:r>
              <a:rPr lang="en-GB" sz="1200" dirty="0" smtClean="0">
                <a:solidFill>
                  <a:schemeClr val="tx1"/>
                </a:solidFill>
                <a:effectLst/>
                <a:latin typeface="Arial" charset="0"/>
              </a:rPr>
              <a:t> </a:t>
            </a:r>
            <a:r>
              <a:rPr lang="en-GB" sz="1200" dirty="0" err="1" smtClean="0">
                <a:solidFill>
                  <a:schemeClr val="tx1"/>
                </a:solidFill>
                <a:effectLst/>
                <a:latin typeface="Arial" charset="0"/>
              </a:rPr>
              <a:t>från</a:t>
            </a:r>
            <a:r>
              <a:rPr lang="en-GB" sz="1200" dirty="0" smtClean="0">
                <a:solidFill>
                  <a:schemeClr val="tx1"/>
                </a:solidFill>
                <a:effectLst/>
                <a:latin typeface="Arial" charset="0"/>
              </a:rPr>
              <a:t> </a:t>
            </a:r>
            <a:r>
              <a:rPr lang="en-GB" sz="1200" dirty="0" err="1" smtClean="0">
                <a:solidFill>
                  <a:schemeClr val="tx1"/>
                </a:solidFill>
                <a:effectLst/>
                <a:latin typeface="Arial" charset="0"/>
              </a:rPr>
              <a:t>olika</a:t>
            </a:r>
            <a:r>
              <a:rPr lang="en-GB" sz="1200" dirty="0" smtClean="0">
                <a:solidFill>
                  <a:schemeClr val="tx1"/>
                </a:solidFill>
                <a:effectLst/>
                <a:latin typeface="Arial" charset="0"/>
              </a:rPr>
              <a:t> </a:t>
            </a:r>
            <a:r>
              <a:rPr lang="en-GB" sz="1200" dirty="0" err="1" smtClean="0">
                <a:solidFill>
                  <a:schemeClr val="tx1"/>
                </a:solidFill>
                <a:effectLst/>
                <a:latin typeface="Arial" charset="0"/>
              </a:rPr>
              <a:t>tidsperioder</a:t>
            </a:r>
            <a:r>
              <a:rPr lang="en-GB" sz="1200" dirty="0" smtClean="0">
                <a:solidFill>
                  <a:schemeClr val="tx1"/>
                </a:solidFill>
                <a:effectLst/>
                <a:latin typeface="Arial" charset="0"/>
              </a:rPr>
              <a:t> </a:t>
            </a:r>
            <a:r>
              <a:rPr lang="en-GB" sz="1200" dirty="0" err="1" smtClean="0">
                <a:solidFill>
                  <a:schemeClr val="tx1"/>
                </a:solidFill>
                <a:effectLst/>
                <a:latin typeface="Arial" charset="0"/>
              </a:rPr>
              <a:t>i</a:t>
            </a:r>
            <a:r>
              <a:rPr lang="en-GB" sz="1200" dirty="0" smtClean="0">
                <a:solidFill>
                  <a:schemeClr val="tx1"/>
                </a:solidFill>
                <a:effectLst/>
                <a:latin typeface="Arial" charset="0"/>
              </a:rPr>
              <a:t> </a:t>
            </a:r>
            <a:r>
              <a:rPr lang="en-GB" sz="1200" dirty="0" err="1" smtClean="0">
                <a:solidFill>
                  <a:schemeClr val="tx1"/>
                </a:solidFill>
                <a:effectLst/>
                <a:latin typeface="Arial" charset="0"/>
              </a:rPr>
              <a:t>Europas</a:t>
            </a:r>
            <a:r>
              <a:rPr lang="en-GB" sz="1200" dirty="0" smtClean="0">
                <a:solidFill>
                  <a:schemeClr val="tx1"/>
                </a:solidFill>
                <a:effectLst/>
                <a:latin typeface="Arial" charset="0"/>
              </a:rPr>
              <a:t> </a:t>
            </a:r>
            <a:r>
              <a:rPr lang="en-GB" sz="1200" dirty="0" err="1" smtClean="0">
                <a:solidFill>
                  <a:schemeClr val="tx1"/>
                </a:solidFill>
                <a:effectLst/>
                <a:latin typeface="Arial" charset="0"/>
              </a:rPr>
              <a:t>historia</a:t>
            </a:r>
            <a:r>
              <a:rPr lang="en-GB" sz="1200" dirty="0" smtClean="0">
                <a:solidFill>
                  <a:schemeClr val="tx1"/>
                </a:solidFill>
                <a:effectLst/>
                <a:latin typeface="Arial" charset="0"/>
              </a:rPr>
              <a:t> </a:t>
            </a:r>
            <a:r>
              <a:rPr lang="en-GB" sz="1200" dirty="0" err="1" smtClean="0">
                <a:solidFill>
                  <a:schemeClr val="tx1"/>
                </a:solidFill>
                <a:effectLst/>
                <a:latin typeface="Arial" charset="0"/>
              </a:rPr>
              <a:t>i</a:t>
            </a:r>
            <a:r>
              <a:rPr lang="en-GB" sz="1200" dirty="0" smtClean="0">
                <a:solidFill>
                  <a:schemeClr val="tx1"/>
                </a:solidFill>
                <a:effectLst/>
                <a:latin typeface="Arial" charset="0"/>
              </a:rPr>
              <a:t> </a:t>
            </a:r>
            <a:r>
              <a:rPr lang="en-GB" sz="1200" dirty="0" err="1" smtClean="0">
                <a:solidFill>
                  <a:schemeClr val="tx1"/>
                </a:solidFill>
                <a:effectLst/>
                <a:latin typeface="Arial" charset="0"/>
              </a:rPr>
              <a:t>stigande</a:t>
            </a:r>
            <a:r>
              <a:rPr lang="en-GB" sz="1200" dirty="0" smtClean="0">
                <a:solidFill>
                  <a:schemeClr val="tx1"/>
                </a:solidFill>
                <a:effectLst/>
                <a:latin typeface="Arial" charset="0"/>
              </a:rPr>
              <a:t> </a:t>
            </a:r>
            <a:r>
              <a:rPr lang="en-GB" sz="1200" dirty="0" err="1" smtClean="0">
                <a:solidFill>
                  <a:schemeClr val="tx1"/>
                </a:solidFill>
                <a:effectLst/>
                <a:latin typeface="Arial" charset="0"/>
              </a:rPr>
              <a:t>kronologisk</a:t>
            </a:r>
            <a:r>
              <a:rPr lang="en-GB" sz="1200" dirty="0" smtClean="0">
                <a:solidFill>
                  <a:schemeClr val="tx1"/>
                </a:solidFill>
                <a:effectLst/>
                <a:latin typeface="Arial" charset="0"/>
              </a:rPr>
              <a:t> </a:t>
            </a:r>
            <a:r>
              <a:rPr lang="en-GB" sz="1200" dirty="0" err="1" smtClean="0">
                <a:solidFill>
                  <a:schemeClr val="tx1"/>
                </a:solidFill>
                <a:effectLst/>
                <a:latin typeface="Arial" charset="0"/>
              </a:rPr>
              <a:t>ordning</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5-eurosedeln visas den </a:t>
            </a:r>
            <a:r>
              <a:rPr lang="en-GB" sz="1200" dirty="0" err="1" smtClean="0">
                <a:solidFill>
                  <a:schemeClr val="tx1"/>
                </a:solidFill>
                <a:effectLst/>
                <a:latin typeface="Arial" charset="0"/>
              </a:rPr>
              <a:t>klassiska</a:t>
            </a:r>
            <a:r>
              <a:rPr lang="en-GB" sz="1200" dirty="0" smtClean="0">
                <a:solidFill>
                  <a:schemeClr val="tx1"/>
                </a:solidFill>
                <a:effectLst/>
                <a:latin typeface="Arial" charset="0"/>
              </a:rPr>
              <a:t> </a:t>
            </a:r>
            <a:r>
              <a:rPr lang="en-GB" sz="1200" dirty="0" err="1" smtClean="0">
                <a:solidFill>
                  <a:schemeClr val="tx1"/>
                </a:solidFill>
                <a:effectLst/>
                <a:latin typeface="Arial" charset="0"/>
              </a:rPr>
              <a:t>stilen</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10-eurosedeln visas den </a:t>
            </a:r>
            <a:r>
              <a:rPr lang="en-GB" sz="1200" dirty="0" err="1" smtClean="0">
                <a:solidFill>
                  <a:schemeClr val="tx1"/>
                </a:solidFill>
                <a:effectLst/>
                <a:latin typeface="Arial" charset="0"/>
              </a:rPr>
              <a:t>romanska</a:t>
            </a:r>
            <a:r>
              <a:rPr lang="en-GB" sz="1200" dirty="0" smtClean="0">
                <a:solidFill>
                  <a:schemeClr val="tx1"/>
                </a:solidFill>
                <a:effectLst/>
                <a:latin typeface="Arial" charset="0"/>
              </a:rPr>
              <a:t> </a:t>
            </a:r>
            <a:r>
              <a:rPr lang="en-GB" sz="1200" dirty="0" err="1" smtClean="0">
                <a:solidFill>
                  <a:schemeClr val="tx1"/>
                </a:solidFill>
                <a:effectLst/>
                <a:latin typeface="Arial" charset="0"/>
              </a:rPr>
              <a:t>perioden</a:t>
            </a:r>
            <a:r>
              <a:rPr lang="en-GB" sz="1200" dirty="0" smtClean="0">
                <a:solidFill>
                  <a:schemeClr val="tx1"/>
                </a:solidFill>
                <a:effectLst/>
                <a:latin typeface="Arial" charset="0"/>
              </a:rPr>
              <a:t> (900- till 1200-talet)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20-eurosedeln visas den </a:t>
            </a:r>
            <a:r>
              <a:rPr lang="en-GB" sz="1200" dirty="0" err="1" smtClean="0">
                <a:solidFill>
                  <a:schemeClr val="tx1"/>
                </a:solidFill>
                <a:effectLst/>
                <a:latin typeface="Arial" charset="0"/>
              </a:rPr>
              <a:t>gotiska</a:t>
            </a:r>
            <a:r>
              <a:rPr lang="en-GB" sz="1200" dirty="0" smtClean="0">
                <a:solidFill>
                  <a:schemeClr val="tx1"/>
                </a:solidFill>
                <a:effectLst/>
                <a:latin typeface="Arial" charset="0"/>
              </a:rPr>
              <a:t> </a:t>
            </a:r>
            <a:r>
              <a:rPr lang="en-GB" sz="1200" dirty="0" err="1" smtClean="0">
                <a:solidFill>
                  <a:schemeClr val="tx1"/>
                </a:solidFill>
                <a:effectLst/>
                <a:latin typeface="Arial" charset="0"/>
              </a:rPr>
              <a:t>perioden</a:t>
            </a:r>
            <a:r>
              <a:rPr lang="en-GB" sz="1200" dirty="0" smtClean="0">
                <a:solidFill>
                  <a:schemeClr val="tx1"/>
                </a:solidFill>
                <a:effectLst/>
                <a:latin typeface="Arial" charset="0"/>
              </a:rPr>
              <a:t> (1200- till 1500-talet)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a:t>
            </a:r>
            <a:r>
              <a:rPr lang="en-GB" sz="1200" dirty="0" err="1" smtClean="0">
                <a:solidFill>
                  <a:schemeClr val="tx1"/>
                </a:solidFill>
                <a:effectLst/>
                <a:latin typeface="Arial" charset="0"/>
              </a:rPr>
              <a:t>så</a:t>
            </a:r>
            <a:r>
              <a:rPr lang="en-GB" sz="1200" dirty="0" smtClean="0">
                <a:solidFill>
                  <a:schemeClr val="tx1"/>
                </a:solidFill>
                <a:effectLst/>
                <a:latin typeface="Arial" charset="0"/>
              </a:rPr>
              <a:t> </a:t>
            </a:r>
            <a:r>
              <a:rPr lang="en-GB" sz="1200" dirty="0" err="1" smtClean="0">
                <a:solidFill>
                  <a:schemeClr val="tx1"/>
                </a:solidFill>
                <a:effectLst/>
                <a:latin typeface="Arial" charset="0"/>
              </a:rPr>
              <a:t>vidare</a:t>
            </a:r>
            <a:r>
              <a:rPr lang="en-GB" sz="1200" dirty="0" smtClean="0">
                <a:solidFill>
                  <a:schemeClr val="tx1"/>
                </a:solidFill>
                <a:effectLst/>
                <a:latin typeface="Arial" charset="0"/>
              </a:rPr>
              <a:t> </a:t>
            </a:r>
            <a:r>
              <a:rPr lang="en-GB" sz="1200" dirty="0" err="1" smtClean="0">
                <a:solidFill>
                  <a:schemeClr val="tx1"/>
                </a:solidFill>
                <a:effectLst/>
                <a:latin typeface="Arial" charset="0"/>
              </a:rPr>
              <a:t>fram</a:t>
            </a:r>
            <a:r>
              <a:rPr lang="en-GB" sz="1200" dirty="0" smtClean="0">
                <a:solidFill>
                  <a:schemeClr val="tx1"/>
                </a:solidFill>
                <a:effectLst/>
                <a:latin typeface="Arial" charset="0"/>
              </a:rPr>
              <a:t> till 500-eurosedeln med modern </a:t>
            </a:r>
            <a:r>
              <a:rPr lang="en-GB" sz="1200" dirty="0" err="1" smtClean="0">
                <a:solidFill>
                  <a:schemeClr val="tx1"/>
                </a:solidFill>
                <a:effectLst/>
                <a:latin typeface="Arial" charset="0"/>
              </a:rPr>
              <a:t>arkitektur</a:t>
            </a:r>
            <a:r>
              <a:rPr lang="en-GB" sz="1200" dirty="0" smtClean="0">
                <a:solidFill>
                  <a:schemeClr val="tx1"/>
                </a:solidFill>
                <a:effectLst/>
                <a:latin typeface="Arial" charset="0"/>
              </a:rPr>
              <a:t>. </a:t>
            </a:r>
            <a:r>
              <a:rPr lang="en-GB" sz="1200" i="1" u="sng" dirty="0" smtClean="0">
                <a:solidFill>
                  <a:schemeClr val="tx1"/>
                </a:solidFill>
                <a:effectLst/>
                <a:latin typeface="Arial" charset="0"/>
              </a:rPr>
              <a:t>De </a:t>
            </a:r>
            <a:r>
              <a:rPr lang="en-GB" sz="1200" i="1" u="sng" dirty="0" err="1" smtClean="0">
                <a:solidFill>
                  <a:schemeClr val="tx1"/>
                </a:solidFill>
                <a:effectLst/>
                <a:latin typeface="Arial" charset="0"/>
              </a:rPr>
              <a:t>arkitektoniska</a:t>
            </a:r>
            <a:r>
              <a:rPr lang="en-GB" sz="1200" i="1" u="sng" dirty="0" smtClean="0">
                <a:solidFill>
                  <a:schemeClr val="tx1"/>
                </a:solidFill>
                <a:effectLst/>
                <a:latin typeface="Arial" charset="0"/>
              </a:rPr>
              <a:t> </a:t>
            </a:r>
            <a:r>
              <a:rPr lang="en-GB" sz="1200" i="1" u="sng" dirty="0" err="1" smtClean="0">
                <a:solidFill>
                  <a:schemeClr val="tx1"/>
                </a:solidFill>
                <a:effectLst/>
                <a:latin typeface="Arial" charset="0"/>
              </a:rPr>
              <a:t>detaljerna</a:t>
            </a:r>
            <a:r>
              <a:rPr lang="en-GB" sz="1200" i="1" u="sng" dirty="0" smtClean="0">
                <a:solidFill>
                  <a:schemeClr val="tx1"/>
                </a:solidFill>
                <a:effectLst/>
                <a:latin typeface="Arial" charset="0"/>
              </a:rPr>
              <a:t> </a:t>
            </a:r>
            <a:r>
              <a:rPr lang="en-GB" sz="1200" i="1" u="sng" dirty="0" err="1" smtClean="0">
                <a:solidFill>
                  <a:schemeClr val="tx1"/>
                </a:solidFill>
                <a:effectLst/>
                <a:latin typeface="Arial" charset="0"/>
              </a:rPr>
              <a:t>på</a:t>
            </a:r>
            <a:r>
              <a:rPr lang="en-GB" sz="1200" i="1" u="sng" dirty="0" smtClean="0">
                <a:solidFill>
                  <a:schemeClr val="tx1"/>
                </a:solidFill>
                <a:effectLst/>
                <a:latin typeface="Arial" charset="0"/>
              </a:rPr>
              <a:t> </a:t>
            </a:r>
            <a:r>
              <a:rPr lang="en-GB" sz="1200" i="1" u="sng" dirty="0" err="1" smtClean="0">
                <a:solidFill>
                  <a:schemeClr val="tx1"/>
                </a:solidFill>
                <a:effectLst/>
                <a:latin typeface="Arial" charset="0"/>
              </a:rPr>
              <a:t>eurosedlarna</a:t>
            </a:r>
            <a:r>
              <a:rPr lang="en-GB" sz="1200" i="1" u="sng" dirty="0" smtClean="0">
                <a:solidFill>
                  <a:schemeClr val="tx1"/>
                </a:solidFill>
                <a:effectLst/>
                <a:latin typeface="Arial" charset="0"/>
              </a:rPr>
              <a:t> </a:t>
            </a:r>
            <a:r>
              <a:rPr lang="en-GB" sz="1200" i="1" u="sng" dirty="0" err="1" smtClean="0">
                <a:solidFill>
                  <a:schemeClr val="tx1"/>
                </a:solidFill>
                <a:effectLst/>
                <a:latin typeface="Arial" charset="0"/>
              </a:rPr>
              <a:t>är</a:t>
            </a:r>
            <a:r>
              <a:rPr lang="en-GB" sz="1200" i="1" u="sng" dirty="0" smtClean="0">
                <a:solidFill>
                  <a:schemeClr val="tx1"/>
                </a:solidFill>
                <a:effectLst/>
                <a:latin typeface="Arial" charset="0"/>
              </a:rPr>
              <a:t> </a:t>
            </a:r>
            <a:r>
              <a:rPr lang="en-GB" sz="1200" i="1" u="sng" dirty="0" err="1" smtClean="0">
                <a:solidFill>
                  <a:schemeClr val="tx1"/>
                </a:solidFill>
                <a:effectLst/>
                <a:latin typeface="Arial" charset="0"/>
              </a:rPr>
              <a:t>stiliserade</a:t>
            </a:r>
            <a:r>
              <a:rPr lang="en-GB" sz="1200" i="1" u="sng" dirty="0" smtClean="0">
                <a:solidFill>
                  <a:schemeClr val="tx1"/>
                </a:solidFill>
                <a:effectLst/>
                <a:latin typeface="Arial" charset="0"/>
              </a:rPr>
              <a:t> </a:t>
            </a:r>
            <a:r>
              <a:rPr lang="en-GB" sz="1200" i="1" u="sng" dirty="0" err="1" smtClean="0">
                <a:solidFill>
                  <a:schemeClr val="tx1"/>
                </a:solidFill>
                <a:effectLst/>
                <a:latin typeface="Arial" charset="0"/>
              </a:rPr>
              <a:t>illustrationer</a:t>
            </a:r>
            <a:r>
              <a:rPr lang="en-GB" sz="1200" dirty="0" smtClean="0">
                <a:solidFill>
                  <a:schemeClr val="tx1"/>
                </a:solidFill>
                <a:effectLst/>
                <a:latin typeface="Arial" charset="0"/>
              </a:rPr>
              <a:t> – </a:t>
            </a:r>
            <a:r>
              <a:rPr lang="en-GB" sz="1200" dirty="0" err="1" smtClean="0">
                <a:solidFill>
                  <a:schemeClr val="tx1"/>
                </a:solidFill>
                <a:effectLst/>
                <a:latin typeface="Arial" charset="0"/>
              </a:rPr>
              <a:t>ingen</a:t>
            </a:r>
            <a:r>
              <a:rPr lang="en-GB" sz="1200" dirty="0" smtClean="0">
                <a:solidFill>
                  <a:schemeClr val="tx1"/>
                </a:solidFill>
                <a:effectLst/>
                <a:latin typeface="Arial" charset="0"/>
              </a:rPr>
              <a:t> </a:t>
            </a:r>
            <a:r>
              <a:rPr lang="en-GB" sz="1200" dirty="0" err="1" smtClean="0">
                <a:solidFill>
                  <a:schemeClr val="tx1"/>
                </a:solidFill>
                <a:effectLst/>
                <a:latin typeface="Arial" charset="0"/>
              </a:rPr>
              <a:t>av</a:t>
            </a:r>
            <a:r>
              <a:rPr lang="en-GB" sz="1200" dirty="0" smtClean="0">
                <a:solidFill>
                  <a:schemeClr val="tx1"/>
                </a:solidFill>
                <a:effectLst/>
                <a:latin typeface="Arial" charset="0"/>
              </a:rPr>
              <a:t> </a:t>
            </a:r>
            <a:r>
              <a:rPr lang="en-GB" sz="1200" dirty="0" err="1" smtClean="0">
                <a:solidFill>
                  <a:schemeClr val="tx1"/>
                </a:solidFill>
                <a:effectLst/>
                <a:latin typeface="Arial" charset="0"/>
              </a:rPr>
              <a:t>dem</a:t>
            </a:r>
            <a:r>
              <a:rPr lang="en-GB" sz="1200" dirty="0" smtClean="0">
                <a:solidFill>
                  <a:schemeClr val="tx1"/>
                </a:solidFill>
                <a:effectLst/>
                <a:latin typeface="Arial" charset="0"/>
              </a:rPr>
              <a:t> </a:t>
            </a:r>
            <a:r>
              <a:rPr lang="en-GB" sz="1200" dirty="0" err="1" smtClean="0">
                <a:solidFill>
                  <a:schemeClr val="tx1"/>
                </a:solidFill>
                <a:effectLst/>
                <a:latin typeface="Arial" charset="0"/>
              </a:rPr>
              <a:t>är</a:t>
            </a:r>
            <a:r>
              <a:rPr lang="en-GB" sz="1200" dirty="0" smtClean="0">
                <a:solidFill>
                  <a:schemeClr val="tx1"/>
                </a:solidFill>
                <a:effectLst/>
                <a:latin typeface="Arial" charset="0"/>
              </a:rPr>
              <a:t> </a:t>
            </a:r>
            <a:r>
              <a:rPr lang="en-GB" sz="1200" dirty="0" err="1" smtClean="0">
                <a:solidFill>
                  <a:schemeClr val="tx1"/>
                </a:solidFill>
                <a:effectLst/>
                <a:latin typeface="Arial" charset="0"/>
              </a:rPr>
              <a:t>en</a:t>
            </a:r>
            <a:r>
              <a:rPr lang="en-GB" sz="1200" dirty="0" smtClean="0">
                <a:solidFill>
                  <a:schemeClr val="tx1"/>
                </a:solidFill>
                <a:effectLst/>
                <a:latin typeface="Arial" charset="0"/>
              </a:rPr>
              <a:t> </a:t>
            </a:r>
            <a:r>
              <a:rPr lang="en-GB" sz="1200" dirty="0" err="1" smtClean="0">
                <a:solidFill>
                  <a:schemeClr val="tx1"/>
                </a:solidFill>
                <a:effectLst/>
                <a:latin typeface="Arial" charset="0"/>
              </a:rPr>
              <a:t>exakt</a:t>
            </a:r>
            <a:r>
              <a:rPr lang="en-GB" sz="1200" dirty="0" smtClean="0">
                <a:solidFill>
                  <a:schemeClr val="tx1"/>
                </a:solidFill>
                <a:effectLst/>
                <a:latin typeface="Arial" charset="0"/>
              </a:rPr>
              <a:t> </a:t>
            </a:r>
            <a:r>
              <a:rPr lang="en-GB" sz="1200" dirty="0" err="1" smtClean="0">
                <a:solidFill>
                  <a:schemeClr val="tx1"/>
                </a:solidFill>
                <a:effectLst/>
                <a:latin typeface="Arial" charset="0"/>
              </a:rPr>
              <a:t>avbildning</a:t>
            </a:r>
            <a:r>
              <a:rPr lang="en-GB" sz="1200" dirty="0" smtClean="0">
                <a:solidFill>
                  <a:schemeClr val="tx1"/>
                </a:solidFill>
                <a:effectLst/>
                <a:latin typeface="Arial" charset="0"/>
              </a:rPr>
              <a:t> </a:t>
            </a:r>
            <a:r>
              <a:rPr lang="en-GB" sz="1200" dirty="0" err="1" smtClean="0">
                <a:solidFill>
                  <a:schemeClr val="tx1"/>
                </a:solidFill>
                <a:effectLst/>
                <a:latin typeface="Arial" charset="0"/>
              </a:rPr>
              <a:t>av</a:t>
            </a:r>
            <a:r>
              <a:rPr lang="en-GB" sz="1200" dirty="0" smtClean="0">
                <a:solidFill>
                  <a:schemeClr val="tx1"/>
                </a:solidFill>
                <a:effectLst/>
                <a:latin typeface="Arial" charset="0"/>
              </a:rPr>
              <a:t> </a:t>
            </a:r>
            <a:r>
              <a:rPr lang="en-GB" sz="1200" dirty="0" err="1" smtClean="0">
                <a:solidFill>
                  <a:schemeClr val="tx1"/>
                </a:solidFill>
                <a:effectLst/>
                <a:latin typeface="Arial" charset="0"/>
              </a:rPr>
              <a:t>en</a:t>
            </a:r>
            <a:r>
              <a:rPr lang="en-GB" sz="1200" dirty="0" smtClean="0">
                <a:solidFill>
                  <a:schemeClr val="tx1"/>
                </a:solidFill>
                <a:effectLst/>
                <a:latin typeface="Arial" charset="0"/>
              </a:rPr>
              <a:t> </a:t>
            </a:r>
            <a:r>
              <a:rPr lang="en-GB" sz="1200" dirty="0" err="1" smtClean="0">
                <a:solidFill>
                  <a:schemeClr val="tx1"/>
                </a:solidFill>
                <a:effectLst/>
                <a:latin typeface="Arial" charset="0"/>
              </a:rPr>
              <a:t>befintlig</a:t>
            </a:r>
            <a:r>
              <a:rPr lang="en-GB" sz="1200" dirty="0" smtClean="0">
                <a:solidFill>
                  <a:schemeClr val="tx1"/>
                </a:solidFill>
                <a:effectLst/>
                <a:latin typeface="Arial" charset="0"/>
              </a:rPr>
              <a:t> </a:t>
            </a:r>
            <a:r>
              <a:rPr lang="en-GB" sz="1200" dirty="0" err="1" smtClean="0">
                <a:solidFill>
                  <a:schemeClr val="tx1"/>
                </a:solidFill>
                <a:effectLst/>
                <a:latin typeface="Arial" charset="0"/>
              </a:rPr>
              <a:t>byggnad</a:t>
            </a:r>
            <a:r>
              <a:rPr lang="en-GB" sz="1200" dirty="0" smtClean="0">
                <a:solidFill>
                  <a:schemeClr val="tx1"/>
                </a:solidFill>
                <a:effectLst/>
                <a:latin typeface="Arial" charset="0"/>
              </a:rPr>
              <a:t>. </a:t>
            </a:r>
            <a:r>
              <a:rPr lang="en-GB" sz="1200" dirty="0" err="1" smtClean="0">
                <a:solidFill>
                  <a:schemeClr val="tx1"/>
                </a:solidFill>
                <a:effectLst/>
                <a:latin typeface="Arial" charset="0"/>
              </a:rPr>
              <a:t>Bilderna</a:t>
            </a:r>
            <a:r>
              <a:rPr lang="en-GB" sz="1200" dirty="0" smtClean="0">
                <a:solidFill>
                  <a:schemeClr val="tx1"/>
                </a:solidFill>
                <a:effectLst/>
                <a:latin typeface="Arial" charset="0"/>
              </a:rPr>
              <a:t> </a:t>
            </a:r>
            <a:r>
              <a:rPr lang="en-GB" sz="1200" dirty="0" err="1" smtClean="0">
                <a:solidFill>
                  <a:schemeClr val="tx1"/>
                </a:solidFill>
                <a:effectLst/>
                <a:latin typeface="Arial" charset="0"/>
              </a:rPr>
              <a:t>bredvid</a:t>
            </a:r>
            <a:r>
              <a:rPr lang="en-GB" sz="1200" dirty="0" smtClean="0">
                <a:solidFill>
                  <a:schemeClr val="tx1"/>
                </a:solidFill>
                <a:effectLst/>
                <a:latin typeface="Arial" charset="0"/>
              </a:rPr>
              <a:t> </a:t>
            </a:r>
            <a:r>
              <a:rPr lang="en-GB" sz="1200" dirty="0" err="1" smtClean="0">
                <a:solidFill>
                  <a:schemeClr val="tx1"/>
                </a:solidFill>
                <a:effectLst/>
                <a:latin typeface="Arial" charset="0"/>
              </a:rPr>
              <a:t>är</a:t>
            </a:r>
            <a:r>
              <a:rPr lang="en-GB" sz="1200" dirty="0" smtClean="0">
                <a:solidFill>
                  <a:schemeClr val="tx1"/>
                </a:solidFill>
                <a:effectLst/>
                <a:latin typeface="Arial" charset="0"/>
              </a:rPr>
              <a:t> </a:t>
            </a:r>
            <a:r>
              <a:rPr lang="en-GB" sz="1200" dirty="0" err="1" smtClean="0">
                <a:solidFill>
                  <a:schemeClr val="tx1"/>
                </a:solidFill>
                <a:effectLst/>
                <a:latin typeface="Arial" charset="0"/>
              </a:rPr>
              <a:t>exempel</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den </a:t>
            </a:r>
            <a:r>
              <a:rPr lang="en-GB" sz="1200" dirty="0" err="1" smtClean="0">
                <a:solidFill>
                  <a:schemeClr val="tx1"/>
                </a:solidFill>
                <a:effectLst/>
                <a:latin typeface="Arial" charset="0"/>
              </a:rPr>
              <a:t>allmänna</a:t>
            </a:r>
            <a:r>
              <a:rPr lang="en-GB" sz="1200" dirty="0" smtClean="0">
                <a:solidFill>
                  <a:schemeClr val="tx1"/>
                </a:solidFill>
                <a:effectLst/>
                <a:latin typeface="Arial" charset="0"/>
              </a:rPr>
              <a:t> </a:t>
            </a:r>
            <a:r>
              <a:rPr lang="en-GB" sz="1200" dirty="0" err="1" smtClean="0">
                <a:solidFill>
                  <a:schemeClr val="tx1"/>
                </a:solidFill>
                <a:effectLst/>
                <a:latin typeface="Arial" charset="0"/>
              </a:rPr>
              <a:t>arkitektoniska</a:t>
            </a:r>
            <a:r>
              <a:rPr lang="en-GB" sz="1200" dirty="0" smtClean="0">
                <a:solidFill>
                  <a:schemeClr val="tx1"/>
                </a:solidFill>
                <a:effectLst/>
                <a:latin typeface="Arial" charset="0"/>
              </a:rPr>
              <a:t> </a:t>
            </a:r>
            <a:r>
              <a:rPr lang="en-GB" sz="1200" dirty="0" err="1" smtClean="0">
                <a:solidFill>
                  <a:schemeClr val="tx1"/>
                </a:solidFill>
                <a:effectLst/>
                <a:latin typeface="Arial" charset="0"/>
              </a:rPr>
              <a:t>stil</a:t>
            </a:r>
            <a:r>
              <a:rPr lang="en-GB" sz="1200" dirty="0" smtClean="0">
                <a:solidFill>
                  <a:schemeClr val="tx1"/>
                </a:solidFill>
                <a:effectLst/>
                <a:latin typeface="Arial" charset="0"/>
              </a:rPr>
              <a:t> </a:t>
            </a:r>
            <a:r>
              <a:rPr lang="en-GB" sz="1200" dirty="0" err="1" smtClean="0">
                <a:solidFill>
                  <a:schemeClr val="tx1"/>
                </a:solidFill>
                <a:effectLst/>
                <a:latin typeface="Arial" charset="0"/>
              </a:rPr>
              <a:t>som</a:t>
            </a:r>
            <a:r>
              <a:rPr lang="en-GB" sz="1200" dirty="0" smtClean="0">
                <a:solidFill>
                  <a:schemeClr val="tx1"/>
                </a:solidFill>
                <a:effectLst/>
                <a:latin typeface="Arial" charset="0"/>
              </a:rPr>
              <a:t> visas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a:t>
            </a:r>
            <a:r>
              <a:rPr lang="en-GB" sz="1200" dirty="0" err="1" smtClean="0">
                <a:solidFill>
                  <a:schemeClr val="tx1"/>
                </a:solidFill>
                <a:effectLst/>
                <a:latin typeface="Arial" charset="0"/>
              </a:rPr>
              <a:t>varje</a:t>
            </a:r>
            <a:r>
              <a:rPr lang="en-GB" sz="1200" dirty="0" smtClean="0">
                <a:solidFill>
                  <a:schemeClr val="tx1"/>
                </a:solidFill>
                <a:effectLst/>
                <a:latin typeface="Arial" charset="0"/>
              </a:rPr>
              <a:t> </a:t>
            </a:r>
            <a:r>
              <a:rPr lang="en-GB" sz="1200" dirty="0" err="1" smtClean="0">
                <a:solidFill>
                  <a:schemeClr val="tx1"/>
                </a:solidFill>
                <a:effectLst/>
                <a:latin typeface="Arial" charset="0"/>
              </a:rPr>
              <a:t>sedel</a:t>
            </a:r>
            <a:r>
              <a:rPr lang="en-GB" sz="1200" dirty="0" smtClean="0">
                <a:solidFill>
                  <a:schemeClr val="tx1"/>
                </a:solidFill>
                <a:effectLst/>
                <a:latin typeface="Arial" charset="0"/>
              </a:rPr>
              <a:t>. </a:t>
            </a:r>
          </a:p>
          <a:p>
            <a:endParaRPr lang="sv-SE" sz="1200" kern="1200" dirty="0" smtClean="0">
              <a:solidFill>
                <a:schemeClr val="tx1"/>
              </a:solidFill>
              <a:effectLst/>
              <a:latin typeface="Arial" charset="0"/>
              <a:ea typeface="+mn-ea"/>
              <a:cs typeface="+mn-cs"/>
            </a:endParaRPr>
          </a:p>
          <a:p>
            <a:r>
              <a:rPr lang="en-GB" sz="1200" dirty="0" smtClean="0">
                <a:solidFill>
                  <a:schemeClr val="tx1"/>
                </a:solidFill>
                <a:effectLst/>
                <a:latin typeface="Arial" charset="0"/>
              </a:rPr>
              <a:t>De </a:t>
            </a:r>
            <a:r>
              <a:rPr lang="en-GB" sz="1200" dirty="0" err="1" smtClean="0">
                <a:solidFill>
                  <a:schemeClr val="tx1"/>
                </a:solidFill>
                <a:effectLst/>
                <a:latin typeface="Arial" charset="0"/>
              </a:rPr>
              <a:t>första</a:t>
            </a:r>
            <a:r>
              <a:rPr lang="en-GB" sz="1200" dirty="0" smtClean="0">
                <a:solidFill>
                  <a:schemeClr val="tx1"/>
                </a:solidFill>
                <a:effectLst/>
                <a:latin typeface="Arial" charset="0"/>
              </a:rPr>
              <a:t> </a:t>
            </a:r>
            <a:r>
              <a:rPr lang="en-GB" sz="1200" dirty="0" err="1" smtClean="0">
                <a:solidFill>
                  <a:schemeClr val="tx1"/>
                </a:solidFill>
                <a:effectLst/>
                <a:latin typeface="Arial" charset="0"/>
              </a:rPr>
              <a:t>eurosedlarna</a:t>
            </a:r>
            <a:r>
              <a:rPr lang="en-GB" sz="1200" dirty="0" smtClean="0">
                <a:solidFill>
                  <a:schemeClr val="tx1"/>
                </a:solidFill>
                <a:effectLst/>
                <a:latin typeface="Arial" charset="0"/>
              </a:rPr>
              <a:t> </a:t>
            </a:r>
            <a:r>
              <a:rPr lang="en-GB" sz="1200" dirty="0" err="1" smtClean="0">
                <a:solidFill>
                  <a:schemeClr val="tx1"/>
                </a:solidFill>
                <a:effectLst/>
                <a:latin typeface="Arial" charset="0"/>
              </a:rPr>
              <a:t>utformades</a:t>
            </a:r>
            <a:r>
              <a:rPr lang="en-GB" sz="1200" dirty="0" smtClean="0">
                <a:solidFill>
                  <a:schemeClr val="tx1"/>
                </a:solidFill>
                <a:effectLst/>
                <a:latin typeface="Arial" charset="0"/>
              </a:rPr>
              <a:t> </a:t>
            </a:r>
            <a:r>
              <a:rPr lang="en-GB" sz="1200" dirty="0" err="1" smtClean="0">
                <a:solidFill>
                  <a:schemeClr val="tx1"/>
                </a:solidFill>
                <a:effectLst/>
                <a:latin typeface="Arial" charset="0"/>
              </a:rPr>
              <a:t>av</a:t>
            </a:r>
            <a:r>
              <a:rPr lang="en-GB" sz="1200" dirty="0" smtClean="0">
                <a:solidFill>
                  <a:schemeClr val="tx1"/>
                </a:solidFill>
                <a:effectLst/>
                <a:latin typeface="Arial" charset="0"/>
              </a:rPr>
              <a:t> Robert </a:t>
            </a:r>
            <a:r>
              <a:rPr lang="en-GB" sz="1200" dirty="0" err="1" smtClean="0">
                <a:solidFill>
                  <a:schemeClr val="tx1"/>
                </a:solidFill>
                <a:effectLst/>
                <a:latin typeface="Arial" charset="0"/>
              </a:rPr>
              <a:t>Kalina</a:t>
            </a:r>
            <a:r>
              <a:rPr lang="en-GB" sz="1200" dirty="0" smtClean="0">
                <a:solidFill>
                  <a:schemeClr val="tx1"/>
                </a:solidFill>
                <a:effectLst/>
                <a:latin typeface="Arial" charset="0"/>
              </a:rPr>
              <a:t> vid </a:t>
            </a:r>
            <a:r>
              <a:rPr lang="en-GB" sz="1200" dirty="0" err="1" smtClean="0">
                <a:solidFill>
                  <a:schemeClr val="tx1"/>
                </a:solidFill>
                <a:effectLst/>
                <a:latin typeface="Arial" charset="0"/>
              </a:rPr>
              <a:t>Österrikes</a:t>
            </a:r>
            <a:r>
              <a:rPr lang="en-GB" sz="1200" dirty="0" smtClean="0">
                <a:solidFill>
                  <a:schemeClr val="tx1"/>
                </a:solidFill>
                <a:effectLst/>
                <a:latin typeface="Arial" charset="0"/>
              </a:rPr>
              <a:t> </a:t>
            </a:r>
            <a:r>
              <a:rPr lang="en-GB" sz="1200" dirty="0" err="1" smtClean="0">
                <a:solidFill>
                  <a:schemeClr val="tx1"/>
                </a:solidFill>
                <a:effectLst/>
                <a:latin typeface="Arial" charset="0"/>
              </a:rPr>
              <a:t>centralbank</a:t>
            </a:r>
            <a:r>
              <a:rPr lang="en-GB" sz="1200" dirty="0" smtClean="0">
                <a:solidFill>
                  <a:schemeClr val="tx1"/>
                </a:solidFill>
                <a:effectLst/>
                <a:latin typeface="Arial" charset="0"/>
              </a:rPr>
              <a:t>, </a:t>
            </a:r>
            <a:r>
              <a:rPr lang="de-AT" sz="1200" noProof="0" dirty="0" err="1" smtClean="0">
                <a:solidFill>
                  <a:schemeClr val="tx1"/>
                </a:solidFill>
                <a:effectLst/>
                <a:latin typeface="Arial" charset="0"/>
              </a:rPr>
              <a:t>Oesterreichische</a:t>
            </a:r>
            <a:r>
              <a:rPr lang="de-AT" sz="1200" noProof="0" dirty="0" smtClean="0">
                <a:solidFill>
                  <a:schemeClr val="tx1"/>
                </a:solidFill>
                <a:effectLst/>
                <a:latin typeface="Arial" charset="0"/>
              </a:rPr>
              <a:t> Nationalbank. </a:t>
            </a:r>
            <a:r>
              <a:rPr lang="en-GB" sz="1200" dirty="0" smtClean="0">
                <a:solidFill>
                  <a:schemeClr val="tx1"/>
                </a:solidFill>
                <a:effectLst/>
                <a:latin typeface="Arial" charset="0"/>
              </a:rPr>
              <a:t>De </a:t>
            </a:r>
            <a:r>
              <a:rPr lang="en-GB" sz="1200" dirty="0" err="1" smtClean="0">
                <a:solidFill>
                  <a:schemeClr val="tx1"/>
                </a:solidFill>
                <a:effectLst/>
                <a:latin typeface="Arial" charset="0"/>
              </a:rPr>
              <a:t>sattes</a:t>
            </a:r>
            <a:r>
              <a:rPr lang="en-GB" sz="1200" dirty="0" smtClean="0">
                <a:solidFill>
                  <a:schemeClr val="tx1"/>
                </a:solidFill>
                <a:effectLst/>
                <a:latin typeface="Arial" charset="0"/>
              </a:rPr>
              <a:t> </a:t>
            </a:r>
            <a:r>
              <a:rPr lang="en-GB" sz="1200" dirty="0" err="1" smtClean="0">
                <a:solidFill>
                  <a:schemeClr val="tx1"/>
                </a:solidFill>
                <a:effectLst/>
                <a:latin typeface="Arial" charset="0"/>
              </a:rPr>
              <a:t>i</a:t>
            </a:r>
            <a:r>
              <a:rPr lang="en-GB" sz="1200" dirty="0" smtClean="0">
                <a:solidFill>
                  <a:schemeClr val="tx1"/>
                </a:solidFill>
                <a:effectLst/>
                <a:latin typeface="Arial" charset="0"/>
              </a:rPr>
              <a:t> </a:t>
            </a:r>
            <a:r>
              <a:rPr lang="en-GB" sz="1200" dirty="0" err="1" smtClean="0">
                <a:solidFill>
                  <a:schemeClr val="tx1"/>
                </a:solidFill>
                <a:effectLst/>
                <a:latin typeface="Arial" charset="0"/>
              </a:rPr>
              <a:t>omlopp</a:t>
            </a:r>
            <a:r>
              <a:rPr lang="en-GB" sz="1200" dirty="0" smtClean="0">
                <a:solidFill>
                  <a:schemeClr val="tx1"/>
                </a:solidFill>
                <a:effectLst/>
                <a:latin typeface="Arial" charset="0"/>
              </a:rPr>
              <a:t> 2002. </a:t>
            </a:r>
            <a:r>
              <a:rPr lang="en-GB" sz="1200" dirty="0" err="1" smtClean="0">
                <a:solidFill>
                  <a:schemeClr val="tx1"/>
                </a:solidFill>
                <a:effectLst/>
                <a:latin typeface="Arial" charset="0"/>
              </a:rPr>
              <a:t>Alla</a:t>
            </a:r>
            <a:r>
              <a:rPr lang="en-GB" sz="1200" dirty="0" smtClean="0">
                <a:solidFill>
                  <a:schemeClr val="tx1"/>
                </a:solidFill>
                <a:effectLst/>
                <a:latin typeface="Arial" charset="0"/>
              </a:rPr>
              <a:t> </a:t>
            </a:r>
            <a:r>
              <a:rPr lang="en-GB" sz="1200" dirty="0" err="1" smtClean="0">
                <a:solidFill>
                  <a:schemeClr val="tx1"/>
                </a:solidFill>
                <a:effectLst/>
                <a:latin typeface="Arial" charset="0"/>
              </a:rPr>
              <a:t>sedlarna</a:t>
            </a:r>
            <a:r>
              <a:rPr lang="en-GB" sz="1200" dirty="0" smtClean="0">
                <a:solidFill>
                  <a:schemeClr val="tx1"/>
                </a:solidFill>
                <a:effectLst/>
                <a:latin typeface="Arial" charset="0"/>
              </a:rPr>
              <a:t> </a:t>
            </a:r>
            <a:r>
              <a:rPr lang="en-GB" sz="1200" dirty="0" err="1" smtClean="0">
                <a:solidFill>
                  <a:schemeClr val="tx1"/>
                </a:solidFill>
                <a:effectLst/>
                <a:latin typeface="Arial" charset="0"/>
              </a:rPr>
              <a:t>blir</a:t>
            </a:r>
            <a:r>
              <a:rPr lang="en-GB" sz="1200" dirty="0" smtClean="0">
                <a:solidFill>
                  <a:schemeClr val="tx1"/>
                </a:solidFill>
                <a:effectLst/>
                <a:latin typeface="Arial" charset="0"/>
              </a:rPr>
              <a:t> nu </a:t>
            </a:r>
            <a:r>
              <a:rPr lang="en-GB" sz="1200" dirty="0" err="1" smtClean="0">
                <a:solidFill>
                  <a:schemeClr val="tx1"/>
                </a:solidFill>
                <a:effectLst/>
                <a:latin typeface="Arial" charset="0"/>
              </a:rPr>
              <a:t>försedda</a:t>
            </a:r>
            <a:r>
              <a:rPr lang="en-GB" sz="1200" dirty="0" smtClean="0">
                <a:solidFill>
                  <a:schemeClr val="tx1"/>
                </a:solidFill>
                <a:effectLst/>
                <a:latin typeface="Arial" charset="0"/>
              </a:rPr>
              <a:t> med extra </a:t>
            </a:r>
            <a:r>
              <a:rPr lang="en-GB" sz="1200" dirty="0" err="1" smtClean="0">
                <a:solidFill>
                  <a:schemeClr val="tx1"/>
                </a:solidFill>
                <a:effectLst/>
                <a:latin typeface="Arial" charset="0"/>
              </a:rPr>
              <a:t>skydd</a:t>
            </a:r>
            <a:r>
              <a:rPr lang="en-GB" sz="1200" dirty="0" smtClean="0">
                <a:solidFill>
                  <a:schemeClr val="tx1"/>
                </a:solidFill>
                <a:effectLst/>
                <a:latin typeface="Arial" charset="0"/>
              </a:rPr>
              <a:t> tack </a:t>
            </a:r>
            <a:r>
              <a:rPr lang="en-GB" sz="1200" dirty="0" err="1" smtClean="0">
                <a:solidFill>
                  <a:schemeClr val="tx1"/>
                </a:solidFill>
                <a:effectLst/>
                <a:latin typeface="Arial" charset="0"/>
              </a:rPr>
              <a:t>vare</a:t>
            </a:r>
            <a:r>
              <a:rPr lang="en-GB" sz="1200" dirty="0" smtClean="0">
                <a:solidFill>
                  <a:schemeClr val="tx1"/>
                </a:solidFill>
                <a:effectLst/>
                <a:latin typeface="Arial" charset="0"/>
              </a:rPr>
              <a:t> de </a:t>
            </a:r>
            <a:r>
              <a:rPr lang="en-GB" sz="1200" dirty="0" err="1" smtClean="0">
                <a:solidFill>
                  <a:schemeClr val="tx1"/>
                </a:solidFill>
                <a:effectLst/>
                <a:latin typeface="Arial" charset="0"/>
              </a:rPr>
              <a:t>nya</a:t>
            </a:r>
            <a:r>
              <a:rPr lang="en-GB" sz="1200" dirty="0" smtClean="0">
                <a:solidFill>
                  <a:schemeClr val="tx1"/>
                </a:solidFill>
                <a:effectLst/>
                <a:latin typeface="Arial" charset="0"/>
              </a:rPr>
              <a:t> </a:t>
            </a:r>
            <a:r>
              <a:rPr lang="en-GB" sz="1200" dirty="0" err="1" smtClean="0">
                <a:solidFill>
                  <a:schemeClr val="tx1"/>
                </a:solidFill>
                <a:effectLst/>
                <a:latin typeface="Arial" charset="0"/>
              </a:rPr>
              <a:t>säkerhetsdetaljerna</a:t>
            </a:r>
            <a:r>
              <a:rPr lang="en-GB" sz="1200" dirty="0" smtClean="0">
                <a:solidFill>
                  <a:schemeClr val="tx1"/>
                </a:solidFill>
                <a:effectLst/>
                <a:latin typeface="Arial" charset="0"/>
              </a:rPr>
              <a:t>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a:t>
            </a:r>
            <a:r>
              <a:rPr lang="en-GB" sz="1200" dirty="0" err="1" smtClean="0">
                <a:solidFill>
                  <a:schemeClr val="tx1"/>
                </a:solidFill>
                <a:effectLst/>
                <a:latin typeface="Arial" charset="0"/>
              </a:rPr>
              <a:t>designen</a:t>
            </a:r>
            <a:r>
              <a:rPr lang="en-GB" sz="1200" dirty="0" smtClean="0">
                <a:solidFill>
                  <a:schemeClr val="tx1"/>
                </a:solidFill>
                <a:effectLst/>
                <a:latin typeface="Arial" charset="0"/>
              </a:rPr>
              <a:t> </a:t>
            </a:r>
            <a:r>
              <a:rPr lang="en-GB" sz="1200" dirty="0" err="1" smtClean="0">
                <a:solidFill>
                  <a:schemeClr val="tx1"/>
                </a:solidFill>
                <a:effectLst/>
                <a:latin typeface="Arial" charset="0"/>
              </a:rPr>
              <a:t>bättras</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Den </a:t>
            </a:r>
            <a:r>
              <a:rPr lang="en-GB" sz="1200" dirty="0" err="1" smtClean="0">
                <a:solidFill>
                  <a:schemeClr val="tx1"/>
                </a:solidFill>
                <a:effectLst/>
                <a:latin typeface="Arial" charset="0"/>
              </a:rPr>
              <a:t>nya</a:t>
            </a:r>
            <a:r>
              <a:rPr lang="en-GB" sz="1200" dirty="0" smtClean="0">
                <a:solidFill>
                  <a:schemeClr val="tx1"/>
                </a:solidFill>
                <a:effectLst/>
                <a:latin typeface="Arial" charset="0"/>
              </a:rPr>
              <a:t> 5-eurosedeln </a:t>
            </a:r>
            <a:r>
              <a:rPr lang="en-GB" sz="1200" dirty="0" err="1" smtClean="0">
                <a:solidFill>
                  <a:schemeClr val="tx1"/>
                </a:solidFill>
                <a:effectLst/>
                <a:latin typeface="Arial" charset="0"/>
              </a:rPr>
              <a:t>gavs</a:t>
            </a:r>
            <a:r>
              <a:rPr lang="en-GB" sz="1200" dirty="0" smtClean="0">
                <a:solidFill>
                  <a:schemeClr val="tx1"/>
                </a:solidFill>
                <a:effectLst/>
                <a:latin typeface="Arial" charset="0"/>
              </a:rPr>
              <a:t> </a:t>
            </a:r>
            <a:r>
              <a:rPr lang="en-GB" sz="1200" dirty="0" err="1" smtClean="0">
                <a:solidFill>
                  <a:schemeClr val="tx1"/>
                </a:solidFill>
                <a:effectLst/>
                <a:latin typeface="Arial" charset="0"/>
              </a:rPr>
              <a:t>ut</a:t>
            </a:r>
            <a:r>
              <a:rPr lang="en-GB" sz="1200" dirty="0" smtClean="0">
                <a:solidFill>
                  <a:schemeClr val="tx1"/>
                </a:solidFill>
                <a:effectLst/>
                <a:latin typeface="Arial" charset="0"/>
              </a:rPr>
              <a:t> den 2 </a:t>
            </a:r>
            <a:r>
              <a:rPr lang="en-GB" sz="1200" dirty="0" err="1" smtClean="0">
                <a:solidFill>
                  <a:schemeClr val="tx1"/>
                </a:solidFill>
                <a:effectLst/>
                <a:latin typeface="Arial" charset="0"/>
              </a:rPr>
              <a:t>maj</a:t>
            </a:r>
            <a:r>
              <a:rPr lang="en-GB" sz="1200" dirty="0" smtClean="0">
                <a:solidFill>
                  <a:schemeClr val="tx1"/>
                </a:solidFill>
                <a:effectLst/>
                <a:latin typeface="Arial" charset="0"/>
              </a:rPr>
              <a:t> 2013, den </a:t>
            </a:r>
            <a:r>
              <a:rPr lang="en-GB" sz="1200" dirty="0" err="1" smtClean="0">
                <a:solidFill>
                  <a:schemeClr val="tx1"/>
                </a:solidFill>
                <a:effectLst/>
                <a:latin typeface="Arial" charset="0"/>
              </a:rPr>
              <a:t>nya</a:t>
            </a:r>
            <a:r>
              <a:rPr lang="en-GB" sz="1200" dirty="0" smtClean="0">
                <a:solidFill>
                  <a:schemeClr val="tx1"/>
                </a:solidFill>
                <a:effectLst/>
                <a:latin typeface="Arial" charset="0"/>
              </a:rPr>
              <a:t> 10-eurosedeln </a:t>
            </a:r>
            <a:r>
              <a:rPr lang="en-GB" sz="1200" dirty="0" err="1" smtClean="0">
                <a:solidFill>
                  <a:schemeClr val="tx1"/>
                </a:solidFill>
                <a:effectLst/>
                <a:latin typeface="Arial" charset="0"/>
              </a:rPr>
              <a:t>gavs</a:t>
            </a:r>
            <a:r>
              <a:rPr lang="en-GB" sz="1200" dirty="0" smtClean="0">
                <a:solidFill>
                  <a:schemeClr val="tx1"/>
                </a:solidFill>
                <a:effectLst/>
                <a:latin typeface="Arial" charset="0"/>
              </a:rPr>
              <a:t> </a:t>
            </a:r>
            <a:r>
              <a:rPr lang="en-GB" sz="1200" dirty="0" err="1" smtClean="0">
                <a:solidFill>
                  <a:schemeClr val="tx1"/>
                </a:solidFill>
                <a:effectLst/>
                <a:latin typeface="Arial" charset="0"/>
              </a:rPr>
              <a:t>ut</a:t>
            </a:r>
            <a:r>
              <a:rPr lang="en-GB" sz="1200" dirty="0" smtClean="0">
                <a:solidFill>
                  <a:schemeClr val="tx1"/>
                </a:solidFill>
                <a:effectLst/>
                <a:latin typeface="Arial" charset="0"/>
              </a:rPr>
              <a:t> den 23 </a:t>
            </a:r>
            <a:r>
              <a:rPr lang="en-GB" sz="1200" dirty="0" err="1" smtClean="0">
                <a:solidFill>
                  <a:schemeClr val="tx1"/>
                </a:solidFill>
                <a:effectLst/>
                <a:latin typeface="Arial" charset="0"/>
              </a:rPr>
              <a:t>september</a:t>
            </a:r>
            <a:r>
              <a:rPr lang="en-GB" sz="1200" dirty="0" smtClean="0">
                <a:solidFill>
                  <a:schemeClr val="tx1"/>
                </a:solidFill>
                <a:effectLst/>
                <a:latin typeface="Arial" charset="0"/>
              </a:rPr>
              <a:t> 2014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den </a:t>
            </a:r>
            <a:r>
              <a:rPr lang="en-GB" sz="1200" dirty="0" err="1" smtClean="0">
                <a:solidFill>
                  <a:schemeClr val="tx1"/>
                </a:solidFill>
                <a:effectLst/>
                <a:latin typeface="Arial" charset="0"/>
              </a:rPr>
              <a:t>nya</a:t>
            </a:r>
            <a:r>
              <a:rPr lang="en-GB" sz="1200" dirty="0" smtClean="0">
                <a:solidFill>
                  <a:schemeClr val="tx1"/>
                </a:solidFill>
                <a:effectLst/>
                <a:latin typeface="Arial" charset="0"/>
              </a:rPr>
              <a:t> 20-eurosedeln </a:t>
            </a:r>
            <a:r>
              <a:rPr lang="en-GB" sz="1200" dirty="0" err="1" smtClean="0">
                <a:solidFill>
                  <a:schemeClr val="tx1"/>
                </a:solidFill>
                <a:effectLst/>
                <a:latin typeface="Arial" charset="0"/>
              </a:rPr>
              <a:t>kommer</a:t>
            </a:r>
            <a:r>
              <a:rPr lang="en-GB" sz="1200" dirty="0" smtClean="0">
                <a:solidFill>
                  <a:schemeClr val="tx1"/>
                </a:solidFill>
                <a:effectLst/>
                <a:latin typeface="Arial" charset="0"/>
              </a:rPr>
              <a:t> </a:t>
            </a:r>
            <a:r>
              <a:rPr lang="en-GB" sz="1200" dirty="0" err="1" smtClean="0">
                <a:solidFill>
                  <a:schemeClr val="tx1"/>
                </a:solidFill>
                <a:effectLst/>
                <a:latin typeface="Arial" charset="0"/>
              </a:rPr>
              <a:t>att</a:t>
            </a:r>
            <a:r>
              <a:rPr lang="en-GB" sz="1200" dirty="0" smtClean="0">
                <a:solidFill>
                  <a:schemeClr val="tx1"/>
                </a:solidFill>
                <a:effectLst/>
                <a:latin typeface="Arial" charset="0"/>
              </a:rPr>
              <a:t> </a:t>
            </a:r>
            <a:r>
              <a:rPr lang="en-GB" sz="1200" dirty="0" err="1" smtClean="0">
                <a:solidFill>
                  <a:schemeClr val="tx1"/>
                </a:solidFill>
                <a:effectLst/>
                <a:latin typeface="Arial" charset="0"/>
              </a:rPr>
              <a:t>sättas</a:t>
            </a:r>
            <a:r>
              <a:rPr lang="en-GB" sz="1200" dirty="0" smtClean="0">
                <a:solidFill>
                  <a:schemeClr val="tx1"/>
                </a:solidFill>
                <a:effectLst/>
                <a:latin typeface="Arial" charset="0"/>
              </a:rPr>
              <a:t> </a:t>
            </a:r>
            <a:r>
              <a:rPr lang="en-GB" sz="1200" dirty="0" err="1" smtClean="0">
                <a:solidFill>
                  <a:schemeClr val="tx1"/>
                </a:solidFill>
                <a:effectLst/>
                <a:latin typeface="Arial" charset="0"/>
              </a:rPr>
              <a:t>i</a:t>
            </a:r>
            <a:r>
              <a:rPr lang="en-GB" sz="1200" dirty="0" smtClean="0">
                <a:solidFill>
                  <a:schemeClr val="tx1"/>
                </a:solidFill>
                <a:effectLst/>
                <a:latin typeface="Arial" charset="0"/>
              </a:rPr>
              <a:t> </a:t>
            </a:r>
            <a:r>
              <a:rPr lang="en-GB" sz="1200" dirty="0" err="1" smtClean="0">
                <a:solidFill>
                  <a:schemeClr val="tx1"/>
                </a:solidFill>
                <a:effectLst/>
                <a:latin typeface="Arial" charset="0"/>
              </a:rPr>
              <a:t>omlopp</a:t>
            </a:r>
            <a:r>
              <a:rPr lang="en-GB" sz="1200" dirty="0" smtClean="0">
                <a:solidFill>
                  <a:schemeClr val="tx1"/>
                </a:solidFill>
                <a:effectLst/>
                <a:latin typeface="Arial" charset="0"/>
              </a:rPr>
              <a:t> den 25 </a:t>
            </a:r>
            <a:r>
              <a:rPr lang="en-GB" sz="1200" dirty="0" err="1" smtClean="0">
                <a:solidFill>
                  <a:schemeClr val="tx1"/>
                </a:solidFill>
                <a:effectLst/>
                <a:latin typeface="Arial" charset="0"/>
              </a:rPr>
              <a:t>november</a:t>
            </a:r>
            <a:r>
              <a:rPr lang="en-GB" sz="1200" dirty="0" smtClean="0">
                <a:solidFill>
                  <a:schemeClr val="tx1"/>
                </a:solidFill>
                <a:effectLst/>
                <a:latin typeface="Arial" charset="0"/>
              </a:rPr>
              <a:t> 2015. Datum </a:t>
            </a:r>
            <a:r>
              <a:rPr lang="en-GB" sz="1200" dirty="0" err="1" smtClean="0">
                <a:solidFill>
                  <a:schemeClr val="tx1"/>
                </a:solidFill>
                <a:effectLst/>
                <a:latin typeface="Arial" charset="0"/>
              </a:rPr>
              <a:t>för</a:t>
            </a:r>
            <a:r>
              <a:rPr lang="en-GB" sz="1200" dirty="0" smtClean="0">
                <a:solidFill>
                  <a:schemeClr val="tx1"/>
                </a:solidFill>
                <a:effectLst/>
                <a:latin typeface="Arial" charset="0"/>
              </a:rPr>
              <a:t> </a:t>
            </a:r>
            <a:r>
              <a:rPr lang="en-GB" sz="1200" dirty="0" err="1" smtClean="0">
                <a:solidFill>
                  <a:schemeClr val="tx1"/>
                </a:solidFill>
                <a:effectLst/>
                <a:latin typeface="Arial" charset="0"/>
              </a:rPr>
              <a:t>utgivningen</a:t>
            </a:r>
            <a:r>
              <a:rPr lang="en-GB" sz="1200" dirty="0" smtClean="0">
                <a:solidFill>
                  <a:schemeClr val="tx1"/>
                </a:solidFill>
                <a:effectLst/>
                <a:latin typeface="Arial" charset="0"/>
              </a:rPr>
              <a:t> </a:t>
            </a:r>
            <a:r>
              <a:rPr lang="en-GB" sz="1200" dirty="0" err="1" smtClean="0">
                <a:solidFill>
                  <a:schemeClr val="tx1"/>
                </a:solidFill>
                <a:effectLst/>
                <a:latin typeface="Arial" charset="0"/>
              </a:rPr>
              <a:t>av</a:t>
            </a:r>
            <a:r>
              <a:rPr lang="en-GB" sz="1200" dirty="0" smtClean="0">
                <a:solidFill>
                  <a:schemeClr val="tx1"/>
                </a:solidFill>
                <a:effectLst/>
                <a:latin typeface="Arial" charset="0"/>
              </a:rPr>
              <a:t> de </a:t>
            </a:r>
            <a:r>
              <a:rPr lang="en-GB" sz="1200" dirty="0" err="1" smtClean="0">
                <a:solidFill>
                  <a:schemeClr val="tx1"/>
                </a:solidFill>
                <a:effectLst/>
                <a:latin typeface="Arial" charset="0"/>
              </a:rPr>
              <a:t>andra</a:t>
            </a:r>
            <a:r>
              <a:rPr lang="en-GB" sz="1200" dirty="0" smtClean="0">
                <a:solidFill>
                  <a:schemeClr val="tx1"/>
                </a:solidFill>
                <a:effectLst/>
                <a:latin typeface="Arial" charset="0"/>
              </a:rPr>
              <a:t> </a:t>
            </a:r>
            <a:r>
              <a:rPr lang="en-GB" sz="1200" dirty="0" err="1" smtClean="0">
                <a:solidFill>
                  <a:schemeClr val="tx1"/>
                </a:solidFill>
                <a:effectLst/>
                <a:latin typeface="Arial" charset="0"/>
              </a:rPr>
              <a:t>valörerna</a:t>
            </a:r>
            <a:r>
              <a:rPr lang="en-GB" sz="1200" dirty="0" smtClean="0">
                <a:solidFill>
                  <a:schemeClr val="tx1"/>
                </a:solidFill>
                <a:effectLst/>
                <a:latin typeface="Arial" charset="0"/>
              </a:rPr>
              <a:t> </a:t>
            </a:r>
            <a:r>
              <a:rPr lang="en-GB" sz="1200" dirty="0" err="1" smtClean="0">
                <a:solidFill>
                  <a:schemeClr val="tx1"/>
                </a:solidFill>
                <a:effectLst/>
                <a:latin typeface="Arial" charset="0"/>
              </a:rPr>
              <a:t>kommer</a:t>
            </a:r>
            <a:r>
              <a:rPr lang="en-GB" sz="1200" dirty="0" smtClean="0">
                <a:solidFill>
                  <a:schemeClr val="tx1"/>
                </a:solidFill>
                <a:effectLst/>
                <a:latin typeface="Arial" charset="0"/>
              </a:rPr>
              <a:t> </a:t>
            </a:r>
            <a:r>
              <a:rPr lang="en-GB" sz="1200" dirty="0" err="1" smtClean="0">
                <a:solidFill>
                  <a:schemeClr val="tx1"/>
                </a:solidFill>
                <a:effectLst/>
                <a:latin typeface="Arial" charset="0"/>
              </a:rPr>
              <a:t>att</a:t>
            </a:r>
            <a:r>
              <a:rPr lang="en-GB" sz="1200" dirty="0" smtClean="0">
                <a:solidFill>
                  <a:schemeClr val="tx1"/>
                </a:solidFill>
                <a:effectLst/>
                <a:latin typeface="Arial" charset="0"/>
              </a:rPr>
              <a:t> </a:t>
            </a:r>
            <a:r>
              <a:rPr lang="en-GB" sz="1200" dirty="0" err="1" smtClean="0">
                <a:solidFill>
                  <a:schemeClr val="tx1"/>
                </a:solidFill>
                <a:effectLst/>
                <a:latin typeface="Arial" charset="0"/>
              </a:rPr>
              <a:t>beslutas</a:t>
            </a:r>
            <a:r>
              <a:rPr lang="en-GB" sz="1200" dirty="0" smtClean="0">
                <a:solidFill>
                  <a:schemeClr val="tx1"/>
                </a:solidFill>
                <a:effectLst/>
                <a:latin typeface="Arial" charset="0"/>
              </a:rPr>
              <a:t>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a:t>
            </a:r>
            <a:r>
              <a:rPr lang="en-GB" sz="1200" dirty="0" err="1" smtClean="0">
                <a:solidFill>
                  <a:schemeClr val="tx1"/>
                </a:solidFill>
                <a:effectLst/>
                <a:latin typeface="Arial" charset="0"/>
              </a:rPr>
              <a:t>meddelas</a:t>
            </a:r>
            <a:r>
              <a:rPr lang="en-GB" sz="1200" dirty="0" smtClean="0">
                <a:solidFill>
                  <a:schemeClr val="tx1"/>
                </a:solidFill>
                <a:effectLst/>
                <a:latin typeface="Arial" charset="0"/>
              </a:rPr>
              <a:t> vid </a:t>
            </a:r>
            <a:r>
              <a:rPr lang="en-GB" sz="1200" dirty="0" err="1" smtClean="0">
                <a:solidFill>
                  <a:schemeClr val="tx1"/>
                </a:solidFill>
                <a:effectLst/>
                <a:latin typeface="Arial" charset="0"/>
              </a:rPr>
              <a:t>ett</a:t>
            </a:r>
            <a:r>
              <a:rPr lang="en-GB" sz="1200" dirty="0" smtClean="0">
                <a:solidFill>
                  <a:schemeClr val="tx1"/>
                </a:solidFill>
                <a:effectLst/>
                <a:latin typeface="Arial" charset="0"/>
              </a:rPr>
              <a:t> </a:t>
            </a:r>
            <a:r>
              <a:rPr lang="en-GB" sz="1200" dirty="0" err="1" smtClean="0">
                <a:solidFill>
                  <a:schemeClr val="tx1"/>
                </a:solidFill>
                <a:effectLst/>
                <a:latin typeface="Arial" charset="0"/>
              </a:rPr>
              <a:t>senare</a:t>
            </a:r>
            <a:r>
              <a:rPr lang="en-GB" sz="1200" dirty="0" smtClean="0">
                <a:solidFill>
                  <a:schemeClr val="tx1"/>
                </a:solidFill>
                <a:effectLst/>
                <a:latin typeface="Arial" charset="0"/>
              </a:rPr>
              <a:t> </a:t>
            </a:r>
            <a:r>
              <a:rPr lang="en-GB" sz="1200" dirty="0" err="1" smtClean="0">
                <a:solidFill>
                  <a:schemeClr val="tx1"/>
                </a:solidFill>
                <a:effectLst/>
                <a:latin typeface="Arial" charset="0"/>
              </a:rPr>
              <a:t>tillfälle</a:t>
            </a:r>
            <a:r>
              <a:rPr lang="en-GB" sz="1200" dirty="0" smtClean="0">
                <a:solidFill>
                  <a:schemeClr val="tx1"/>
                </a:solidFill>
                <a:effectLst/>
                <a:latin typeface="Arial" charset="0"/>
              </a:rPr>
              <a:t>. </a:t>
            </a:r>
            <a:r>
              <a:rPr lang="en-GB" sz="1200" dirty="0" err="1" smtClean="0">
                <a:solidFill>
                  <a:schemeClr val="tx1"/>
                </a:solidFill>
                <a:effectLst/>
                <a:latin typeface="Arial" charset="0"/>
              </a:rPr>
              <a:t>Både</a:t>
            </a:r>
            <a:r>
              <a:rPr lang="en-GB" sz="1200" dirty="0" smtClean="0">
                <a:solidFill>
                  <a:schemeClr val="tx1"/>
                </a:solidFill>
                <a:effectLst/>
                <a:latin typeface="Arial" charset="0"/>
              </a:rPr>
              <a:t> den </a:t>
            </a:r>
            <a:r>
              <a:rPr lang="en-GB" sz="1200" dirty="0" err="1" smtClean="0">
                <a:solidFill>
                  <a:schemeClr val="tx1"/>
                </a:solidFill>
                <a:effectLst/>
                <a:latin typeface="Arial" charset="0"/>
              </a:rPr>
              <a:t>första</a:t>
            </a:r>
            <a:r>
              <a:rPr lang="en-GB" sz="1200" dirty="0" smtClean="0">
                <a:solidFill>
                  <a:schemeClr val="tx1"/>
                </a:solidFill>
                <a:effectLst/>
                <a:latin typeface="Arial" charset="0"/>
              </a:rPr>
              <a:t>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den </a:t>
            </a:r>
            <a:r>
              <a:rPr lang="en-GB" sz="1200" dirty="0" err="1" smtClean="0">
                <a:solidFill>
                  <a:schemeClr val="tx1"/>
                </a:solidFill>
                <a:effectLst/>
                <a:latin typeface="Arial" charset="0"/>
              </a:rPr>
              <a:t>andra</a:t>
            </a:r>
            <a:r>
              <a:rPr lang="en-GB" sz="1200" dirty="0" smtClean="0">
                <a:solidFill>
                  <a:schemeClr val="tx1"/>
                </a:solidFill>
                <a:effectLst/>
                <a:latin typeface="Arial" charset="0"/>
              </a:rPr>
              <a:t> </a:t>
            </a:r>
            <a:r>
              <a:rPr lang="en-GB" sz="1200" dirty="0" err="1" smtClean="0">
                <a:solidFill>
                  <a:schemeClr val="tx1"/>
                </a:solidFill>
                <a:effectLst/>
                <a:latin typeface="Arial" charset="0"/>
              </a:rPr>
              <a:t>seriens</a:t>
            </a:r>
            <a:r>
              <a:rPr lang="en-GB" sz="1200" dirty="0" smtClean="0">
                <a:solidFill>
                  <a:schemeClr val="tx1"/>
                </a:solidFill>
                <a:effectLst/>
                <a:latin typeface="Arial" charset="0"/>
              </a:rPr>
              <a:t> </a:t>
            </a:r>
            <a:r>
              <a:rPr lang="en-GB" sz="1200" dirty="0" err="1" smtClean="0">
                <a:solidFill>
                  <a:schemeClr val="tx1"/>
                </a:solidFill>
                <a:effectLst/>
                <a:latin typeface="Arial" charset="0"/>
              </a:rPr>
              <a:t>sedlar</a:t>
            </a:r>
            <a:r>
              <a:rPr lang="en-GB" sz="1200" dirty="0" smtClean="0">
                <a:solidFill>
                  <a:schemeClr val="tx1"/>
                </a:solidFill>
                <a:effectLst/>
                <a:latin typeface="Arial" charset="0"/>
              </a:rPr>
              <a:t> </a:t>
            </a:r>
            <a:r>
              <a:rPr lang="en-GB" sz="1200" dirty="0" err="1" smtClean="0">
                <a:solidFill>
                  <a:schemeClr val="tx1"/>
                </a:solidFill>
                <a:effectLst/>
                <a:latin typeface="Arial" charset="0"/>
              </a:rPr>
              <a:t>är</a:t>
            </a:r>
            <a:r>
              <a:rPr lang="en-GB" sz="1200" dirty="0" smtClean="0">
                <a:solidFill>
                  <a:schemeClr val="tx1"/>
                </a:solidFill>
                <a:effectLst/>
                <a:latin typeface="Arial" charset="0"/>
              </a:rPr>
              <a:t> </a:t>
            </a:r>
            <a:r>
              <a:rPr lang="en-GB" sz="1200" dirty="0" err="1" smtClean="0">
                <a:solidFill>
                  <a:schemeClr val="tx1"/>
                </a:solidFill>
                <a:effectLst/>
                <a:latin typeface="Arial" charset="0"/>
              </a:rPr>
              <a:t>lagliga</a:t>
            </a:r>
            <a:r>
              <a:rPr lang="en-GB" sz="1200" dirty="0" smtClean="0">
                <a:solidFill>
                  <a:schemeClr val="tx1"/>
                </a:solidFill>
                <a:effectLst/>
                <a:latin typeface="Arial" charset="0"/>
              </a:rPr>
              <a:t> </a:t>
            </a:r>
            <a:r>
              <a:rPr lang="en-GB" sz="1200" dirty="0" err="1" smtClean="0">
                <a:solidFill>
                  <a:schemeClr val="tx1"/>
                </a:solidFill>
                <a:effectLst/>
                <a:latin typeface="Arial" charset="0"/>
              </a:rPr>
              <a:t>betalningsmedel</a:t>
            </a:r>
            <a:r>
              <a:rPr lang="en-GB" sz="1200" dirty="0" smtClean="0">
                <a:solidFill>
                  <a:schemeClr val="tx1"/>
                </a:solidFill>
                <a:effectLst/>
                <a:latin typeface="Arial" charset="0"/>
              </a:rPr>
              <a:t>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a:t>
            </a:r>
            <a:r>
              <a:rPr lang="en-GB" sz="1200" dirty="0" err="1" smtClean="0">
                <a:solidFill>
                  <a:schemeClr val="tx1"/>
                </a:solidFill>
                <a:effectLst/>
                <a:latin typeface="Arial" charset="0"/>
              </a:rPr>
              <a:t>eventuella</a:t>
            </a:r>
            <a:r>
              <a:rPr lang="en-GB" sz="1200" dirty="0" smtClean="0">
                <a:solidFill>
                  <a:schemeClr val="tx1"/>
                </a:solidFill>
                <a:effectLst/>
                <a:latin typeface="Arial" charset="0"/>
              </a:rPr>
              <a:t> </a:t>
            </a:r>
            <a:r>
              <a:rPr lang="en-GB" sz="1200" dirty="0" err="1" smtClean="0">
                <a:solidFill>
                  <a:schemeClr val="tx1"/>
                </a:solidFill>
                <a:effectLst/>
                <a:latin typeface="Arial" charset="0"/>
              </a:rPr>
              <a:t>förändringar</a:t>
            </a:r>
            <a:r>
              <a:rPr lang="en-GB" sz="1200" dirty="0" smtClean="0">
                <a:solidFill>
                  <a:schemeClr val="tx1"/>
                </a:solidFill>
                <a:effectLst/>
                <a:latin typeface="Arial" charset="0"/>
              </a:rPr>
              <a:t> </a:t>
            </a:r>
            <a:r>
              <a:rPr lang="en-GB" sz="1200" dirty="0" err="1" smtClean="0">
                <a:solidFill>
                  <a:schemeClr val="tx1"/>
                </a:solidFill>
                <a:effectLst/>
                <a:latin typeface="Arial" charset="0"/>
              </a:rPr>
              <a:t>kommer</a:t>
            </a:r>
            <a:r>
              <a:rPr lang="en-GB" sz="1200" dirty="0" smtClean="0">
                <a:solidFill>
                  <a:schemeClr val="tx1"/>
                </a:solidFill>
                <a:effectLst/>
                <a:latin typeface="Arial" charset="0"/>
              </a:rPr>
              <a:t> </a:t>
            </a:r>
            <a:r>
              <a:rPr lang="en-GB" sz="1200" dirty="0" err="1" smtClean="0">
                <a:solidFill>
                  <a:schemeClr val="tx1"/>
                </a:solidFill>
                <a:effectLst/>
                <a:latin typeface="Arial" charset="0"/>
              </a:rPr>
              <a:t>att</a:t>
            </a:r>
            <a:r>
              <a:rPr lang="en-GB" sz="1200" dirty="0" smtClean="0">
                <a:solidFill>
                  <a:schemeClr val="tx1"/>
                </a:solidFill>
                <a:effectLst/>
                <a:latin typeface="Arial" charset="0"/>
              </a:rPr>
              <a:t> </a:t>
            </a:r>
            <a:r>
              <a:rPr lang="en-GB" sz="1200" dirty="0" err="1" smtClean="0">
                <a:solidFill>
                  <a:schemeClr val="tx1"/>
                </a:solidFill>
                <a:effectLst/>
                <a:latin typeface="Arial" charset="0"/>
              </a:rPr>
              <a:t>meddelas</a:t>
            </a:r>
            <a:r>
              <a:rPr lang="en-GB" sz="1200" dirty="0" smtClean="0">
                <a:solidFill>
                  <a:schemeClr val="tx1"/>
                </a:solidFill>
                <a:effectLst/>
                <a:latin typeface="Arial" charset="0"/>
              </a:rPr>
              <a:t> </a:t>
            </a:r>
            <a:r>
              <a:rPr lang="en-GB" sz="1200" dirty="0" err="1" smtClean="0">
                <a:solidFill>
                  <a:schemeClr val="tx1"/>
                </a:solidFill>
                <a:effectLst/>
                <a:latin typeface="Arial" charset="0"/>
              </a:rPr>
              <a:t>i</a:t>
            </a:r>
            <a:r>
              <a:rPr lang="en-GB" sz="1200" dirty="0" smtClean="0">
                <a:solidFill>
                  <a:schemeClr val="tx1"/>
                </a:solidFill>
                <a:effectLst/>
                <a:latin typeface="Arial" charset="0"/>
              </a:rPr>
              <a:t> god </a:t>
            </a:r>
            <a:r>
              <a:rPr lang="en-GB" sz="1200" dirty="0" err="1" smtClean="0">
                <a:solidFill>
                  <a:schemeClr val="tx1"/>
                </a:solidFill>
                <a:effectLst/>
                <a:latin typeface="Arial" charset="0"/>
              </a:rPr>
              <a:t>tid</a:t>
            </a:r>
            <a:r>
              <a:rPr lang="en-GB" sz="1200" dirty="0" smtClean="0">
                <a:solidFill>
                  <a:schemeClr val="tx1"/>
                </a:solidFill>
                <a:effectLst/>
                <a:latin typeface="Arial" charset="0"/>
              </a:rPr>
              <a:t>.  </a:t>
            </a:r>
          </a:p>
          <a:p>
            <a:endParaRPr lang="sv-SE" sz="1200" b="1" kern="1200" dirty="0" smtClean="0">
              <a:solidFill>
                <a:schemeClr val="tx1"/>
              </a:solidFill>
              <a:effectLst/>
              <a:latin typeface="Arial" charset="0"/>
              <a:ea typeface="+mn-ea"/>
              <a:cs typeface="+mn-cs"/>
            </a:endParaRPr>
          </a:p>
          <a:p>
            <a:r>
              <a:rPr lang="en-GB" sz="1200" b="1" dirty="0" err="1" smtClean="0">
                <a:solidFill>
                  <a:schemeClr val="tx1"/>
                </a:solidFill>
                <a:effectLst/>
                <a:latin typeface="Arial" charset="0"/>
              </a:rPr>
              <a:t>Idé</a:t>
            </a:r>
            <a:r>
              <a:rPr lang="en-GB" sz="1200" b="1" dirty="0" smtClean="0">
                <a:solidFill>
                  <a:schemeClr val="tx1"/>
                </a:solidFill>
                <a:effectLst/>
                <a:latin typeface="Arial" charset="0"/>
              </a:rPr>
              <a:t>: </a:t>
            </a:r>
            <a:r>
              <a:rPr lang="en-GB" sz="1200" dirty="0" smtClean="0">
                <a:solidFill>
                  <a:schemeClr val="tx1"/>
                </a:solidFill>
                <a:effectLst/>
                <a:latin typeface="Arial" charset="0"/>
              </a:rPr>
              <a:t>Du </a:t>
            </a:r>
            <a:r>
              <a:rPr lang="en-GB" sz="1200" dirty="0" err="1" smtClean="0">
                <a:solidFill>
                  <a:schemeClr val="tx1"/>
                </a:solidFill>
                <a:effectLst/>
                <a:latin typeface="Arial" charset="0"/>
              </a:rPr>
              <a:t>kan</a:t>
            </a:r>
            <a:r>
              <a:rPr lang="en-GB" sz="1200" dirty="0" smtClean="0">
                <a:solidFill>
                  <a:schemeClr val="tx1"/>
                </a:solidFill>
                <a:effectLst/>
                <a:latin typeface="Arial" charset="0"/>
              </a:rPr>
              <a:t> </a:t>
            </a:r>
            <a:r>
              <a:rPr lang="en-GB" sz="1200" dirty="0" err="1" smtClean="0">
                <a:solidFill>
                  <a:schemeClr val="tx1"/>
                </a:solidFill>
                <a:effectLst/>
                <a:latin typeface="Arial" charset="0"/>
              </a:rPr>
              <a:t>byta</a:t>
            </a:r>
            <a:r>
              <a:rPr lang="en-GB" sz="1200" dirty="0" smtClean="0">
                <a:solidFill>
                  <a:schemeClr val="tx1"/>
                </a:solidFill>
                <a:effectLst/>
                <a:latin typeface="Arial" charset="0"/>
              </a:rPr>
              <a:t> </a:t>
            </a:r>
            <a:r>
              <a:rPr lang="en-GB" sz="1200" dirty="0" err="1" smtClean="0">
                <a:solidFill>
                  <a:schemeClr val="tx1"/>
                </a:solidFill>
                <a:effectLst/>
                <a:latin typeface="Arial" charset="0"/>
              </a:rPr>
              <a:t>ut</a:t>
            </a:r>
            <a:r>
              <a:rPr lang="en-GB" sz="1200" dirty="0" smtClean="0">
                <a:solidFill>
                  <a:schemeClr val="tx1"/>
                </a:solidFill>
                <a:effectLst/>
                <a:latin typeface="Arial" charset="0"/>
              </a:rPr>
              <a:t> de </a:t>
            </a:r>
            <a:r>
              <a:rPr lang="en-GB" sz="1200" dirty="0" err="1" smtClean="0">
                <a:solidFill>
                  <a:schemeClr val="tx1"/>
                </a:solidFill>
                <a:effectLst/>
                <a:latin typeface="Arial" charset="0"/>
              </a:rPr>
              <a:t>här</a:t>
            </a:r>
            <a:r>
              <a:rPr lang="en-GB" sz="1200" dirty="0" smtClean="0">
                <a:solidFill>
                  <a:schemeClr val="tx1"/>
                </a:solidFill>
                <a:effectLst/>
                <a:latin typeface="Arial" charset="0"/>
              </a:rPr>
              <a:t> </a:t>
            </a:r>
            <a:r>
              <a:rPr lang="en-GB" sz="1200" dirty="0" err="1" smtClean="0">
                <a:solidFill>
                  <a:schemeClr val="tx1"/>
                </a:solidFill>
                <a:effectLst/>
                <a:latin typeface="Arial" charset="0"/>
              </a:rPr>
              <a:t>bilderna</a:t>
            </a:r>
            <a:r>
              <a:rPr lang="en-GB" sz="1200" dirty="0" smtClean="0">
                <a:solidFill>
                  <a:schemeClr val="tx1"/>
                </a:solidFill>
                <a:effectLst/>
                <a:latin typeface="Arial" charset="0"/>
              </a:rPr>
              <a:t> mot </a:t>
            </a:r>
            <a:r>
              <a:rPr lang="en-GB" sz="1200" dirty="0" err="1" smtClean="0">
                <a:solidFill>
                  <a:schemeClr val="tx1"/>
                </a:solidFill>
                <a:effectLst/>
                <a:latin typeface="Arial" charset="0"/>
              </a:rPr>
              <a:t>bilder</a:t>
            </a:r>
            <a:r>
              <a:rPr lang="en-GB" sz="1200" dirty="0" smtClean="0">
                <a:solidFill>
                  <a:schemeClr val="tx1"/>
                </a:solidFill>
                <a:effectLst/>
                <a:latin typeface="Arial" charset="0"/>
              </a:rPr>
              <a:t> </a:t>
            </a:r>
            <a:r>
              <a:rPr lang="en-GB" sz="1200" dirty="0" err="1" smtClean="0">
                <a:solidFill>
                  <a:schemeClr val="tx1"/>
                </a:solidFill>
                <a:effectLst/>
                <a:latin typeface="Arial" charset="0"/>
              </a:rPr>
              <a:t>från</a:t>
            </a:r>
            <a:r>
              <a:rPr lang="en-GB" sz="1200" dirty="0" smtClean="0">
                <a:solidFill>
                  <a:schemeClr val="tx1"/>
                </a:solidFill>
                <a:effectLst/>
                <a:latin typeface="Arial" charset="0"/>
              </a:rPr>
              <a:t> </a:t>
            </a:r>
            <a:r>
              <a:rPr lang="en-GB" sz="1200" dirty="0" err="1" smtClean="0">
                <a:solidFill>
                  <a:schemeClr val="tx1"/>
                </a:solidFill>
                <a:effectLst/>
                <a:latin typeface="Arial" charset="0"/>
              </a:rPr>
              <a:t>ditt</a:t>
            </a:r>
            <a:r>
              <a:rPr lang="en-GB" sz="1200" dirty="0" smtClean="0">
                <a:solidFill>
                  <a:schemeClr val="tx1"/>
                </a:solidFill>
                <a:effectLst/>
                <a:latin typeface="Arial" charset="0"/>
              </a:rPr>
              <a:t> </a:t>
            </a:r>
            <a:r>
              <a:rPr lang="en-GB" sz="1200" dirty="0" err="1" smtClean="0">
                <a:solidFill>
                  <a:schemeClr val="tx1"/>
                </a:solidFill>
                <a:effectLst/>
                <a:latin typeface="Arial" charset="0"/>
              </a:rPr>
              <a:t>eget</a:t>
            </a:r>
            <a:r>
              <a:rPr lang="en-GB" sz="1200" dirty="0" smtClean="0">
                <a:solidFill>
                  <a:schemeClr val="tx1"/>
                </a:solidFill>
                <a:effectLst/>
                <a:latin typeface="Arial" charset="0"/>
              </a:rPr>
              <a:t> land. Du </a:t>
            </a:r>
            <a:r>
              <a:rPr lang="en-GB" sz="1200" dirty="0" err="1" smtClean="0">
                <a:solidFill>
                  <a:schemeClr val="tx1"/>
                </a:solidFill>
                <a:effectLst/>
                <a:latin typeface="Arial" charset="0"/>
              </a:rPr>
              <a:t>kan</a:t>
            </a:r>
            <a:r>
              <a:rPr lang="en-GB" sz="1200" dirty="0" smtClean="0">
                <a:solidFill>
                  <a:schemeClr val="tx1"/>
                </a:solidFill>
                <a:effectLst/>
                <a:latin typeface="Arial" charset="0"/>
              </a:rPr>
              <a:t> </a:t>
            </a:r>
            <a:r>
              <a:rPr lang="en-GB" sz="1200" dirty="0" err="1" smtClean="0">
                <a:solidFill>
                  <a:schemeClr val="tx1"/>
                </a:solidFill>
                <a:effectLst/>
                <a:latin typeface="Arial" charset="0"/>
              </a:rPr>
              <a:t>också</a:t>
            </a:r>
            <a:r>
              <a:rPr lang="en-GB" sz="1200" dirty="0" smtClean="0">
                <a:solidFill>
                  <a:schemeClr val="tx1"/>
                </a:solidFill>
                <a:effectLst/>
                <a:latin typeface="Arial" charset="0"/>
              </a:rPr>
              <a:t> </a:t>
            </a:r>
            <a:r>
              <a:rPr lang="en-GB" sz="1200" dirty="0" err="1" smtClean="0">
                <a:solidFill>
                  <a:schemeClr val="tx1"/>
                </a:solidFill>
                <a:effectLst/>
                <a:latin typeface="Arial" charset="0"/>
              </a:rPr>
              <a:t>samla</a:t>
            </a:r>
            <a:r>
              <a:rPr lang="en-GB" sz="1200" dirty="0" smtClean="0">
                <a:solidFill>
                  <a:schemeClr val="tx1"/>
                </a:solidFill>
                <a:effectLst/>
                <a:latin typeface="Arial" charset="0"/>
              </a:rPr>
              <a:t> </a:t>
            </a:r>
            <a:r>
              <a:rPr lang="en-GB" sz="1200" dirty="0" err="1" smtClean="0">
                <a:solidFill>
                  <a:schemeClr val="tx1"/>
                </a:solidFill>
                <a:effectLst/>
                <a:latin typeface="Arial" charset="0"/>
              </a:rPr>
              <a:t>bilder</a:t>
            </a:r>
            <a:r>
              <a:rPr lang="en-GB" sz="1200" dirty="0" smtClean="0">
                <a:solidFill>
                  <a:schemeClr val="tx1"/>
                </a:solidFill>
                <a:effectLst/>
                <a:latin typeface="Arial" charset="0"/>
              </a:rPr>
              <a:t> </a:t>
            </a:r>
            <a:r>
              <a:rPr lang="en-GB" sz="1200" dirty="0" err="1" smtClean="0">
                <a:solidFill>
                  <a:schemeClr val="tx1"/>
                </a:solidFill>
                <a:effectLst/>
                <a:latin typeface="Arial" charset="0"/>
              </a:rPr>
              <a:t>av</a:t>
            </a:r>
            <a:r>
              <a:rPr lang="en-GB" sz="1200" dirty="0" smtClean="0">
                <a:solidFill>
                  <a:schemeClr val="tx1"/>
                </a:solidFill>
                <a:effectLst/>
                <a:latin typeface="Arial" charset="0"/>
              </a:rPr>
              <a:t> </a:t>
            </a:r>
            <a:r>
              <a:rPr lang="en-GB" sz="1200" dirty="0" err="1" smtClean="0">
                <a:solidFill>
                  <a:schemeClr val="tx1"/>
                </a:solidFill>
                <a:effectLst/>
                <a:latin typeface="Arial" charset="0"/>
              </a:rPr>
              <a:t>berömda</a:t>
            </a:r>
            <a:r>
              <a:rPr lang="en-GB" sz="1200" dirty="0" smtClean="0">
                <a:solidFill>
                  <a:schemeClr val="tx1"/>
                </a:solidFill>
                <a:effectLst/>
                <a:latin typeface="Arial" charset="0"/>
              </a:rPr>
              <a:t> </a:t>
            </a:r>
            <a:r>
              <a:rPr lang="en-GB" sz="1200" dirty="0" err="1" smtClean="0">
                <a:solidFill>
                  <a:schemeClr val="tx1"/>
                </a:solidFill>
                <a:effectLst/>
                <a:latin typeface="Arial" charset="0"/>
              </a:rPr>
              <a:t>byggnader</a:t>
            </a:r>
            <a:r>
              <a:rPr lang="en-GB" sz="1200" dirty="0" smtClean="0">
                <a:solidFill>
                  <a:schemeClr val="tx1"/>
                </a:solidFill>
                <a:effectLst/>
                <a:latin typeface="Arial" charset="0"/>
              </a:rPr>
              <a:t>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be </a:t>
            </a:r>
            <a:r>
              <a:rPr lang="en-GB" sz="1200" dirty="0" err="1" smtClean="0">
                <a:solidFill>
                  <a:schemeClr val="tx1"/>
                </a:solidFill>
                <a:effectLst/>
                <a:latin typeface="Arial" charset="0"/>
              </a:rPr>
              <a:t>eleverna</a:t>
            </a:r>
            <a:r>
              <a:rPr lang="en-GB" sz="1200" dirty="0" smtClean="0">
                <a:solidFill>
                  <a:schemeClr val="tx1"/>
                </a:solidFill>
                <a:effectLst/>
                <a:latin typeface="Arial" charset="0"/>
              </a:rPr>
              <a:t> </a:t>
            </a:r>
            <a:r>
              <a:rPr lang="en-GB" sz="1200" dirty="0" err="1" smtClean="0">
                <a:solidFill>
                  <a:schemeClr val="tx1"/>
                </a:solidFill>
                <a:effectLst/>
                <a:latin typeface="Arial" charset="0"/>
              </a:rPr>
              <a:t>avgöra</a:t>
            </a:r>
            <a:r>
              <a:rPr lang="en-GB" sz="1200" dirty="0" smtClean="0">
                <a:solidFill>
                  <a:schemeClr val="tx1"/>
                </a:solidFill>
                <a:effectLst/>
                <a:latin typeface="Arial" charset="0"/>
              </a:rPr>
              <a:t> om </a:t>
            </a:r>
            <a:r>
              <a:rPr lang="en-GB" sz="1200" dirty="0" err="1" smtClean="0">
                <a:solidFill>
                  <a:schemeClr val="tx1"/>
                </a:solidFill>
                <a:effectLst/>
                <a:latin typeface="Arial" charset="0"/>
              </a:rPr>
              <a:t>stilen</a:t>
            </a:r>
            <a:r>
              <a:rPr lang="en-GB" sz="1200" dirty="0" smtClean="0">
                <a:solidFill>
                  <a:schemeClr val="tx1"/>
                </a:solidFill>
                <a:effectLst/>
                <a:latin typeface="Arial" charset="0"/>
              </a:rPr>
              <a:t> </a:t>
            </a:r>
            <a:r>
              <a:rPr lang="en-GB" sz="1200" dirty="0" err="1" smtClean="0">
                <a:solidFill>
                  <a:schemeClr val="tx1"/>
                </a:solidFill>
                <a:effectLst/>
                <a:latin typeface="Arial" charset="0"/>
              </a:rPr>
              <a:t>är</a:t>
            </a:r>
            <a:r>
              <a:rPr lang="en-GB" sz="1200" dirty="0" smtClean="0">
                <a:solidFill>
                  <a:schemeClr val="tx1"/>
                </a:solidFill>
                <a:effectLst/>
                <a:latin typeface="Arial" charset="0"/>
              </a:rPr>
              <a:t> </a:t>
            </a:r>
            <a:r>
              <a:rPr lang="en-GB" sz="1200" dirty="0" err="1" smtClean="0">
                <a:solidFill>
                  <a:schemeClr val="tx1"/>
                </a:solidFill>
                <a:effectLst/>
                <a:latin typeface="Arial" charset="0"/>
              </a:rPr>
              <a:t>klassisk</a:t>
            </a:r>
            <a:r>
              <a:rPr lang="en-GB" sz="1200" dirty="0" smtClean="0">
                <a:solidFill>
                  <a:schemeClr val="tx1"/>
                </a:solidFill>
                <a:effectLst/>
                <a:latin typeface="Arial" charset="0"/>
              </a:rPr>
              <a:t>, </a:t>
            </a:r>
            <a:r>
              <a:rPr lang="en-GB" sz="1200" dirty="0" err="1" smtClean="0">
                <a:solidFill>
                  <a:schemeClr val="tx1"/>
                </a:solidFill>
                <a:effectLst/>
                <a:latin typeface="Arial" charset="0"/>
              </a:rPr>
              <a:t>romansk</a:t>
            </a:r>
            <a:r>
              <a:rPr lang="en-GB" sz="1200" dirty="0" smtClean="0">
                <a:solidFill>
                  <a:schemeClr val="tx1"/>
                </a:solidFill>
                <a:effectLst/>
                <a:latin typeface="Arial" charset="0"/>
              </a:rPr>
              <a:t> </a:t>
            </a:r>
            <a:r>
              <a:rPr lang="en-GB" sz="1200" dirty="0" err="1" smtClean="0">
                <a:solidFill>
                  <a:schemeClr val="tx1"/>
                </a:solidFill>
                <a:effectLst/>
                <a:latin typeface="Arial" charset="0"/>
              </a:rPr>
              <a:t>eller</a:t>
            </a:r>
            <a:r>
              <a:rPr lang="en-GB" sz="1200" dirty="0" smtClean="0">
                <a:solidFill>
                  <a:schemeClr val="tx1"/>
                </a:solidFill>
                <a:effectLst/>
                <a:latin typeface="Arial" charset="0"/>
              </a:rPr>
              <a:t> </a:t>
            </a:r>
            <a:r>
              <a:rPr lang="en-GB" sz="1200" dirty="0" err="1" smtClean="0">
                <a:solidFill>
                  <a:schemeClr val="tx1"/>
                </a:solidFill>
                <a:effectLst/>
                <a:latin typeface="Arial" charset="0"/>
              </a:rPr>
              <a:t>gotisk</a:t>
            </a:r>
            <a:r>
              <a:rPr lang="en-GB" sz="1200" dirty="0" smtClean="0">
                <a:solidFill>
                  <a:schemeClr val="tx1"/>
                </a:solidFill>
                <a:effectLst/>
                <a:latin typeface="Arial" charset="0"/>
              </a:rPr>
              <a:t>. </a:t>
            </a:r>
          </a:p>
          <a:p>
            <a:endParaRPr lang="sv-SE" sz="1200" b="1" kern="1200" dirty="0" smtClean="0">
              <a:solidFill>
                <a:schemeClr val="tx1"/>
              </a:solidFill>
              <a:effectLst/>
              <a:latin typeface="Arial" charset="0"/>
              <a:ea typeface="+mn-ea"/>
              <a:cs typeface="+mn-cs"/>
            </a:endParaRPr>
          </a:p>
          <a:p>
            <a:r>
              <a:rPr lang="en-GB" sz="1200" b="1" dirty="0" smtClean="0">
                <a:solidFill>
                  <a:schemeClr val="tx1"/>
                </a:solidFill>
                <a:effectLst/>
                <a:latin typeface="Arial" charset="0"/>
              </a:rPr>
              <a:t>Information om de </a:t>
            </a:r>
            <a:r>
              <a:rPr lang="en-GB" sz="1200" b="1" dirty="0" err="1" smtClean="0">
                <a:solidFill>
                  <a:schemeClr val="tx1"/>
                </a:solidFill>
                <a:effectLst/>
                <a:latin typeface="Arial" charset="0"/>
              </a:rPr>
              <a:t>byggnader</a:t>
            </a:r>
            <a:r>
              <a:rPr lang="en-GB" sz="1200" b="1" dirty="0" smtClean="0">
                <a:solidFill>
                  <a:schemeClr val="tx1"/>
                </a:solidFill>
                <a:effectLst/>
                <a:latin typeface="Arial" charset="0"/>
              </a:rPr>
              <a:t> </a:t>
            </a:r>
            <a:r>
              <a:rPr lang="en-GB" sz="1200" b="1" dirty="0" err="1" smtClean="0">
                <a:solidFill>
                  <a:schemeClr val="tx1"/>
                </a:solidFill>
                <a:effectLst/>
                <a:latin typeface="Arial" charset="0"/>
              </a:rPr>
              <a:t>som</a:t>
            </a:r>
            <a:r>
              <a:rPr lang="en-GB" sz="1200" b="1" dirty="0" smtClean="0">
                <a:solidFill>
                  <a:schemeClr val="tx1"/>
                </a:solidFill>
                <a:effectLst/>
                <a:latin typeface="Arial" charset="0"/>
              </a:rPr>
              <a:t> visas </a:t>
            </a:r>
            <a:r>
              <a:rPr lang="en-GB" sz="1200" b="1" dirty="0" err="1" smtClean="0">
                <a:solidFill>
                  <a:schemeClr val="tx1"/>
                </a:solidFill>
                <a:effectLst/>
                <a:latin typeface="Arial" charset="0"/>
              </a:rPr>
              <a:t>här</a:t>
            </a:r>
            <a:r>
              <a:rPr lang="en-GB" sz="1200" b="1" dirty="0" smtClean="0">
                <a:solidFill>
                  <a:schemeClr val="tx1"/>
                </a:solidFill>
                <a:effectLst/>
                <a:latin typeface="Arial" charset="0"/>
              </a:rPr>
              <a:t>:</a:t>
            </a:r>
            <a:endParaRPr lang="sv-SE" sz="1200" kern="1200" dirty="0" smtClean="0">
              <a:solidFill>
                <a:schemeClr val="tx1"/>
              </a:solidFill>
              <a:effectLst/>
              <a:latin typeface="Arial" charset="0"/>
              <a:ea typeface="+mn-ea"/>
              <a:cs typeface="+mn-cs"/>
            </a:endParaRPr>
          </a:p>
          <a:p>
            <a:r>
              <a:rPr lang="en-GB" sz="1200" b="1" dirty="0" smtClean="0">
                <a:solidFill>
                  <a:schemeClr val="tx1"/>
                </a:solidFill>
                <a:effectLst/>
                <a:latin typeface="Arial" charset="0"/>
              </a:rPr>
              <a:t>5-eurosedeln: </a:t>
            </a:r>
            <a:r>
              <a:rPr lang="en-GB" sz="1200" dirty="0" err="1" smtClean="0">
                <a:solidFill>
                  <a:schemeClr val="tx1"/>
                </a:solidFill>
                <a:effectLst/>
                <a:latin typeface="Arial" charset="0"/>
              </a:rPr>
              <a:t>Hadrianus</a:t>
            </a:r>
            <a:r>
              <a:rPr lang="en-GB" sz="1200" dirty="0" smtClean="0">
                <a:solidFill>
                  <a:schemeClr val="tx1"/>
                </a:solidFill>
                <a:effectLst/>
                <a:latin typeface="Arial" charset="0"/>
              </a:rPr>
              <a:t> </a:t>
            </a:r>
            <a:r>
              <a:rPr lang="en-GB" sz="1200" dirty="0" err="1" smtClean="0">
                <a:solidFill>
                  <a:schemeClr val="tx1"/>
                </a:solidFill>
                <a:effectLst/>
                <a:latin typeface="Arial" charset="0"/>
              </a:rPr>
              <a:t>triumfbåge</a:t>
            </a:r>
            <a:r>
              <a:rPr lang="en-GB" sz="1200" dirty="0" smtClean="0">
                <a:solidFill>
                  <a:schemeClr val="tx1"/>
                </a:solidFill>
                <a:effectLst/>
                <a:latin typeface="Arial" charset="0"/>
              </a:rPr>
              <a:t> </a:t>
            </a:r>
            <a:r>
              <a:rPr lang="en-GB" sz="1200" dirty="0" err="1" smtClean="0">
                <a:solidFill>
                  <a:schemeClr val="tx1"/>
                </a:solidFill>
                <a:effectLst/>
                <a:latin typeface="Arial" charset="0"/>
              </a:rPr>
              <a:t>i</a:t>
            </a:r>
            <a:r>
              <a:rPr lang="en-GB" sz="1200" dirty="0" smtClean="0">
                <a:solidFill>
                  <a:schemeClr val="tx1"/>
                </a:solidFill>
                <a:effectLst/>
                <a:latin typeface="Arial" charset="0"/>
              </a:rPr>
              <a:t> Aten, </a:t>
            </a:r>
            <a:r>
              <a:rPr lang="en-GB" sz="1200" dirty="0" err="1" smtClean="0">
                <a:solidFill>
                  <a:schemeClr val="tx1"/>
                </a:solidFill>
                <a:effectLst/>
                <a:latin typeface="Arial" charset="0"/>
              </a:rPr>
              <a:t>Grekland</a:t>
            </a:r>
            <a:endParaRPr lang="en-GB" sz="1200" dirty="0" smtClean="0">
              <a:solidFill>
                <a:schemeClr val="tx1"/>
              </a:solidFill>
              <a:effectLst/>
              <a:latin typeface="Arial" charset="0"/>
            </a:endParaRPr>
          </a:p>
          <a:p>
            <a:r>
              <a:rPr lang="en-GB" sz="1200" b="1" dirty="0" smtClean="0">
                <a:solidFill>
                  <a:schemeClr val="tx1"/>
                </a:solidFill>
                <a:effectLst/>
                <a:latin typeface="Arial" charset="0"/>
              </a:rPr>
              <a:t>10-eurosedeln: </a:t>
            </a:r>
            <a:r>
              <a:rPr lang="en-GB" sz="1200" dirty="0" err="1" smtClean="0">
                <a:solidFill>
                  <a:schemeClr val="tx1"/>
                </a:solidFill>
                <a:effectLst/>
                <a:latin typeface="Arial" charset="0"/>
              </a:rPr>
              <a:t>Lutande</a:t>
            </a:r>
            <a:r>
              <a:rPr lang="en-GB" sz="1200" dirty="0" smtClean="0">
                <a:solidFill>
                  <a:schemeClr val="tx1"/>
                </a:solidFill>
                <a:effectLst/>
                <a:latin typeface="Arial" charset="0"/>
              </a:rPr>
              <a:t> </a:t>
            </a:r>
            <a:r>
              <a:rPr lang="en-GB" sz="1200" dirty="0" err="1" smtClean="0">
                <a:solidFill>
                  <a:schemeClr val="tx1"/>
                </a:solidFill>
                <a:effectLst/>
                <a:latin typeface="Arial" charset="0"/>
              </a:rPr>
              <a:t>tornet</a:t>
            </a:r>
            <a:r>
              <a:rPr lang="en-GB" sz="1200" dirty="0" smtClean="0">
                <a:solidFill>
                  <a:schemeClr val="tx1"/>
                </a:solidFill>
                <a:effectLst/>
                <a:latin typeface="Arial" charset="0"/>
              </a:rPr>
              <a:t> </a:t>
            </a:r>
            <a:r>
              <a:rPr lang="en-GB" sz="1200" dirty="0" err="1" smtClean="0">
                <a:solidFill>
                  <a:schemeClr val="tx1"/>
                </a:solidFill>
                <a:effectLst/>
                <a:latin typeface="Arial" charset="0"/>
              </a:rPr>
              <a:t>i</a:t>
            </a:r>
            <a:r>
              <a:rPr lang="en-GB" sz="1200" dirty="0" smtClean="0">
                <a:solidFill>
                  <a:schemeClr val="tx1"/>
                </a:solidFill>
                <a:effectLst/>
                <a:latin typeface="Arial" charset="0"/>
              </a:rPr>
              <a:t> Pisa, </a:t>
            </a:r>
            <a:r>
              <a:rPr lang="en-GB" sz="1200" dirty="0" err="1" smtClean="0">
                <a:solidFill>
                  <a:schemeClr val="tx1"/>
                </a:solidFill>
                <a:effectLst/>
                <a:latin typeface="Arial" charset="0"/>
              </a:rPr>
              <a:t>Italien</a:t>
            </a:r>
            <a:endParaRPr lang="en-GB" sz="1200" dirty="0" smtClean="0">
              <a:solidFill>
                <a:schemeClr val="tx1"/>
              </a:solidFill>
              <a:effectLst/>
              <a:latin typeface="Arial" charset="0"/>
            </a:endParaRPr>
          </a:p>
          <a:p>
            <a:r>
              <a:rPr lang="en-GB" sz="1200" b="1" dirty="0" smtClean="0">
                <a:solidFill>
                  <a:schemeClr val="tx1"/>
                </a:solidFill>
                <a:effectLst/>
                <a:latin typeface="Arial" charset="0"/>
              </a:rPr>
              <a:t>20-eurosedeln:</a:t>
            </a:r>
            <a:r>
              <a:rPr lang="en-GB" sz="1200" dirty="0" smtClean="0">
                <a:solidFill>
                  <a:schemeClr val="tx1"/>
                </a:solidFill>
                <a:effectLst/>
                <a:latin typeface="Arial" charset="0"/>
              </a:rPr>
              <a:t> </a:t>
            </a:r>
            <a:r>
              <a:rPr lang="en-GB" sz="1200" dirty="0" err="1" smtClean="0">
                <a:solidFill>
                  <a:schemeClr val="tx1"/>
                </a:solidFill>
                <a:effectLst/>
                <a:latin typeface="Arial" charset="0"/>
              </a:rPr>
              <a:t>Katedralen</a:t>
            </a:r>
            <a:r>
              <a:rPr lang="en-GB" sz="1200" dirty="0" smtClean="0">
                <a:solidFill>
                  <a:schemeClr val="tx1"/>
                </a:solidFill>
                <a:effectLst/>
                <a:latin typeface="Arial" charset="0"/>
              </a:rPr>
              <a:t> Notre-Dame </a:t>
            </a:r>
            <a:r>
              <a:rPr lang="en-GB" sz="1200" dirty="0" err="1" smtClean="0">
                <a:solidFill>
                  <a:schemeClr val="tx1"/>
                </a:solidFill>
                <a:effectLst/>
                <a:latin typeface="Arial" charset="0"/>
              </a:rPr>
              <a:t>i</a:t>
            </a:r>
            <a:r>
              <a:rPr lang="en-GB" sz="1200" dirty="0" smtClean="0">
                <a:solidFill>
                  <a:schemeClr val="tx1"/>
                </a:solidFill>
                <a:effectLst/>
                <a:latin typeface="Arial" charset="0"/>
              </a:rPr>
              <a:t> Paris, </a:t>
            </a:r>
            <a:r>
              <a:rPr lang="en-GB" sz="1200" dirty="0" err="1" smtClean="0">
                <a:solidFill>
                  <a:schemeClr val="tx1"/>
                </a:solidFill>
                <a:effectLst/>
                <a:latin typeface="Arial" charset="0"/>
              </a:rPr>
              <a:t>Frankrike</a:t>
            </a:r>
            <a:endParaRPr lang="sv-SE" sz="1200" kern="1200" dirty="0" smtClean="0">
              <a:solidFill>
                <a:schemeClr val="tx1"/>
              </a:solidFill>
              <a:effectLst/>
              <a:latin typeface="Arial" charset="0"/>
              <a:ea typeface="+mn-ea"/>
              <a:cs typeface="+mn-cs"/>
            </a:endParaRPr>
          </a:p>
          <a:p>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3</a:t>
            </a:fld>
            <a:endParaRPr lang="fr-FR"/>
          </a:p>
        </p:txBody>
      </p:sp>
    </p:spTree>
    <p:extLst>
      <p:ext uri="{BB962C8B-B14F-4D97-AF65-F5344CB8AC3E}">
        <p14:creationId xmlns:p14="http://schemas.microsoft.com/office/powerpoint/2010/main" val="1110790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err="1" smtClean="0">
                <a:solidFill>
                  <a:schemeClr val="tx1"/>
                </a:solidFill>
                <a:effectLst/>
                <a:latin typeface="Arial" charset="0"/>
              </a:rPr>
              <a:t>Eurosedlarna</a:t>
            </a:r>
            <a:r>
              <a:rPr lang="en-GB" sz="1200" dirty="0" smtClean="0">
                <a:solidFill>
                  <a:schemeClr val="tx1"/>
                </a:solidFill>
                <a:effectLst/>
                <a:latin typeface="Arial" charset="0"/>
              </a:rPr>
              <a:t> </a:t>
            </a:r>
            <a:r>
              <a:rPr lang="en-GB" sz="1200" dirty="0" err="1" smtClean="0">
                <a:solidFill>
                  <a:schemeClr val="tx1"/>
                </a:solidFill>
                <a:effectLst/>
                <a:latin typeface="Arial" charset="0"/>
              </a:rPr>
              <a:t>har</a:t>
            </a:r>
            <a:r>
              <a:rPr lang="en-GB" sz="1200" dirty="0" smtClean="0">
                <a:solidFill>
                  <a:schemeClr val="tx1"/>
                </a:solidFill>
                <a:effectLst/>
                <a:latin typeface="Arial" charset="0"/>
              </a:rPr>
              <a:t> </a:t>
            </a:r>
            <a:r>
              <a:rPr lang="en-GB" sz="1200" dirty="0" err="1" smtClean="0">
                <a:solidFill>
                  <a:schemeClr val="tx1"/>
                </a:solidFill>
                <a:effectLst/>
                <a:latin typeface="Arial" charset="0"/>
              </a:rPr>
              <a:t>fönster</a:t>
            </a:r>
            <a:r>
              <a:rPr lang="en-GB" sz="1200" dirty="0" smtClean="0">
                <a:solidFill>
                  <a:schemeClr val="tx1"/>
                </a:solidFill>
                <a:effectLst/>
                <a:latin typeface="Arial" charset="0"/>
              </a:rPr>
              <a:t> </a:t>
            </a:r>
            <a:r>
              <a:rPr lang="en-GB" sz="1200" dirty="0" err="1" smtClean="0">
                <a:solidFill>
                  <a:schemeClr val="tx1"/>
                </a:solidFill>
                <a:effectLst/>
                <a:latin typeface="Arial" charset="0"/>
              </a:rPr>
              <a:t>eller</a:t>
            </a:r>
            <a:r>
              <a:rPr lang="en-GB" sz="1200" dirty="0" smtClean="0">
                <a:solidFill>
                  <a:schemeClr val="tx1"/>
                </a:solidFill>
                <a:effectLst/>
                <a:latin typeface="Arial" charset="0"/>
              </a:rPr>
              <a:t> </a:t>
            </a:r>
            <a:r>
              <a:rPr lang="en-GB" sz="1200" dirty="0" err="1" smtClean="0">
                <a:solidFill>
                  <a:schemeClr val="tx1"/>
                </a:solidFill>
                <a:effectLst/>
                <a:latin typeface="Arial" charset="0"/>
              </a:rPr>
              <a:t>portar</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a:t>
            </a:r>
            <a:r>
              <a:rPr lang="en-GB" sz="1200" dirty="0" err="1" smtClean="0">
                <a:solidFill>
                  <a:schemeClr val="tx1"/>
                </a:solidFill>
                <a:effectLst/>
                <a:latin typeface="Arial" charset="0"/>
              </a:rPr>
              <a:t>framsidan</a:t>
            </a:r>
            <a:r>
              <a:rPr lang="en-GB" sz="1200" dirty="0" smtClean="0">
                <a:solidFill>
                  <a:schemeClr val="tx1"/>
                </a:solidFill>
                <a:effectLst/>
                <a:latin typeface="Arial" charset="0"/>
              </a:rPr>
              <a:t>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a:t>
            </a:r>
            <a:r>
              <a:rPr lang="en-GB" sz="1200" dirty="0" err="1" smtClean="0">
                <a:solidFill>
                  <a:schemeClr val="tx1"/>
                </a:solidFill>
                <a:effectLst/>
                <a:latin typeface="Arial" charset="0"/>
              </a:rPr>
              <a:t>broar</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a:t>
            </a:r>
            <a:r>
              <a:rPr lang="en-GB" sz="1200" dirty="0" err="1" smtClean="0">
                <a:solidFill>
                  <a:schemeClr val="tx1"/>
                </a:solidFill>
                <a:effectLst/>
                <a:latin typeface="Arial" charset="0"/>
              </a:rPr>
              <a:t>baksidan</a:t>
            </a:r>
            <a:r>
              <a:rPr lang="en-GB" sz="1200" dirty="0" smtClean="0">
                <a:solidFill>
                  <a:schemeClr val="tx1"/>
                </a:solidFill>
                <a:effectLst/>
                <a:latin typeface="Arial" charset="0"/>
              </a:rPr>
              <a:t>. </a:t>
            </a:r>
          </a:p>
          <a:p>
            <a:endParaRPr lang="sv-SE" sz="1200" b="1" kern="1200" dirty="0" smtClean="0">
              <a:solidFill>
                <a:schemeClr val="tx1"/>
              </a:solidFill>
              <a:effectLst/>
              <a:latin typeface="Arial" charset="0"/>
              <a:ea typeface="+mn-ea"/>
              <a:cs typeface="+mn-cs"/>
            </a:endParaRPr>
          </a:p>
          <a:p>
            <a:r>
              <a:rPr lang="en-GB" sz="1200" b="1" dirty="0" err="1" smtClean="0">
                <a:solidFill>
                  <a:schemeClr val="tx1"/>
                </a:solidFill>
                <a:effectLst/>
                <a:latin typeface="Arial" charset="0"/>
              </a:rPr>
              <a:t>Idé</a:t>
            </a:r>
            <a:r>
              <a:rPr lang="en-GB" sz="1200" b="1" dirty="0" smtClean="0">
                <a:solidFill>
                  <a:schemeClr val="tx1"/>
                </a:solidFill>
                <a:effectLst/>
                <a:latin typeface="Arial" charset="0"/>
              </a:rPr>
              <a:t>:</a:t>
            </a:r>
            <a:r>
              <a:rPr lang="en-GB" sz="1200" dirty="0" smtClean="0">
                <a:solidFill>
                  <a:schemeClr val="tx1"/>
                </a:solidFill>
                <a:effectLst/>
                <a:latin typeface="Arial" charset="0"/>
              </a:rPr>
              <a:t> </a:t>
            </a:r>
            <a:r>
              <a:rPr lang="en-GB" sz="1200" dirty="0" err="1" smtClean="0">
                <a:solidFill>
                  <a:schemeClr val="tx1"/>
                </a:solidFill>
                <a:effectLst/>
                <a:latin typeface="Arial" charset="0"/>
              </a:rPr>
              <a:t>Som</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a:t>
            </a:r>
            <a:r>
              <a:rPr lang="en-GB" sz="1200" dirty="0" err="1" smtClean="0">
                <a:solidFill>
                  <a:schemeClr val="tx1"/>
                </a:solidFill>
                <a:effectLst/>
                <a:latin typeface="Arial" charset="0"/>
              </a:rPr>
              <a:t>förra</a:t>
            </a:r>
            <a:r>
              <a:rPr lang="en-GB" sz="1200" dirty="0" smtClean="0">
                <a:solidFill>
                  <a:schemeClr val="tx1"/>
                </a:solidFill>
                <a:effectLst/>
                <a:latin typeface="Arial" charset="0"/>
              </a:rPr>
              <a:t> </a:t>
            </a:r>
            <a:r>
              <a:rPr lang="en-GB" sz="1200" dirty="0" err="1" smtClean="0">
                <a:solidFill>
                  <a:schemeClr val="tx1"/>
                </a:solidFill>
                <a:effectLst/>
                <a:latin typeface="Arial" charset="0"/>
              </a:rPr>
              <a:t>sidan</a:t>
            </a:r>
            <a:r>
              <a:rPr lang="en-GB" sz="1200" dirty="0" smtClean="0">
                <a:solidFill>
                  <a:schemeClr val="tx1"/>
                </a:solidFill>
                <a:effectLst/>
                <a:latin typeface="Arial" charset="0"/>
              </a:rPr>
              <a:t> </a:t>
            </a:r>
            <a:r>
              <a:rPr lang="en-GB" sz="1200" dirty="0" err="1" smtClean="0">
                <a:solidFill>
                  <a:schemeClr val="tx1"/>
                </a:solidFill>
                <a:effectLst/>
                <a:latin typeface="Arial" charset="0"/>
              </a:rPr>
              <a:t>kan</a:t>
            </a:r>
            <a:r>
              <a:rPr lang="en-GB" sz="1200" dirty="0" smtClean="0">
                <a:solidFill>
                  <a:schemeClr val="tx1"/>
                </a:solidFill>
                <a:effectLst/>
                <a:latin typeface="Arial" charset="0"/>
              </a:rPr>
              <a:t> du </a:t>
            </a:r>
            <a:r>
              <a:rPr lang="en-GB" sz="1200" dirty="0" err="1" smtClean="0">
                <a:solidFill>
                  <a:schemeClr val="tx1"/>
                </a:solidFill>
                <a:effectLst/>
                <a:latin typeface="Arial" charset="0"/>
              </a:rPr>
              <a:t>byta</a:t>
            </a:r>
            <a:r>
              <a:rPr lang="en-GB" sz="1200" dirty="0" smtClean="0">
                <a:solidFill>
                  <a:schemeClr val="tx1"/>
                </a:solidFill>
                <a:effectLst/>
                <a:latin typeface="Arial" charset="0"/>
              </a:rPr>
              <a:t> </a:t>
            </a:r>
            <a:r>
              <a:rPr lang="en-GB" sz="1200" dirty="0" err="1" smtClean="0">
                <a:solidFill>
                  <a:schemeClr val="tx1"/>
                </a:solidFill>
                <a:effectLst/>
                <a:latin typeface="Arial" charset="0"/>
              </a:rPr>
              <a:t>ut</a:t>
            </a:r>
            <a:r>
              <a:rPr lang="en-GB" sz="1200" dirty="0" smtClean="0">
                <a:solidFill>
                  <a:schemeClr val="tx1"/>
                </a:solidFill>
                <a:effectLst/>
                <a:latin typeface="Arial" charset="0"/>
              </a:rPr>
              <a:t> </a:t>
            </a:r>
            <a:r>
              <a:rPr lang="en-GB" sz="1200" dirty="0" err="1" smtClean="0">
                <a:solidFill>
                  <a:schemeClr val="tx1"/>
                </a:solidFill>
                <a:effectLst/>
                <a:latin typeface="Arial" charset="0"/>
              </a:rPr>
              <a:t>bilden</a:t>
            </a:r>
            <a:r>
              <a:rPr lang="en-GB" sz="1200" dirty="0" smtClean="0">
                <a:solidFill>
                  <a:schemeClr val="tx1"/>
                </a:solidFill>
                <a:effectLst/>
                <a:latin typeface="Arial" charset="0"/>
              </a:rPr>
              <a:t> </a:t>
            </a:r>
            <a:r>
              <a:rPr lang="en-GB" sz="1200" dirty="0" err="1" smtClean="0">
                <a:solidFill>
                  <a:schemeClr val="tx1"/>
                </a:solidFill>
                <a:effectLst/>
                <a:latin typeface="Arial" charset="0"/>
              </a:rPr>
              <a:t>av</a:t>
            </a:r>
            <a:r>
              <a:rPr lang="en-GB" sz="1200" dirty="0" smtClean="0">
                <a:solidFill>
                  <a:schemeClr val="tx1"/>
                </a:solidFill>
                <a:effectLst/>
                <a:latin typeface="Arial" charset="0"/>
              </a:rPr>
              <a:t> </a:t>
            </a:r>
            <a:r>
              <a:rPr lang="en-GB" sz="1200" dirty="0" err="1" smtClean="0">
                <a:solidFill>
                  <a:schemeClr val="tx1"/>
                </a:solidFill>
                <a:effectLst/>
                <a:latin typeface="Arial" charset="0"/>
              </a:rPr>
              <a:t>renässansbyggnaden</a:t>
            </a:r>
            <a:r>
              <a:rPr lang="en-GB" sz="1200" dirty="0" smtClean="0">
                <a:solidFill>
                  <a:schemeClr val="tx1"/>
                </a:solidFill>
                <a:effectLst/>
                <a:latin typeface="Arial" charset="0"/>
              </a:rPr>
              <a:t> mot </a:t>
            </a:r>
            <a:r>
              <a:rPr lang="en-GB" sz="1200" dirty="0" err="1" smtClean="0">
                <a:solidFill>
                  <a:schemeClr val="tx1"/>
                </a:solidFill>
                <a:effectLst/>
                <a:latin typeface="Arial" charset="0"/>
              </a:rPr>
              <a:t>en</a:t>
            </a:r>
            <a:r>
              <a:rPr lang="en-GB" sz="1200" dirty="0" smtClean="0">
                <a:solidFill>
                  <a:schemeClr val="tx1"/>
                </a:solidFill>
                <a:effectLst/>
                <a:latin typeface="Arial" charset="0"/>
              </a:rPr>
              <a:t> </a:t>
            </a:r>
            <a:r>
              <a:rPr lang="en-GB" sz="1200" dirty="0" err="1" smtClean="0">
                <a:solidFill>
                  <a:schemeClr val="tx1"/>
                </a:solidFill>
                <a:effectLst/>
                <a:latin typeface="Arial" charset="0"/>
              </a:rPr>
              <a:t>bild</a:t>
            </a:r>
            <a:r>
              <a:rPr lang="en-GB" sz="1200" dirty="0" smtClean="0">
                <a:solidFill>
                  <a:schemeClr val="tx1"/>
                </a:solidFill>
                <a:effectLst/>
                <a:latin typeface="Arial" charset="0"/>
              </a:rPr>
              <a:t> </a:t>
            </a:r>
            <a:r>
              <a:rPr lang="en-GB" sz="1200" dirty="0" err="1" smtClean="0">
                <a:solidFill>
                  <a:schemeClr val="tx1"/>
                </a:solidFill>
                <a:effectLst/>
                <a:latin typeface="Arial" charset="0"/>
              </a:rPr>
              <a:t>från</a:t>
            </a:r>
            <a:r>
              <a:rPr lang="en-GB" sz="1200" dirty="0" smtClean="0">
                <a:solidFill>
                  <a:schemeClr val="tx1"/>
                </a:solidFill>
                <a:effectLst/>
                <a:latin typeface="Arial" charset="0"/>
              </a:rPr>
              <a:t> </a:t>
            </a:r>
            <a:r>
              <a:rPr lang="en-GB" sz="1200" dirty="0" err="1" smtClean="0">
                <a:solidFill>
                  <a:schemeClr val="tx1"/>
                </a:solidFill>
                <a:effectLst/>
                <a:latin typeface="Arial" charset="0"/>
              </a:rPr>
              <a:t>ditt</a:t>
            </a:r>
            <a:r>
              <a:rPr lang="en-GB" sz="1200" dirty="0" smtClean="0">
                <a:solidFill>
                  <a:schemeClr val="tx1"/>
                </a:solidFill>
                <a:effectLst/>
                <a:latin typeface="Arial" charset="0"/>
              </a:rPr>
              <a:t> </a:t>
            </a:r>
            <a:r>
              <a:rPr lang="en-GB" sz="1200" dirty="0" err="1" smtClean="0">
                <a:solidFill>
                  <a:schemeClr val="tx1"/>
                </a:solidFill>
                <a:effectLst/>
                <a:latin typeface="Arial" charset="0"/>
              </a:rPr>
              <a:t>eget</a:t>
            </a:r>
            <a:r>
              <a:rPr lang="en-GB" sz="1200" dirty="0" smtClean="0">
                <a:solidFill>
                  <a:schemeClr val="tx1"/>
                </a:solidFill>
                <a:effectLst/>
                <a:latin typeface="Arial" charset="0"/>
              </a:rPr>
              <a:t> land. </a:t>
            </a:r>
            <a:r>
              <a:rPr lang="en-GB" sz="1200" dirty="0" err="1" smtClean="0">
                <a:solidFill>
                  <a:schemeClr val="tx1"/>
                </a:solidFill>
                <a:effectLst/>
                <a:latin typeface="Arial" charset="0"/>
              </a:rPr>
              <a:t>Bilden</a:t>
            </a:r>
            <a:r>
              <a:rPr lang="en-GB" sz="1200" dirty="0" smtClean="0">
                <a:solidFill>
                  <a:schemeClr val="tx1"/>
                </a:solidFill>
                <a:effectLst/>
                <a:latin typeface="Arial" charset="0"/>
              </a:rPr>
              <a:t> </a:t>
            </a:r>
            <a:r>
              <a:rPr lang="en-GB" sz="1200" dirty="0" err="1" smtClean="0">
                <a:solidFill>
                  <a:schemeClr val="tx1"/>
                </a:solidFill>
                <a:effectLst/>
                <a:latin typeface="Arial" charset="0"/>
              </a:rPr>
              <a:t>visar</a:t>
            </a:r>
            <a:r>
              <a:rPr lang="en-GB" sz="1200" dirty="0" smtClean="0">
                <a:solidFill>
                  <a:schemeClr val="tx1"/>
                </a:solidFill>
                <a:effectLst/>
                <a:latin typeface="Arial" charset="0"/>
              </a:rPr>
              <a:t> Karl V:s </a:t>
            </a:r>
            <a:r>
              <a:rPr lang="en-GB" sz="1200" dirty="0" err="1" smtClean="0">
                <a:solidFill>
                  <a:schemeClr val="tx1"/>
                </a:solidFill>
                <a:effectLst/>
                <a:latin typeface="Arial" charset="0"/>
              </a:rPr>
              <a:t>palats</a:t>
            </a:r>
            <a:r>
              <a:rPr lang="en-GB" sz="1200" dirty="0" smtClean="0">
                <a:solidFill>
                  <a:schemeClr val="tx1"/>
                </a:solidFill>
                <a:effectLst/>
                <a:latin typeface="Arial" charset="0"/>
              </a:rPr>
              <a:t> </a:t>
            </a:r>
            <a:r>
              <a:rPr lang="en-GB" sz="1200" dirty="0" err="1" smtClean="0">
                <a:solidFill>
                  <a:schemeClr val="tx1"/>
                </a:solidFill>
                <a:effectLst/>
                <a:latin typeface="Arial" charset="0"/>
              </a:rPr>
              <a:t>i</a:t>
            </a:r>
            <a:r>
              <a:rPr lang="en-GB" sz="1200" dirty="0" smtClean="0">
                <a:solidFill>
                  <a:schemeClr val="tx1"/>
                </a:solidFill>
                <a:effectLst/>
                <a:latin typeface="Arial" charset="0"/>
              </a:rPr>
              <a:t> Alhambra, Granada, </a:t>
            </a:r>
            <a:r>
              <a:rPr lang="en-GB" sz="1200" dirty="0" err="1" smtClean="0">
                <a:solidFill>
                  <a:schemeClr val="tx1"/>
                </a:solidFill>
                <a:effectLst/>
                <a:latin typeface="Arial" charset="0"/>
              </a:rPr>
              <a:t>Spanien</a:t>
            </a:r>
            <a:r>
              <a:rPr lang="en-GB" sz="1200" dirty="0" smtClean="0">
                <a:solidFill>
                  <a:schemeClr val="tx1"/>
                </a:solidFill>
                <a:effectLst/>
                <a:latin typeface="Arial" charset="0"/>
              </a:rPr>
              <a:t>. </a:t>
            </a:r>
          </a:p>
          <a:p>
            <a:endParaRPr lang="sv-SE" b="0" baseline="0" dirty="0" smtClean="0"/>
          </a:p>
          <a:p>
            <a:endParaRPr lang="sv-SE" b="1" baseline="0" dirty="0" smtClean="0"/>
          </a:p>
          <a:p>
            <a:endParaRPr lang="sv-SE" baseline="0" dirty="0" smtClean="0"/>
          </a:p>
          <a:p>
            <a:endParaRPr lang="sv-SE" baseline="0" dirty="0" smtClean="0"/>
          </a:p>
          <a:p>
            <a:endParaRPr lang="en-GB"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4</a:t>
            </a:fld>
            <a:endParaRPr lang="fr-FR"/>
          </a:p>
        </p:txBody>
      </p:sp>
    </p:spTree>
    <p:extLst>
      <p:ext uri="{BB962C8B-B14F-4D97-AF65-F5344CB8AC3E}">
        <p14:creationId xmlns:p14="http://schemas.microsoft.com/office/powerpoint/2010/main" val="3103508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err="1" smtClean="0">
                <a:solidFill>
                  <a:schemeClr val="tx1"/>
                </a:solidFill>
                <a:effectLst/>
                <a:latin typeface="Arial" charset="0"/>
              </a:rPr>
              <a:t>Fönstren</a:t>
            </a:r>
            <a:r>
              <a:rPr lang="en-GB" sz="1200" dirty="0" smtClean="0">
                <a:solidFill>
                  <a:schemeClr val="tx1"/>
                </a:solidFill>
                <a:effectLst/>
                <a:latin typeface="Arial" charset="0"/>
              </a:rPr>
              <a:t>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a:t>
            </a:r>
            <a:r>
              <a:rPr lang="en-GB" sz="1200" dirty="0" err="1" smtClean="0">
                <a:solidFill>
                  <a:schemeClr val="tx1"/>
                </a:solidFill>
                <a:effectLst/>
                <a:latin typeface="Arial" charset="0"/>
              </a:rPr>
              <a:t>portarna</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a:t>
            </a:r>
            <a:r>
              <a:rPr lang="en-GB" sz="1200" dirty="0" err="1" smtClean="0">
                <a:solidFill>
                  <a:schemeClr val="tx1"/>
                </a:solidFill>
                <a:effectLst/>
                <a:latin typeface="Arial" charset="0"/>
              </a:rPr>
              <a:t>sedlarnas</a:t>
            </a:r>
            <a:r>
              <a:rPr lang="en-GB" sz="1200" dirty="0" smtClean="0">
                <a:solidFill>
                  <a:schemeClr val="tx1"/>
                </a:solidFill>
                <a:effectLst/>
                <a:latin typeface="Arial" charset="0"/>
              </a:rPr>
              <a:t> </a:t>
            </a:r>
            <a:r>
              <a:rPr lang="en-GB" sz="1200" dirty="0" err="1" smtClean="0">
                <a:solidFill>
                  <a:schemeClr val="tx1"/>
                </a:solidFill>
                <a:effectLst/>
                <a:latin typeface="Arial" charset="0"/>
              </a:rPr>
              <a:t>framsida</a:t>
            </a:r>
            <a:r>
              <a:rPr lang="en-GB" sz="1200" dirty="0" smtClean="0">
                <a:solidFill>
                  <a:schemeClr val="tx1"/>
                </a:solidFill>
                <a:effectLst/>
                <a:latin typeface="Arial" charset="0"/>
              </a:rPr>
              <a:t>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a:t>
            </a:r>
            <a:r>
              <a:rPr lang="en-GB" sz="1200" dirty="0" err="1" smtClean="0">
                <a:solidFill>
                  <a:schemeClr val="tx1"/>
                </a:solidFill>
                <a:effectLst/>
                <a:latin typeface="Arial" charset="0"/>
              </a:rPr>
              <a:t>broarna</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a:t>
            </a:r>
            <a:r>
              <a:rPr lang="en-GB" sz="1200" dirty="0" err="1" smtClean="0">
                <a:solidFill>
                  <a:schemeClr val="tx1"/>
                </a:solidFill>
                <a:effectLst/>
                <a:latin typeface="Arial" charset="0"/>
              </a:rPr>
              <a:t>baksidan</a:t>
            </a:r>
            <a:r>
              <a:rPr lang="en-GB" sz="1200" dirty="0" smtClean="0">
                <a:solidFill>
                  <a:schemeClr val="tx1"/>
                </a:solidFill>
                <a:effectLst/>
                <a:latin typeface="Arial" charset="0"/>
              </a:rPr>
              <a:t> </a:t>
            </a:r>
            <a:r>
              <a:rPr lang="en-GB" sz="1200" dirty="0" err="1" smtClean="0">
                <a:solidFill>
                  <a:schemeClr val="tx1"/>
                </a:solidFill>
                <a:effectLst/>
                <a:latin typeface="Arial" charset="0"/>
              </a:rPr>
              <a:t>är</a:t>
            </a:r>
            <a:r>
              <a:rPr lang="en-GB" sz="1200" dirty="0" smtClean="0">
                <a:solidFill>
                  <a:schemeClr val="tx1"/>
                </a:solidFill>
                <a:effectLst/>
                <a:latin typeface="Arial" charset="0"/>
              </a:rPr>
              <a:t> </a:t>
            </a:r>
            <a:r>
              <a:rPr lang="en-GB" sz="1200" dirty="0" err="1" smtClean="0">
                <a:solidFill>
                  <a:schemeClr val="tx1"/>
                </a:solidFill>
                <a:effectLst/>
                <a:latin typeface="Arial" charset="0"/>
              </a:rPr>
              <a:t>uttryck</a:t>
            </a:r>
            <a:r>
              <a:rPr lang="en-GB" sz="1200" dirty="0" smtClean="0">
                <a:solidFill>
                  <a:schemeClr val="tx1"/>
                </a:solidFill>
                <a:effectLst/>
                <a:latin typeface="Arial" charset="0"/>
              </a:rPr>
              <a:t> </a:t>
            </a:r>
            <a:r>
              <a:rPr lang="en-GB" sz="1200" dirty="0" err="1" smtClean="0">
                <a:solidFill>
                  <a:schemeClr val="tx1"/>
                </a:solidFill>
                <a:effectLst/>
                <a:latin typeface="Arial" charset="0"/>
              </a:rPr>
              <a:t>för</a:t>
            </a:r>
            <a:r>
              <a:rPr lang="en-GB" sz="1200" dirty="0" smtClean="0">
                <a:solidFill>
                  <a:schemeClr val="tx1"/>
                </a:solidFill>
                <a:effectLst/>
                <a:latin typeface="Arial" charset="0"/>
              </a:rPr>
              <a:t> </a:t>
            </a:r>
            <a:r>
              <a:rPr lang="en-GB" sz="1200" dirty="0" err="1" smtClean="0">
                <a:solidFill>
                  <a:schemeClr val="tx1"/>
                </a:solidFill>
                <a:effectLst/>
                <a:latin typeface="Arial" charset="0"/>
              </a:rPr>
              <a:t>begrepp</a:t>
            </a:r>
            <a:r>
              <a:rPr lang="en-GB" sz="1200" dirty="0" smtClean="0">
                <a:solidFill>
                  <a:schemeClr val="tx1"/>
                </a:solidFill>
                <a:effectLst/>
                <a:latin typeface="Arial" charset="0"/>
              </a:rPr>
              <a:t>. </a:t>
            </a:r>
          </a:p>
          <a:p>
            <a:endParaRPr lang="sv-SE" sz="1200" kern="1200" dirty="0" smtClean="0">
              <a:solidFill>
                <a:schemeClr val="tx1"/>
              </a:solidFill>
              <a:effectLst/>
              <a:latin typeface="Arial" charset="0"/>
              <a:ea typeface="+mn-ea"/>
              <a:cs typeface="+mn-cs"/>
            </a:endParaRPr>
          </a:p>
          <a:p>
            <a:r>
              <a:rPr lang="en-GB" sz="1200" dirty="0" err="1" smtClean="0">
                <a:solidFill>
                  <a:schemeClr val="tx1"/>
                </a:solidFill>
                <a:effectLst/>
                <a:latin typeface="Arial" charset="0"/>
              </a:rPr>
              <a:t>Fönstren</a:t>
            </a:r>
            <a:r>
              <a:rPr lang="en-GB" sz="1200" dirty="0" smtClean="0">
                <a:solidFill>
                  <a:schemeClr val="tx1"/>
                </a:solidFill>
                <a:effectLst/>
                <a:latin typeface="Arial" charset="0"/>
              </a:rPr>
              <a:t>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a:t>
            </a:r>
            <a:r>
              <a:rPr lang="en-GB" sz="1200" dirty="0" err="1" smtClean="0">
                <a:solidFill>
                  <a:schemeClr val="tx1"/>
                </a:solidFill>
                <a:effectLst/>
                <a:latin typeface="Arial" charset="0"/>
              </a:rPr>
              <a:t>portarna</a:t>
            </a:r>
            <a:r>
              <a:rPr lang="en-GB" sz="1200" dirty="0" smtClean="0">
                <a:solidFill>
                  <a:schemeClr val="tx1"/>
                </a:solidFill>
                <a:effectLst/>
                <a:latin typeface="Arial" charset="0"/>
              </a:rPr>
              <a:t> </a:t>
            </a:r>
            <a:r>
              <a:rPr lang="en-GB" sz="1200" dirty="0" err="1" smtClean="0">
                <a:solidFill>
                  <a:schemeClr val="tx1"/>
                </a:solidFill>
                <a:effectLst/>
                <a:latin typeface="Arial" charset="0"/>
              </a:rPr>
              <a:t>symboliserar</a:t>
            </a:r>
            <a:r>
              <a:rPr lang="en-GB" sz="1200" dirty="0" smtClean="0">
                <a:solidFill>
                  <a:schemeClr val="tx1"/>
                </a:solidFill>
                <a:effectLst/>
                <a:latin typeface="Arial" charset="0"/>
              </a:rPr>
              <a:t> </a:t>
            </a:r>
            <a:r>
              <a:rPr lang="en-GB" sz="1200" dirty="0" err="1" smtClean="0">
                <a:solidFill>
                  <a:schemeClr val="tx1"/>
                </a:solidFill>
                <a:effectLst/>
                <a:latin typeface="Arial" charset="0"/>
              </a:rPr>
              <a:t>öppenheten</a:t>
            </a:r>
            <a:r>
              <a:rPr lang="en-GB" sz="1200" dirty="0" smtClean="0">
                <a:solidFill>
                  <a:schemeClr val="tx1"/>
                </a:solidFill>
                <a:effectLst/>
                <a:latin typeface="Arial" charset="0"/>
              </a:rPr>
              <a:t>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a:t>
            </a:r>
            <a:r>
              <a:rPr lang="en-GB" sz="1200" dirty="0" err="1" smtClean="0">
                <a:solidFill>
                  <a:schemeClr val="tx1"/>
                </a:solidFill>
                <a:effectLst/>
                <a:latin typeface="Arial" charset="0"/>
              </a:rPr>
              <a:t>samarbetet</a:t>
            </a:r>
            <a:r>
              <a:rPr lang="en-GB" sz="1200" dirty="0" smtClean="0">
                <a:solidFill>
                  <a:schemeClr val="tx1"/>
                </a:solidFill>
                <a:effectLst/>
                <a:latin typeface="Arial" charset="0"/>
              </a:rPr>
              <a:t> </a:t>
            </a:r>
            <a:r>
              <a:rPr lang="en-GB" sz="1200" dirty="0" err="1" smtClean="0">
                <a:solidFill>
                  <a:schemeClr val="tx1"/>
                </a:solidFill>
                <a:effectLst/>
                <a:latin typeface="Arial" charset="0"/>
              </a:rPr>
              <a:t>i</a:t>
            </a:r>
            <a:r>
              <a:rPr lang="en-GB" sz="1200" dirty="0" smtClean="0">
                <a:solidFill>
                  <a:schemeClr val="tx1"/>
                </a:solidFill>
                <a:effectLst/>
                <a:latin typeface="Arial" charset="0"/>
              </a:rPr>
              <a:t> Europa.</a:t>
            </a:r>
          </a:p>
          <a:p>
            <a:endParaRPr lang="sv-SE" sz="1200" kern="1200" dirty="0" smtClean="0">
              <a:solidFill>
                <a:schemeClr val="tx1"/>
              </a:solidFill>
              <a:effectLst/>
              <a:latin typeface="Arial" charset="0"/>
              <a:ea typeface="+mn-ea"/>
              <a:cs typeface="+mn-cs"/>
            </a:endParaRPr>
          </a:p>
          <a:p>
            <a:r>
              <a:rPr lang="en-GB" sz="1200" dirty="0" err="1" smtClean="0">
                <a:solidFill>
                  <a:schemeClr val="tx1"/>
                </a:solidFill>
                <a:effectLst/>
                <a:latin typeface="Arial" charset="0"/>
              </a:rPr>
              <a:t>Broarna</a:t>
            </a:r>
            <a:r>
              <a:rPr lang="en-GB" sz="1200" dirty="0" smtClean="0">
                <a:solidFill>
                  <a:schemeClr val="tx1"/>
                </a:solidFill>
                <a:effectLst/>
                <a:latin typeface="Arial" charset="0"/>
              </a:rPr>
              <a:t> </a:t>
            </a:r>
            <a:r>
              <a:rPr lang="en-GB" sz="1200" dirty="0" err="1" smtClean="0">
                <a:solidFill>
                  <a:schemeClr val="tx1"/>
                </a:solidFill>
                <a:effectLst/>
                <a:latin typeface="Arial" charset="0"/>
              </a:rPr>
              <a:t>symboliserar</a:t>
            </a:r>
            <a:r>
              <a:rPr lang="en-GB" sz="1200" dirty="0" smtClean="0">
                <a:solidFill>
                  <a:schemeClr val="tx1"/>
                </a:solidFill>
                <a:effectLst/>
                <a:latin typeface="Arial" charset="0"/>
              </a:rPr>
              <a:t> </a:t>
            </a:r>
            <a:r>
              <a:rPr lang="en-GB" sz="1200" dirty="0" err="1" smtClean="0">
                <a:solidFill>
                  <a:schemeClr val="tx1"/>
                </a:solidFill>
                <a:effectLst/>
                <a:latin typeface="Arial" charset="0"/>
              </a:rPr>
              <a:t>kommunikationen</a:t>
            </a:r>
            <a:r>
              <a:rPr lang="en-GB" sz="1200" dirty="0" smtClean="0">
                <a:solidFill>
                  <a:schemeClr val="tx1"/>
                </a:solidFill>
                <a:effectLst/>
                <a:latin typeface="Arial" charset="0"/>
              </a:rPr>
              <a:t> </a:t>
            </a:r>
            <a:r>
              <a:rPr lang="en-GB" sz="1200" dirty="0" err="1" smtClean="0">
                <a:solidFill>
                  <a:schemeClr val="tx1"/>
                </a:solidFill>
                <a:effectLst/>
                <a:latin typeface="Arial" charset="0"/>
              </a:rPr>
              <a:t>mellan</a:t>
            </a:r>
            <a:r>
              <a:rPr lang="en-GB" sz="1200" dirty="0" smtClean="0">
                <a:solidFill>
                  <a:schemeClr val="tx1"/>
                </a:solidFill>
                <a:effectLst/>
                <a:latin typeface="Arial" charset="0"/>
              </a:rPr>
              <a:t> </a:t>
            </a:r>
            <a:r>
              <a:rPr lang="en-GB" sz="1200" dirty="0" err="1" smtClean="0">
                <a:solidFill>
                  <a:schemeClr val="tx1"/>
                </a:solidFill>
                <a:effectLst/>
                <a:latin typeface="Arial" charset="0"/>
              </a:rPr>
              <a:t>Europas</a:t>
            </a:r>
            <a:r>
              <a:rPr lang="en-GB" sz="1200" dirty="0" smtClean="0">
                <a:solidFill>
                  <a:schemeClr val="tx1"/>
                </a:solidFill>
                <a:effectLst/>
                <a:latin typeface="Arial" charset="0"/>
              </a:rPr>
              <a:t> folk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a:t>
            </a:r>
            <a:r>
              <a:rPr lang="en-GB" sz="1200" dirty="0" err="1" smtClean="0">
                <a:solidFill>
                  <a:schemeClr val="tx1"/>
                </a:solidFill>
                <a:effectLst/>
                <a:latin typeface="Arial" charset="0"/>
              </a:rPr>
              <a:t>mellan</a:t>
            </a:r>
            <a:r>
              <a:rPr lang="en-GB" sz="1200" dirty="0" smtClean="0">
                <a:solidFill>
                  <a:schemeClr val="tx1"/>
                </a:solidFill>
                <a:effectLst/>
                <a:latin typeface="Arial" charset="0"/>
              </a:rPr>
              <a:t> Europa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a:t>
            </a:r>
            <a:r>
              <a:rPr lang="en-GB" sz="1200" dirty="0" err="1" smtClean="0">
                <a:solidFill>
                  <a:schemeClr val="tx1"/>
                </a:solidFill>
                <a:effectLst/>
                <a:latin typeface="Arial" charset="0"/>
              </a:rPr>
              <a:t>resten</a:t>
            </a:r>
            <a:r>
              <a:rPr lang="en-GB" sz="1200" dirty="0" smtClean="0">
                <a:solidFill>
                  <a:schemeClr val="tx1"/>
                </a:solidFill>
                <a:effectLst/>
                <a:latin typeface="Arial" charset="0"/>
              </a:rPr>
              <a:t> </a:t>
            </a:r>
            <a:r>
              <a:rPr lang="en-GB" sz="1200" dirty="0" err="1" smtClean="0">
                <a:solidFill>
                  <a:schemeClr val="tx1"/>
                </a:solidFill>
                <a:effectLst/>
                <a:latin typeface="Arial" charset="0"/>
              </a:rPr>
              <a:t>av</a:t>
            </a:r>
            <a:r>
              <a:rPr lang="en-GB" sz="1200" dirty="0" smtClean="0">
                <a:solidFill>
                  <a:schemeClr val="tx1"/>
                </a:solidFill>
                <a:effectLst/>
                <a:latin typeface="Arial" charset="0"/>
              </a:rPr>
              <a:t> </a:t>
            </a:r>
            <a:r>
              <a:rPr lang="en-GB" sz="1200" dirty="0" err="1" smtClean="0">
                <a:solidFill>
                  <a:schemeClr val="tx1"/>
                </a:solidFill>
                <a:effectLst/>
                <a:latin typeface="Arial" charset="0"/>
              </a:rPr>
              <a:t>världen</a:t>
            </a:r>
            <a:r>
              <a:rPr lang="en-GB" sz="1200" dirty="0" smtClean="0">
                <a:solidFill>
                  <a:schemeClr val="tx1"/>
                </a:solidFill>
                <a:effectLst/>
                <a:latin typeface="Arial" charset="0"/>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sv-SE" sz="1200" dirty="0" smtClean="0">
              <a:solidFill>
                <a:srgbClr val="000099"/>
              </a:solidFill>
              <a:latin typeface="Gill Sans MT"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sv-SE" sz="1200" dirty="0" smtClean="0"/>
          </a:p>
          <a:p>
            <a:endParaRPr lang="sv-SE" dirty="0" smtClean="0"/>
          </a:p>
          <a:p>
            <a:endParaRPr lang="en-GB" dirty="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5</a:t>
            </a:fld>
            <a:endParaRPr lang="fr-FR"/>
          </a:p>
        </p:txBody>
      </p:sp>
    </p:spTree>
    <p:extLst>
      <p:ext uri="{BB962C8B-B14F-4D97-AF65-F5344CB8AC3E}">
        <p14:creationId xmlns:p14="http://schemas.microsoft.com/office/powerpoint/2010/main" val="1154001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dirty="0" smtClean="0">
                <a:solidFill>
                  <a:schemeClr val="tx1"/>
                </a:solidFill>
                <a:effectLst/>
                <a:latin typeface="Arial" charset="0"/>
              </a:rPr>
              <a:t>Europa, en gestalt ur den grekiska mytologin, är mycket viktig i den nya serien sedlar. Hon förekommer i vattenmärket på alla de nya sedlarna. På den nya 20-eurosedeln, i omlopp fr.o.m. den 25 november 2015, förekommer hon också i hörnet uppe till höger i en ny säkerhetsdetalj som kallas för "porträttfönstret". Håll upp sedeln mot ljuset för att se! </a:t>
            </a:r>
          </a:p>
          <a:p>
            <a:endParaRPr lang="sv-SE" sz="1200" kern="1200" dirty="0" smtClean="0">
              <a:solidFill>
                <a:schemeClr val="tx1"/>
              </a:solidFill>
              <a:effectLst/>
              <a:latin typeface="Arial" charset="0"/>
              <a:ea typeface="+mn-ea"/>
              <a:cs typeface="+mn-cs"/>
            </a:endParaRPr>
          </a:p>
          <a:p>
            <a:r>
              <a:rPr lang="sv-SE" sz="1200" dirty="0" smtClean="0">
                <a:solidFill>
                  <a:schemeClr val="tx1"/>
                </a:solidFill>
                <a:effectLst/>
                <a:latin typeface="Arial" charset="0"/>
              </a:rPr>
              <a:t>Man valde att avbilda Europa på de nya sedlarna eftersom världsdelen Europa har uppkallats efter henne. Den avbildning av Europa som används kommer från en antik grekisk vas som antas ha tillverkats under andra halvan av 300-talet f.Kr. i Taranto i södra Italien. Vasen finns nu i museet Louvren i Paris, Frankrike. </a:t>
            </a:r>
          </a:p>
          <a:p>
            <a:endParaRPr lang="sv-SE" sz="1200" kern="1200" dirty="0" smtClean="0">
              <a:solidFill>
                <a:schemeClr val="tx1"/>
              </a:solidFill>
              <a:effectLst/>
              <a:latin typeface="Arial" charset="0"/>
              <a:ea typeface="+mn-ea"/>
              <a:cs typeface="+mn-cs"/>
            </a:endParaRPr>
          </a:p>
          <a:p>
            <a:r>
              <a:rPr lang="sv-SE" sz="1200" dirty="0" smtClean="0">
                <a:solidFill>
                  <a:schemeClr val="tx1"/>
                </a:solidFill>
                <a:effectLst/>
                <a:latin typeface="Arial" charset="0"/>
              </a:rPr>
              <a:t>Här finns mer information om Europa, inklusive en video: </a:t>
            </a:r>
            <a:r>
              <a:rPr lang="sv-SE" sz="1200" u="sng" dirty="0" smtClean="0">
                <a:solidFill>
                  <a:schemeClr val="tx1"/>
                </a:solidFill>
                <a:effectLst/>
                <a:latin typeface="Arial" charset="0"/>
                <a:hlinkClick r:id="rId3"/>
              </a:rPr>
              <a:t>http://www.nya-eurosedlar.eu/Europaserien/Myten-om-Europa</a:t>
            </a:r>
            <a:r>
              <a:rPr lang="sv-SE" dirty="0" smtClean="0"/>
              <a:t>  </a:t>
            </a:r>
          </a:p>
          <a:p>
            <a:endParaRPr lang="sv-SE" baseline="0" dirty="0" smtClean="0"/>
          </a:p>
          <a:p>
            <a:endParaRPr lang="sv-SE" baseline="0" dirty="0" smtClean="0"/>
          </a:p>
          <a:p>
            <a:endParaRPr lang="en-GB"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6</a:t>
            </a:fld>
            <a:endParaRPr lang="fr-FR"/>
          </a:p>
        </p:txBody>
      </p:sp>
    </p:spTree>
    <p:extLst>
      <p:ext uri="{BB962C8B-B14F-4D97-AF65-F5344CB8AC3E}">
        <p14:creationId xmlns:p14="http://schemas.microsoft.com/office/powerpoint/2010/main" val="179911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dirty="0" err="1" smtClean="0">
                <a:solidFill>
                  <a:schemeClr val="tx1"/>
                </a:solidFill>
                <a:effectLst/>
                <a:latin typeface="Arial" charset="0"/>
              </a:rPr>
              <a:t>Det</a:t>
            </a:r>
            <a:r>
              <a:rPr lang="en-GB" sz="1200" dirty="0" smtClean="0">
                <a:solidFill>
                  <a:schemeClr val="tx1"/>
                </a:solidFill>
                <a:effectLst/>
                <a:latin typeface="Arial" charset="0"/>
              </a:rPr>
              <a:t> </a:t>
            </a:r>
            <a:r>
              <a:rPr lang="en-GB" sz="1200" dirty="0" err="1" smtClean="0">
                <a:solidFill>
                  <a:schemeClr val="tx1"/>
                </a:solidFill>
                <a:effectLst/>
                <a:latin typeface="Arial" charset="0"/>
              </a:rPr>
              <a:t>är</a:t>
            </a:r>
            <a:r>
              <a:rPr lang="en-GB" sz="1200" dirty="0" smtClean="0">
                <a:solidFill>
                  <a:schemeClr val="tx1"/>
                </a:solidFill>
                <a:effectLst/>
                <a:latin typeface="Arial" charset="0"/>
              </a:rPr>
              <a:t> </a:t>
            </a:r>
            <a:r>
              <a:rPr lang="en-GB" sz="1200" dirty="0" err="1" smtClean="0">
                <a:solidFill>
                  <a:schemeClr val="tx1"/>
                </a:solidFill>
                <a:effectLst/>
                <a:latin typeface="Arial" charset="0"/>
              </a:rPr>
              <a:t>enkelt</a:t>
            </a:r>
            <a:r>
              <a:rPr lang="en-GB" sz="1200" dirty="0" smtClean="0">
                <a:solidFill>
                  <a:schemeClr val="tx1"/>
                </a:solidFill>
                <a:effectLst/>
                <a:latin typeface="Arial" charset="0"/>
              </a:rPr>
              <a:t> </a:t>
            </a:r>
            <a:r>
              <a:rPr lang="en-GB" sz="1200" dirty="0" err="1" smtClean="0">
                <a:solidFill>
                  <a:schemeClr val="tx1"/>
                </a:solidFill>
                <a:effectLst/>
                <a:latin typeface="Arial" charset="0"/>
              </a:rPr>
              <a:t>att</a:t>
            </a:r>
            <a:r>
              <a:rPr lang="en-GB" sz="1200" dirty="0" smtClean="0">
                <a:solidFill>
                  <a:schemeClr val="tx1"/>
                </a:solidFill>
                <a:effectLst/>
                <a:latin typeface="Arial" charset="0"/>
              </a:rPr>
              <a:t> </a:t>
            </a:r>
            <a:r>
              <a:rPr lang="en-GB" sz="1200" dirty="0" err="1" smtClean="0">
                <a:solidFill>
                  <a:schemeClr val="tx1"/>
                </a:solidFill>
                <a:effectLst/>
                <a:latin typeface="Arial" charset="0"/>
              </a:rPr>
              <a:t>kontrollera</a:t>
            </a:r>
            <a:r>
              <a:rPr lang="en-GB" sz="1200" dirty="0" smtClean="0">
                <a:solidFill>
                  <a:schemeClr val="tx1"/>
                </a:solidFill>
                <a:effectLst/>
                <a:latin typeface="Arial" charset="0"/>
              </a:rPr>
              <a:t> </a:t>
            </a:r>
            <a:r>
              <a:rPr lang="en-GB" sz="1200" dirty="0" err="1" smtClean="0">
                <a:solidFill>
                  <a:schemeClr val="tx1"/>
                </a:solidFill>
                <a:effectLst/>
                <a:latin typeface="Arial" charset="0"/>
              </a:rPr>
              <a:t>att</a:t>
            </a:r>
            <a:r>
              <a:rPr lang="en-GB" sz="1200" dirty="0" smtClean="0">
                <a:solidFill>
                  <a:schemeClr val="tx1"/>
                </a:solidFill>
                <a:effectLst/>
                <a:latin typeface="Arial" charset="0"/>
              </a:rPr>
              <a:t> </a:t>
            </a:r>
            <a:r>
              <a:rPr lang="en-GB" sz="1200" dirty="0" err="1" smtClean="0">
                <a:solidFill>
                  <a:schemeClr val="tx1"/>
                </a:solidFill>
                <a:effectLst/>
                <a:latin typeface="Arial" charset="0"/>
              </a:rPr>
              <a:t>eurosedlarna</a:t>
            </a:r>
            <a:r>
              <a:rPr lang="en-GB" sz="1200" dirty="0" smtClean="0">
                <a:solidFill>
                  <a:schemeClr val="tx1"/>
                </a:solidFill>
                <a:effectLst/>
                <a:latin typeface="Arial" charset="0"/>
              </a:rPr>
              <a:t> </a:t>
            </a:r>
            <a:r>
              <a:rPr lang="en-GB" sz="1200" dirty="0" err="1" smtClean="0">
                <a:solidFill>
                  <a:schemeClr val="tx1"/>
                </a:solidFill>
                <a:effectLst/>
                <a:latin typeface="Arial" charset="0"/>
              </a:rPr>
              <a:t>är</a:t>
            </a:r>
            <a:r>
              <a:rPr lang="en-GB" sz="1200" dirty="0" smtClean="0">
                <a:solidFill>
                  <a:schemeClr val="tx1"/>
                </a:solidFill>
                <a:effectLst/>
                <a:latin typeface="Arial" charset="0"/>
              </a:rPr>
              <a:t> </a:t>
            </a:r>
            <a:r>
              <a:rPr lang="en-GB" sz="1200" dirty="0" err="1" smtClean="0">
                <a:solidFill>
                  <a:schemeClr val="tx1"/>
                </a:solidFill>
                <a:effectLst/>
                <a:latin typeface="Arial" charset="0"/>
              </a:rPr>
              <a:t>äkta</a:t>
            </a:r>
            <a:r>
              <a:rPr lang="en-GB" sz="1200" dirty="0" smtClean="0">
                <a:solidFill>
                  <a:schemeClr val="tx1"/>
                </a:solidFill>
                <a:effectLst/>
                <a:latin typeface="Arial" charset="0"/>
              </a:rPr>
              <a:t>. Bara </a:t>
            </a:r>
            <a:r>
              <a:rPr lang="en-GB" sz="1200" dirty="0" err="1" smtClean="0">
                <a:solidFill>
                  <a:schemeClr val="tx1"/>
                </a:solidFill>
                <a:effectLst/>
                <a:latin typeface="Arial" charset="0"/>
              </a:rPr>
              <a:t>känn</a:t>
            </a:r>
            <a:r>
              <a:rPr lang="en-GB" sz="1200" dirty="0" smtClean="0">
                <a:solidFill>
                  <a:schemeClr val="tx1"/>
                </a:solidFill>
                <a:effectLst/>
                <a:latin typeface="Arial" charset="0"/>
              </a:rPr>
              <a:t>, </a:t>
            </a:r>
            <a:r>
              <a:rPr lang="en-GB" sz="1200" dirty="0" err="1" smtClean="0">
                <a:solidFill>
                  <a:schemeClr val="tx1"/>
                </a:solidFill>
                <a:effectLst/>
                <a:latin typeface="Arial" charset="0"/>
              </a:rPr>
              <a:t>titta</a:t>
            </a:r>
            <a:r>
              <a:rPr lang="en-GB" sz="1200" dirty="0" smtClean="0">
                <a:solidFill>
                  <a:schemeClr val="tx1"/>
                </a:solidFill>
                <a:effectLst/>
                <a:latin typeface="Arial" charset="0"/>
              </a:rPr>
              <a:t> </a:t>
            </a:r>
            <a:r>
              <a:rPr lang="en-GB" sz="1200" dirty="0" err="1" smtClean="0">
                <a:solidFill>
                  <a:schemeClr val="tx1"/>
                </a:solidFill>
                <a:effectLst/>
                <a:latin typeface="Arial" charset="0"/>
              </a:rPr>
              <a:t>och</a:t>
            </a:r>
            <a:r>
              <a:rPr lang="en-GB" sz="1200" dirty="0" smtClean="0">
                <a:solidFill>
                  <a:schemeClr val="tx1"/>
                </a:solidFill>
                <a:effectLst/>
                <a:latin typeface="Arial" charset="0"/>
              </a:rPr>
              <a:t> </a:t>
            </a:r>
            <a:r>
              <a:rPr lang="en-GB" sz="1200" dirty="0" err="1" smtClean="0">
                <a:solidFill>
                  <a:schemeClr val="tx1"/>
                </a:solidFill>
                <a:effectLst/>
                <a:latin typeface="Arial" charset="0"/>
              </a:rPr>
              <a:t>luta</a:t>
            </a:r>
            <a:r>
              <a:rPr lang="en-GB" sz="1200" dirty="0" smtClean="0">
                <a:solidFill>
                  <a:schemeClr val="tx1"/>
                </a:solidFill>
                <a:effectLst/>
                <a:latin typeface="Arial" charset="0"/>
              </a:rPr>
              <a:t>. </a:t>
            </a:r>
            <a:endParaRPr lang="sv-SE" sz="1200" kern="1200" dirty="0" smtClean="0">
              <a:solidFill>
                <a:schemeClr val="tx1"/>
              </a:solidFill>
              <a:effectLst/>
              <a:latin typeface="Arial" charset="0"/>
              <a:ea typeface="+mn-ea"/>
              <a:cs typeface="+mn-cs"/>
            </a:endParaRPr>
          </a:p>
          <a:p>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dirty="0" err="1" smtClean="0">
                <a:solidFill>
                  <a:schemeClr val="tx1"/>
                </a:solidFill>
                <a:effectLst/>
                <a:latin typeface="Arial" charset="0"/>
              </a:rPr>
              <a:t>Klicka</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a:t>
            </a:r>
            <a:r>
              <a:rPr lang="en-GB" sz="1200" dirty="0" err="1" smtClean="0">
                <a:solidFill>
                  <a:schemeClr val="tx1"/>
                </a:solidFill>
                <a:effectLst/>
                <a:latin typeface="Arial" charset="0"/>
              </a:rPr>
              <a:t>bilden</a:t>
            </a:r>
            <a:r>
              <a:rPr lang="en-GB" sz="1200" dirty="0" smtClean="0">
                <a:solidFill>
                  <a:schemeClr val="tx1"/>
                </a:solidFill>
                <a:effectLst/>
                <a:latin typeface="Arial" charset="0"/>
              </a:rPr>
              <a:t> </a:t>
            </a:r>
            <a:r>
              <a:rPr lang="en-GB" sz="1200" dirty="0" err="1" smtClean="0">
                <a:solidFill>
                  <a:schemeClr val="tx1"/>
                </a:solidFill>
                <a:effectLst/>
                <a:latin typeface="Arial" charset="0"/>
              </a:rPr>
              <a:t>av</a:t>
            </a:r>
            <a:r>
              <a:rPr lang="en-GB" sz="1200" dirty="0" smtClean="0">
                <a:solidFill>
                  <a:schemeClr val="tx1"/>
                </a:solidFill>
                <a:effectLst/>
                <a:latin typeface="Arial" charset="0"/>
              </a:rPr>
              <a:t> </a:t>
            </a:r>
            <a:r>
              <a:rPr lang="en-GB" sz="1200" dirty="0" err="1" smtClean="0">
                <a:solidFill>
                  <a:schemeClr val="tx1"/>
                </a:solidFill>
                <a:effectLst/>
                <a:latin typeface="Arial" charset="0"/>
              </a:rPr>
              <a:t>sedeln</a:t>
            </a:r>
            <a:r>
              <a:rPr lang="en-GB" sz="1200" dirty="0" smtClean="0">
                <a:solidFill>
                  <a:schemeClr val="tx1"/>
                </a:solidFill>
                <a:effectLst/>
                <a:latin typeface="Arial" charset="0"/>
              </a:rPr>
              <a:t> </a:t>
            </a:r>
            <a:r>
              <a:rPr lang="en-GB" sz="1200" dirty="0" err="1" smtClean="0">
                <a:solidFill>
                  <a:schemeClr val="tx1"/>
                </a:solidFill>
                <a:effectLst/>
                <a:latin typeface="Arial" charset="0"/>
              </a:rPr>
              <a:t>för</a:t>
            </a:r>
            <a:r>
              <a:rPr lang="en-GB" sz="1200" dirty="0" smtClean="0">
                <a:solidFill>
                  <a:schemeClr val="tx1"/>
                </a:solidFill>
                <a:effectLst/>
                <a:latin typeface="Arial" charset="0"/>
              </a:rPr>
              <a:t> </a:t>
            </a:r>
            <a:r>
              <a:rPr lang="en-GB" sz="1200" dirty="0" err="1" smtClean="0">
                <a:solidFill>
                  <a:schemeClr val="tx1"/>
                </a:solidFill>
                <a:effectLst/>
                <a:latin typeface="Arial" charset="0"/>
              </a:rPr>
              <a:t>att</a:t>
            </a:r>
            <a:r>
              <a:rPr lang="en-GB" sz="1200" dirty="0" smtClean="0">
                <a:solidFill>
                  <a:schemeClr val="tx1"/>
                </a:solidFill>
                <a:effectLst/>
                <a:latin typeface="Arial" charset="0"/>
              </a:rPr>
              <a:t> se </a:t>
            </a:r>
            <a:r>
              <a:rPr lang="en-GB" sz="1200" dirty="0" err="1" smtClean="0">
                <a:solidFill>
                  <a:schemeClr val="tx1"/>
                </a:solidFill>
                <a:effectLst/>
                <a:latin typeface="Arial" charset="0"/>
              </a:rPr>
              <a:t>en</a:t>
            </a:r>
            <a:r>
              <a:rPr lang="en-GB" sz="1200" dirty="0" smtClean="0">
                <a:solidFill>
                  <a:schemeClr val="tx1"/>
                </a:solidFill>
                <a:effectLst/>
                <a:latin typeface="Arial" charset="0"/>
              </a:rPr>
              <a:t> film om </a:t>
            </a:r>
            <a:r>
              <a:rPr lang="en-GB" sz="1200" dirty="0" err="1" smtClean="0">
                <a:solidFill>
                  <a:schemeClr val="tx1"/>
                </a:solidFill>
                <a:effectLst/>
                <a:latin typeface="Arial" charset="0"/>
              </a:rPr>
              <a:t>hur</a:t>
            </a:r>
            <a:r>
              <a:rPr lang="en-GB" sz="1200" dirty="0" smtClean="0">
                <a:solidFill>
                  <a:schemeClr val="tx1"/>
                </a:solidFill>
                <a:effectLst/>
                <a:latin typeface="Arial" charset="0"/>
              </a:rPr>
              <a:t> man </a:t>
            </a:r>
            <a:r>
              <a:rPr lang="en-GB" sz="1200" dirty="0" err="1" smtClean="0">
                <a:solidFill>
                  <a:schemeClr val="tx1"/>
                </a:solidFill>
                <a:effectLst/>
                <a:latin typeface="Arial" charset="0"/>
              </a:rPr>
              <a:t>kontrollerar</a:t>
            </a:r>
            <a:r>
              <a:rPr lang="en-GB" sz="1200" dirty="0" smtClean="0">
                <a:solidFill>
                  <a:schemeClr val="tx1"/>
                </a:solidFill>
                <a:effectLst/>
                <a:latin typeface="Arial" charset="0"/>
              </a:rPr>
              <a:t> </a:t>
            </a:r>
            <a:r>
              <a:rPr lang="en-GB" sz="1200" dirty="0" err="1" smtClean="0">
                <a:solidFill>
                  <a:schemeClr val="tx1"/>
                </a:solidFill>
                <a:effectLst/>
                <a:latin typeface="Arial" charset="0"/>
              </a:rPr>
              <a:t>att</a:t>
            </a:r>
            <a:r>
              <a:rPr lang="en-GB" sz="1200" dirty="0" smtClean="0">
                <a:solidFill>
                  <a:schemeClr val="tx1"/>
                </a:solidFill>
                <a:effectLst/>
                <a:latin typeface="Arial" charset="0"/>
              </a:rPr>
              <a:t> </a:t>
            </a:r>
            <a:r>
              <a:rPr lang="en-GB" sz="1200" dirty="0" err="1" smtClean="0">
                <a:solidFill>
                  <a:schemeClr val="tx1"/>
                </a:solidFill>
                <a:effectLst/>
                <a:latin typeface="Arial" charset="0"/>
              </a:rPr>
              <a:t>en</a:t>
            </a:r>
            <a:r>
              <a:rPr lang="en-GB" sz="1200" dirty="0" smtClean="0">
                <a:solidFill>
                  <a:schemeClr val="tx1"/>
                </a:solidFill>
                <a:effectLst/>
                <a:latin typeface="Arial" charset="0"/>
              </a:rPr>
              <a:t> 20-eurosedel </a:t>
            </a:r>
            <a:r>
              <a:rPr lang="en-GB" sz="1200" dirty="0" err="1" smtClean="0">
                <a:solidFill>
                  <a:schemeClr val="tx1"/>
                </a:solidFill>
                <a:effectLst/>
                <a:latin typeface="Arial" charset="0"/>
              </a:rPr>
              <a:t>är</a:t>
            </a:r>
            <a:r>
              <a:rPr lang="en-GB" sz="1200" dirty="0" smtClean="0">
                <a:solidFill>
                  <a:schemeClr val="tx1"/>
                </a:solidFill>
                <a:effectLst/>
                <a:latin typeface="Arial" charset="0"/>
              </a:rPr>
              <a:t> </a:t>
            </a:r>
            <a:r>
              <a:rPr lang="en-GB" sz="1200" dirty="0" err="1" smtClean="0">
                <a:solidFill>
                  <a:schemeClr val="tx1"/>
                </a:solidFill>
                <a:effectLst/>
                <a:latin typeface="Arial" charset="0"/>
              </a:rPr>
              <a:t>äkta</a:t>
            </a:r>
            <a:r>
              <a:rPr lang="en-GB" sz="1200" dirty="0" smtClean="0">
                <a:solidFill>
                  <a:schemeClr val="tx1"/>
                </a:solidFill>
                <a:effectLst/>
                <a:latin typeface="Arial" charset="0"/>
              </a:rPr>
              <a:t> </a:t>
            </a:r>
            <a:r>
              <a:rPr lang="en-GB" sz="1200" dirty="0" err="1" smtClean="0">
                <a:solidFill>
                  <a:schemeClr val="tx1"/>
                </a:solidFill>
                <a:effectLst/>
                <a:latin typeface="Arial" charset="0"/>
              </a:rPr>
              <a:t>genom</a:t>
            </a:r>
            <a:r>
              <a:rPr lang="en-GB" sz="1200" dirty="0" smtClean="0">
                <a:solidFill>
                  <a:schemeClr val="tx1"/>
                </a:solidFill>
                <a:effectLst/>
                <a:latin typeface="Arial" charset="0"/>
              </a:rPr>
              <a:t> </a:t>
            </a:r>
            <a:r>
              <a:rPr lang="en-GB" sz="1200" dirty="0" err="1" smtClean="0">
                <a:solidFill>
                  <a:schemeClr val="tx1"/>
                </a:solidFill>
                <a:effectLst/>
                <a:latin typeface="Arial" charset="0"/>
              </a:rPr>
              <a:t>att</a:t>
            </a:r>
            <a:r>
              <a:rPr lang="en-GB" sz="1200" dirty="0" smtClean="0">
                <a:solidFill>
                  <a:schemeClr val="tx1"/>
                </a:solidFill>
                <a:effectLst/>
                <a:latin typeface="Arial" charset="0"/>
              </a:rPr>
              <a:t> </a:t>
            </a:r>
            <a:r>
              <a:rPr lang="en-GB" sz="1200" dirty="0" err="1" smtClean="0">
                <a:solidFill>
                  <a:schemeClr val="tx1"/>
                </a:solidFill>
                <a:effectLst/>
                <a:latin typeface="Arial" charset="0"/>
              </a:rPr>
              <a:t>känna</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den. </a:t>
            </a:r>
            <a:endParaRPr lang="sv-SE" sz="1200" kern="1200" dirty="0" smtClean="0">
              <a:solidFill>
                <a:schemeClr val="tx1"/>
              </a:solidFill>
              <a:effectLst/>
              <a:latin typeface="Arial" charset="0"/>
              <a:ea typeface="+mn-ea"/>
              <a:cs typeface="+mn-cs"/>
            </a:endParaRPr>
          </a:p>
          <a:p>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8</a:t>
            </a:fld>
            <a:endParaRPr lang="fr-FR"/>
          </a:p>
        </p:txBody>
      </p:sp>
    </p:spTree>
    <p:extLst>
      <p:ext uri="{BB962C8B-B14F-4D97-AF65-F5344CB8AC3E}">
        <p14:creationId xmlns:p14="http://schemas.microsoft.com/office/powerpoint/2010/main" val="3208648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3CEE2FC8-7AAA-4BB9-95B6-9916A53F732C}" type="slidenum">
              <a:rPr lang="fr-FR" altLang="de-DE"/>
              <a:pPr algn="r" eaLnBrk="1" hangingPunct="1">
                <a:spcBef>
                  <a:spcPct val="0"/>
                </a:spcBef>
              </a:pPr>
              <a:t>9</a:t>
            </a:fld>
            <a:endParaRPr lang="fr-FR" altLang="de-DE"/>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dirty="0" err="1" smtClean="0">
                <a:solidFill>
                  <a:schemeClr val="tx1"/>
                </a:solidFill>
                <a:effectLst/>
                <a:latin typeface="Arial" charset="0"/>
              </a:rPr>
              <a:t>Klicka</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a:t>
            </a:r>
            <a:r>
              <a:rPr lang="en-GB" sz="1200" dirty="0" err="1" smtClean="0">
                <a:solidFill>
                  <a:schemeClr val="tx1"/>
                </a:solidFill>
                <a:effectLst/>
                <a:latin typeface="Arial" charset="0"/>
              </a:rPr>
              <a:t>bilden</a:t>
            </a:r>
            <a:r>
              <a:rPr lang="en-GB" sz="1200" dirty="0" smtClean="0">
                <a:solidFill>
                  <a:schemeClr val="tx1"/>
                </a:solidFill>
                <a:effectLst/>
                <a:latin typeface="Arial" charset="0"/>
              </a:rPr>
              <a:t> </a:t>
            </a:r>
            <a:r>
              <a:rPr lang="en-GB" sz="1200" dirty="0" err="1" smtClean="0">
                <a:solidFill>
                  <a:schemeClr val="tx1"/>
                </a:solidFill>
                <a:effectLst/>
                <a:latin typeface="Arial" charset="0"/>
              </a:rPr>
              <a:t>av</a:t>
            </a:r>
            <a:r>
              <a:rPr lang="en-GB" sz="1200" dirty="0" smtClean="0">
                <a:solidFill>
                  <a:schemeClr val="tx1"/>
                </a:solidFill>
                <a:effectLst/>
                <a:latin typeface="Arial" charset="0"/>
              </a:rPr>
              <a:t> </a:t>
            </a:r>
            <a:r>
              <a:rPr lang="en-GB" sz="1200" dirty="0" err="1" smtClean="0">
                <a:solidFill>
                  <a:schemeClr val="tx1"/>
                </a:solidFill>
                <a:effectLst/>
                <a:latin typeface="Arial" charset="0"/>
              </a:rPr>
              <a:t>sedeln</a:t>
            </a:r>
            <a:r>
              <a:rPr lang="en-GB" sz="1200" dirty="0" smtClean="0">
                <a:solidFill>
                  <a:schemeClr val="tx1"/>
                </a:solidFill>
                <a:effectLst/>
                <a:latin typeface="Arial" charset="0"/>
              </a:rPr>
              <a:t> </a:t>
            </a:r>
            <a:r>
              <a:rPr lang="en-GB" sz="1200" dirty="0" err="1" smtClean="0">
                <a:solidFill>
                  <a:schemeClr val="tx1"/>
                </a:solidFill>
                <a:effectLst/>
                <a:latin typeface="Arial" charset="0"/>
              </a:rPr>
              <a:t>för</a:t>
            </a:r>
            <a:r>
              <a:rPr lang="en-GB" sz="1200" dirty="0" smtClean="0">
                <a:solidFill>
                  <a:schemeClr val="tx1"/>
                </a:solidFill>
                <a:effectLst/>
                <a:latin typeface="Arial" charset="0"/>
              </a:rPr>
              <a:t> </a:t>
            </a:r>
            <a:r>
              <a:rPr lang="en-GB" sz="1200" dirty="0" err="1" smtClean="0">
                <a:solidFill>
                  <a:schemeClr val="tx1"/>
                </a:solidFill>
                <a:effectLst/>
                <a:latin typeface="Arial" charset="0"/>
              </a:rPr>
              <a:t>att</a:t>
            </a:r>
            <a:r>
              <a:rPr lang="en-GB" sz="1200" dirty="0" smtClean="0">
                <a:solidFill>
                  <a:schemeClr val="tx1"/>
                </a:solidFill>
                <a:effectLst/>
                <a:latin typeface="Arial" charset="0"/>
              </a:rPr>
              <a:t> se </a:t>
            </a:r>
            <a:r>
              <a:rPr lang="en-GB" sz="1200" dirty="0" err="1" smtClean="0">
                <a:solidFill>
                  <a:schemeClr val="tx1"/>
                </a:solidFill>
                <a:effectLst/>
                <a:latin typeface="Arial" charset="0"/>
              </a:rPr>
              <a:t>en</a:t>
            </a:r>
            <a:r>
              <a:rPr lang="en-GB" sz="1200" dirty="0" smtClean="0">
                <a:solidFill>
                  <a:schemeClr val="tx1"/>
                </a:solidFill>
                <a:effectLst/>
                <a:latin typeface="Arial" charset="0"/>
              </a:rPr>
              <a:t> film om </a:t>
            </a:r>
            <a:r>
              <a:rPr lang="en-GB" sz="1200" dirty="0" err="1" smtClean="0">
                <a:solidFill>
                  <a:schemeClr val="tx1"/>
                </a:solidFill>
                <a:effectLst/>
                <a:latin typeface="Arial" charset="0"/>
              </a:rPr>
              <a:t>hur</a:t>
            </a:r>
            <a:r>
              <a:rPr lang="en-GB" sz="1200" dirty="0" smtClean="0">
                <a:solidFill>
                  <a:schemeClr val="tx1"/>
                </a:solidFill>
                <a:effectLst/>
                <a:latin typeface="Arial" charset="0"/>
              </a:rPr>
              <a:t> man </a:t>
            </a:r>
            <a:r>
              <a:rPr lang="en-GB" sz="1200" dirty="0" err="1" smtClean="0">
                <a:solidFill>
                  <a:schemeClr val="tx1"/>
                </a:solidFill>
                <a:effectLst/>
                <a:latin typeface="Arial" charset="0"/>
              </a:rPr>
              <a:t>kontrollerar</a:t>
            </a:r>
            <a:r>
              <a:rPr lang="en-GB" sz="1200" dirty="0" smtClean="0">
                <a:solidFill>
                  <a:schemeClr val="tx1"/>
                </a:solidFill>
                <a:effectLst/>
                <a:latin typeface="Arial" charset="0"/>
              </a:rPr>
              <a:t> </a:t>
            </a:r>
            <a:r>
              <a:rPr lang="en-GB" sz="1200" dirty="0" err="1" smtClean="0">
                <a:solidFill>
                  <a:schemeClr val="tx1"/>
                </a:solidFill>
                <a:effectLst/>
                <a:latin typeface="Arial" charset="0"/>
              </a:rPr>
              <a:t>att</a:t>
            </a:r>
            <a:r>
              <a:rPr lang="en-GB" sz="1200" dirty="0" smtClean="0">
                <a:solidFill>
                  <a:schemeClr val="tx1"/>
                </a:solidFill>
                <a:effectLst/>
                <a:latin typeface="Arial" charset="0"/>
              </a:rPr>
              <a:t> </a:t>
            </a:r>
            <a:r>
              <a:rPr lang="en-GB" sz="1200" dirty="0" err="1" smtClean="0">
                <a:solidFill>
                  <a:schemeClr val="tx1"/>
                </a:solidFill>
                <a:effectLst/>
                <a:latin typeface="Arial" charset="0"/>
              </a:rPr>
              <a:t>en</a:t>
            </a:r>
            <a:r>
              <a:rPr lang="en-GB" sz="1200" dirty="0" smtClean="0">
                <a:solidFill>
                  <a:schemeClr val="tx1"/>
                </a:solidFill>
                <a:effectLst/>
                <a:latin typeface="Arial" charset="0"/>
              </a:rPr>
              <a:t> 20-eurosedel </a:t>
            </a:r>
            <a:r>
              <a:rPr lang="en-GB" sz="1200" dirty="0" err="1" smtClean="0">
                <a:solidFill>
                  <a:schemeClr val="tx1"/>
                </a:solidFill>
                <a:effectLst/>
                <a:latin typeface="Arial" charset="0"/>
              </a:rPr>
              <a:t>är</a:t>
            </a:r>
            <a:r>
              <a:rPr lang="en-GB" sz="1200" dirty="0" smtClean="0">
                <a:solidFill>
                  <a:schemeClr val="tx1"/>
                </a:solidFill>
                <a:effectLst/>
                <a:latin typeface="Arial" charset="0"/>
              </a:rPr>
              <a:t> </a:t>
            </a:r>
            <a:r>
              <a:rPr lang="en-GB" sz="1200" dirty="0" err="1" smtClean="0">
                <a:solidFill>
                  <a:schemeClr val="tx1"/>
                </a:solidFill>
                <a:effectLst/>
                <a:latin typeface="Arial" charset="0"/>
              </a:rPr>
              <a:t>äkta</a:t>
            </a:r>
            <a:r>
              <a:rPr lang="en-GB" sz="1200" dirty="0" smtClean="0">
                <a:solidFill>
                  <a:schemeClr val="tx1"/>
                </a:solidFill>
                <a:effectLst/>
                <a:latin typeface="Arial" charset="0"/>
              </a:rPr>
              <a:t> </a:t>
            </a:r>
            <a:r>
              <a:rPr lang="en-GB" sz="1200" dirty="0" err="1" smtClean="0">
                <a:solidFill>
                  <a:schemeClr val="tx1"/>
                </a:solidFill>
                <a:effectLst/>
                <a:latin typeface="Arial" charset="0"/>
              </a:rPr>
              <a:t>genom</a:t>
            </a:r>
            <a:r>
              <a:rPr lang="en-GB" sz="1200" dirty="0" smtClean="0">
                <a:solidFill>
                  <a:schemeClr val="tx1"/>
                </a:solidFill>
                <a:effectLst/>
                <a:latin typeface="Arial" charset="0"/>
              </a:rPr>
              <a:t> </a:t>
            </a:r>
            <a:r>
              <a:rPr lang="en-GB" sz="1200" dirty="0" err="1" smtClean="0">
                <a:solidFill>
                  <a:schemeClr val="tx1"/>
                </a:solidFill>
                <a:effectLst/>
                <a:latin typeface="Arial" charset="0"/>
              </a:rPr>
              <a:t>att</a:t>
            </a:r>
            <a:r>
              <a:rPr lang="en-GB" sz="1200" dirty="0" smtClean="0">
                <a:solidFill>
                  <a:schemeClr val="tx1"/>
                </a:solidFill>
                <a:effectLst/>
                <a:latin typeface="Arial" charset="0"/>
              </a:rPr>
              <a:t> </a:t>
            </a:r>
            <a:r>
              <a:rPr lang="en-GB" sz="1200" dirty="0" err="1" smtClean="0">
                <a:solidFill>
                  <a:schemeClr val="tx1"/>
                </a:solidFill>
                <a:effectLst/>
                <a:latin typeface="Arial" charset="0"/>
              </a:rPr>
              <a:t>titta</a:t>
            </a:r>
            <a:r>
              <a:rPr lang="en-GB" sz="1200" dirty="0" smtClean="0">
                <a:solidFill>
                  <a:schemeClr val="tx1"/>
                </a:solidFill>
                <a:effectLst/>
                <a:latin typeface="Arial" charset="0"/>
              </a:rPr>
              <a:t> </a:t>
            </a:r>
            <a:r>
              <a:rPr lang="en-GB" sz="1200" dirty="0" err="1" smtClean="0">
                <a:solidFill>
                  <a:schemeClr val="tx1"/>
                </a:solidFill>
                <a:effectLst/>
                <a:latin typeface="Arial" charset="0"/>
              </a:rPr>
              <a:t>på</a:t>
            </a:r>
            <a:r>
              <a:rPr lang="en-GB" sz="1200" dirty="0" smtClean="0">
                <a:solidFill>
                  <a:schemeClr val="tx1"/>
                </a:solidFill>
                <a:effectLst/>
                <a:latin typeface="Arial" charset="0"/>
              </a:rPr>
              <a:t> den mot </a:t>
            </a:r>
            <a:r>
              <a:rPr lang="en-GB" sz="1200" dirty="0" err="1" smtClean="0">
                <a:solidFill>
                  <a:schemeClr val="tx1"/>
                </a:solidFill>
                <a:effectLst/>
                <a:latin typeface="Arial" charset="0"/>
              </a:rPr>
              <a:t>ljuset</a:t>
            </a:r>
            <a:r>
              <a:rPr lang="en-GB" sz="1200" dirty="0" smtClean="0">
                <a:solidFill>
                  <a:schemeClr val="tx1"/>
                </a:solidFill>
                <a:effectLst/>
                <a:latin typeface="Arial" charset="0"/>
              </a:rPr>
              <a:t>. </a:t>
            </a:r>
            <a:endParaRPr lang="sv-SE" sz="1200" kern="1200" dirty="0" smtClean="0">
              <a:solidFill>
                <a:schemeClr val="tx1"/>
              </a:solidFill>
              <a:effectLst/>
              <a:latin typeface="Arial" charset="0"/>
              <a:ea typeface="+mn-ea"/>
              <a:cs typeface="+mn-cs"/>
            </a:endParaRPr>
          </a:p>
          <a:p>
            <a:endParaRPr lang="en-GB" sz="1200" kern="1200" dirty="0">
              <a:solidFill>
                <a:schemeClr val="tx1"/>
              </a:solidFill>
              <a:effectLst/>
              <a:latin typeface="Arial"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6854" y="6525344"/>
            <a:ext cx="2133600" cy="476250"/>
          </a:xfrm>
          <a:ln/>
        </p:spPr>
        <p:txBody>
          <a:bodyPr/>
          <a:lstStyle>
            <a:lvl1pPr>
              <a:defRPr/>
            </a:lvl1pPr>
          </a:lstStyle>
          <a:p>
            <a:pPr>
              <a:defRPr/>
            </a:pPr>
            <a:fld id="{A8919AB3-6A1B-46DA-A87D-75F31FC6C4CE}" type="slidenum">
              <a:rPr lang="fr-FR"/>
              <a:pPr>
                <a:defRPr/>
              </a:pPr>
              <a:t>‹#›</a:t>
            </a:fld>
            <a:endParaRPr lang="fr-FR" dirty="0"/>
          </a:p>
        </p:txBody>
      </p:sp>
    </p:spTree>
    <p:extLst>
      <p:ext uri="{BB962C8B-B14F-4D97-AF65-F5344CB8AC3E}">
        <p14:creationId xmlns:p14="http://schemas.microsoft.com/office/powerpoint/2010/main" val="3765869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DBFC67-1D5E-4131-A88B-CE6F7901BAA5}" type="slidenum">
              <a:rPr lang="fr-FR"/>
              <a:pPr>
                <a:defRPr/>
              </a:pPr>
              <a:t>‹#›</a:t>
            </a:fld>
            <a:endParaRPr lang="fr-FR"/>
          </a:p>
        </p:txBody>
      </p:sp>
    </p:spTree>
    <p:extLst>
      <p:ext uri="{BB962C8B-B14F-4D97-AF65-F5344CB8AC3E}">
        <p14:creationId xmlns:p14="http://schemas.microsoft.com/office/powerpoint/2010/main" val="1740618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FBBFE5-F91A-4B91-A3F8-375685A6930E}" type="slidenum">
              <a:rPr lang="fr-FR"/>
              <a:pPr>
                <a:defRPr/>
              </a:pPr>
              <a:t>‹#›</a:t>
            </a:fld>
            <a:endParaRPr lang="fr-FR"/>
          </a:p>
        </p:txBody>
      </p:sp>
    </p:spTree>
    <p:extLst>
      <p:ext uri="{BB962C8B-B14F-4D97-AF65-F5344CB8AC3E}">
        <p14:creationId xmlns:p14="http://schemas.microsoft.com/office/powerpoint/2010/main" val="83779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re. Texte et clip multimédia">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élément multimédia 3"/>
          <p:cNvSpPr>
            <a:spLocks noGrp="1"/>
          </p:cNvSpPr>
          <p:nvPr>
            <p:ph type="media" sz="half" idx="2"/>
          </p:nvPr>
        </p:nvSpPr>
        <p:spPr>
          <a:xfrm>
            <a:off x="4648200" y="1600200"/>
            <a:ext cx="4038600" cy="4525963"/>
          </a:xfrm>
          <a:prstGeom prst="rect">
            <a:avLst/>
          </a:prstGeom>
        </p:spPr>
        <p:txBody>
          <a:bodyPr/>
          <a:lstStyle/>
          <a:p>
            <a:pPr lvl="0"/>
            <a:endParaRPr lang="fr-FR"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91EDA771-CB83-48B8-8CD5-9A3C6F9A4FC6}" type="slidenum">
              <a:rPr lang="fr-FR"/>
              <a:pPr>
                <a:defRPr/>
              </a:pPr>
              <a:t>‹#›</a:t>
            </a:fld>
            <a:endParaRPr lang="fr-FR"/>
          </a:p>
        </p:txBody>
      </p:sp>
    </p:spTree>
    <p:extLst>
      <p:ext uri="{BB962C8B-B14F-4D97-AF65-F5344CB8AC3E}">
        <p14:creationId xmlns:p14="http://schemas.microsoft.com/office/powerpoint/2010/main" val="44287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AEABF6A-3586-4E00-82CB-8C731B516C39}" type="slidenum">
              <a:rPr lang="fr-FR"/>
              <a:pPr>
                <a:defRPr/>
              </a:pPr>
              <a:t>‹#›</a:t>
            </a:fld>
            <a:endParaRPr lang="fr-FR"/>
          </a:p>
        </p:txBody>
      </p:sp>
    </p:spTree>
    <p:extLst>
      <p:ext uri="{BB962C8B-B14F-4D97-AF65-F5344CB8AC3E}">
        <p14:creationId xmlns:p14="http://schemas.microsoft.com/office/powerpoint/2010/main" val="1773370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57200" y="1600200"/>
            <a:ext cx="8229600" cy="4525963"/>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164B8BB5-2FBE-4AF1-963D-11440B6A64DB}" type="slidenum">
              <a:rPr lang="fr-FR"/>
              <a:pPr>
                <a:defRPr/>
              </a:pPr>
              <a:t>‹#›</a:t>
            </a:fld>
            <a:endParaRPr lang="fr-FR"/>
          </a:p>
        </p:txBody>
      </p:sp>
    </p:spTree>
    <p:extLst>
      <p:ext uri="{BB962C8B-B14F-4D97-AF65-F5344CB8AC3E}">
        <p14:creationId xmlns:p14="http://schemas.microsoft.com/office/powerpoint/2010/main" val="3610044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254E5CB3-E885-49EB-8119-8F7A28CFB473}" type="slidenum">
              <a:rPr lang="fr-FR"/>
              <a:pPr>
                <a:defRPr/>
              </a:pPr>
              <a:t>‹#›</a:t>
            </a:fld>
            <a:endParaRPr lang="fr-FR"/>
          </a:p>
        </p:txBody>
      </p:sp>
    </p:spTree>
    <p:extLst>
      <p:ext uri="{BB962C8B-B14F-4D97-AF65-F5344CB8AC3E}">
        <p14:creationId xmlns:p14="http://schemas.microsoft.com/office/powerpoint/2010/main" val="2528795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709D5B3-0004-4BFB-B7A5-CE441BA339F6}" type="slidenum">
              <a:rPr lang="fr-FR"/>
              <a:pPr>
                <a:defRPr/>
              </a:pPr>
              <a:t>‹#›</a:t>
            </a:fld>
            <a:endParaRPr lang="fr-FR"/>
          </a:p>
        </p:txBody>
      </p:sp>
    </p:spTree>
    <p:extLst>
      <p:ext uri="{BB962C8B-B14F-4D97-AF65-F5344CB8AC3E}">
        <p14:creationId xmlns:p14="http://schemas.microsoft.com/office/powerpoint/2010/main" val="3055745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95EB637B-7982-47D2-9EF3-135FDE685971}" type="slidenum">
              <a:rPr lang="fr-FR"/>
              <a:pPr>
                <a:defRPr/>
              </a:pPr>
              <a:t>‹#›</a:t>
            </a:fld>
            <a:endParaRPr lang="fr-FR"/>
          </a:p>
        </p:txBody>
      </p:sp>
    </p:spTree>
    <p:extLst>
      <p:ext uri="{BB962C8B-B14F-4D97-AF65-F5344CB8AC3E}">
        <p14:creationId xmlns:p14="http://schemas.microsoft.com/office/powerpoint/2010/main" val="1464863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17E59CEC-0F7C-4514-9FA4-B92BD15FB5E2}" type="slidenum">
              <a:rPr lang="fr-FR"/>
              <a:pPr>
                <a:defRPr/>
              </a:pPr>
              <a:t>‹#›</a:t>
            </a:fld>
            <a:endParaRPr lang="fr-FR"/>
          </a:p>
        </p:txBody>
      </p:sp>
    </p:spTree>
    <p:extLst>
      <p:ext uri="{BB962C8B-B14F-4D97-AF65-F5344CB8AC3E}">
        <p14:creationId xmlns:p14="http://schemas.microsoft.com/office/powerpoint/2010/main" val="9230264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CC72E990-D3D1-4880-A14A-699B88E892D3}" type="slidenum">
              <a:rPr lang="fr-FR"/>
              <a:pPr>
                <a:defRPr/>
              </a:pPr>
              <a:t>‹#›</a:t>
            </a:fld>
            <a:endParaRPr lang="fr-F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5048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375E7CC6-0827-4ED3-848E-C94508291980}" type="slidenum">
              <a:rPr lang="fr-FR"/>
              <a:pPr>
                <a:defRPr/>
              </a:pPr>
              <a:t>‹#›</a:t>
            </a:fld>
            <a:endParaRPr lang="fr-FR" dirty="0"/>
          </a:p>
        </p:txBody>
      </p:sp>
    </p:spTree>
    <p:extLst>
      <p:ext uri="{BB962C8B-B14F-4D97-AF65-F5344CB8AC3E}">
        <p14:creationId xmlns:p14="http://schemas.microsoft.com/office/powerpoint/2010/main" val="36725365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baseline="0">
                <a:latin typeface="Gill Sans MT" panose="020B0502020104020203" pitchFamily="34" charset="0"/>
              </a:defRPr>
            </a:lvl1pPr>
          </a:lstStyle>
          <a:p>
            <a:r>
              <a:rPr lang="de-DE" dirty="0" smtClean="0"/>
              <a:t>Titelmasterformat durch Klicken bearbeiten</a:t>
            </a:r>
            <a:endParaRPr lang="de-DE" dirty="0"/>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E466C835-CEBF-418C-A79D-639347C9814E}" type="slidenum">
              <a:rPr lang="fr-FR"/>
              <a:pPr>
                <a:defRPr/>
              </a:pPr>
              <a:t>‹#›</a:t>
            </a:fld>
            <a:endParaRPr lang="fr-FR"/>
          </a:p>
        </p:txBody>
      </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80" y="-27385"/>
            <a:ext cx="9180514" cy="688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1636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xfrm>
            <a:off x="6974904" y="6525766"/>
            <a:ext cx="2133600" cy="359618"/>
          </a:xfrm>
          <a:ln/>
        </p:spPr>
        <p:txBody>
          <a:bodyPr/>
          <a:lstStyle>
            <a:lvl1pPr>
              <a:defRPr/>
            </a:lvl1pPr>
          </a:lstStyle>
          <a:p>
            <a:pPr>
              <a:defRPr/>
            </a:pPr>
            <a:fld id="{DE218022-1DB6-4BAE-945C-04E0F86ABC65}" type="slidenum">
              <a:rPr lang="fr-FR"/>
              <a:pPr>
                <a:defRPr/>
              </a:pPr>
              <a:t>‹#›</a:t>
            </a:fld>
            <a:endParaRPr lang="fr-FR"/>
          </a:p>
        </p:txBody>
      </p:sp>
    </p:spTree>
    <p:extLst>
      <p:ext uri="{BB962C8B-B14F-4D97-AF65-F5344CB8AC3E}">
        <p14:creationId xmlns:p14="http://schemas.microsoft.com/office/powerpoint/2010/main" val="1973460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1C872DEA-9CE3-4D66-8577-21809709F94B}" type="slidenum">
              <a:rPr lang="fr-FR"/>
              <a:pPr>
                <a:defRPr/>
              </a:pPr>
              <a:t>‹#›</a:t>
            </a:fld>
            <a:endParaRPr lang="fr-FR"/>
          </a:p>
        </p:txBody>
      </p:sp>
    </p:spTree>
    <p:extLst>
      <p:ext uri="{BB962C8B-B14F-4D97-AF65-F5344CB8AC3E}">
        <p14:creationId xmlns:p14="http://schemas.microsoft.com/office/powerpoint/2010/main" val="4343300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1600200"/>
            <a:ext cx="8229600" cy="4525963"/>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CE99AB1-E127-4987-9A1E-BF2346AB9F66}" type="slidenum">
              <a:rPr lang="fr-FR"/>
              <a:pPr>
                <a:defRPr/>
              </a:pPr>
              <a:t>‹#›</a:t>
            </a:fld>
            <a:endParaRPr lang="fr-FR"/>
          </a:p>
        </p:txBody>
      </p:sp>
    </p:spTree>
    <p:extLst>
      <p:ext uri="{BB962C8B-B14F-4D97-AF65-F5344CB8AC3E}">
        <p14:creationId xmlns:p14="http://schemas.microsoft.com/office/powerpoint/2010/main" val="39038613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B649CC2-D1AE-4F65-8052-CA0C952EBDC2}" type="slidenum">
              <a:rPr lang="fr-FR"/>
              <a:pPr>
                <a:defRPr/>
              </a:pPr>
              <a:t>‹#›</a:t>
            </a:fld>
            <a:endParaRPr lang="fr-FR"/>
          </a:p>
        </p:txBody>
      </p:sp>
    </p:spTree>
    <p:extLst>
      <p:ext uri="{BB962C8B-B14F-4D97-AF65-F5344CB8AC3E}">
        <p14:creationId xmlns:p14="http://schemas.microsoft.com/office/powerpoint/2010/main" val="766710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493900F-7E3A-4BB9-87CB-093F260BF284}" type="slidenum">
              <a:rPr lang="fr-FR"/>
              <a:pPr>
                <a:defRPr/>
              </a:pPr>
              <a:t>‹#›</a:t>
            </a:fld>
            <a:endParaRPr lang="fr-FR"/>
          </a:p>
        </p:txBody>
      </p:sp>
    </p:spTree>
    <p:extLst>
      <p:ext uri="{BB962C8B-B14F-4D97-AF65-F5344CB8AC3E}">
        <p14:creationId xmlns:p14="http://schemas.microsoft.com/office/powerpoint/2010/main" val="3556463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41F18A13-F09A-422C-ABAC-F48DC08FF67A}" type="slidenum">
              <a:rPr lang="fr-FR"/>
              <a:pPr>
                <a:defRPr/>
              </a:pPr>
              <a:t>‹#›</a:t>
            </a:fld>
            <a:endParaRPr lang="fr-FR"/>
          </a:p>
        </p:txBody>
      </p:sp>
    </p:spTree>
    <p:extLst>
      <p:ext uri="{BB962C8B-B14F-4D97-AF65-F5344CB8AC3E}">
        <p14:creationId xmlns:p14="http://schemas.microsoft.com/office/powerpoint/2010/main" val="134883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3F36804E-4BC6-4FE1-9DFF-A83627F8640B}" type="slidenum">
              <a:rPr lang="fr-FR"/>
              <a:pPr>
                <a:defRPr/>
              </a:pPr>
              <a:t>‹#›</a:t>
            </a:fld>
            <a:endParaRPr lang="fr-FR"/>
          </a:p>
        </p:txBody>
      </p:sp>
    </p:spTree>
    <p:extLst>
      <p:ext uri="{BB962C8B-B14F-4D97-AF65-F5344CB8AC3E}">
        <p14:creationId xmlns:p14="http://schemas.microsoft.com/office/powerpoint/2010/main" val="3726059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88FA5C9C-79F9-41BF-93C9-DEE74C588997}" type="slidenum">
              <a:rPr lang="fr-FR"/>
              <a:pPr>
                <a:defRPr/>
              </a:pPr>
              <a:t>‹#›</a:t>
            </a:fld>
            <a:endParaRPr lang="fr-FR"/>
          </a:p>
        </p:txBody>
      </p:sp>
    </p:spTree>
    <p:extLst>
      <p:ext uri="{BB962C8B-B14F-4D97-AF65-F5344CB8AC3E}">
        <p14:creationId xmlns:p14="http://schemas.microsoft.com/office/powerpoint/2010/main" val="239898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31795907-32BC-4EB2-A684-7B02D22B4117}" type="slidenum">
              <a:rPr lang="fr-FR"/>
              <a:pPr>
                <a:defRPr/>
              </a:pPr>
              <a:t>‹#›</a:t>
            </a:fld>
            <a:endParaRPr lang="fr-FR"/>
          </a:p>
        </p:txBody>
      </p:sp>
    </p:spTree>
    <p:extLst>
      <p:ext uri="{BB962C8B-B14F-4D97-AF65-F5344CB8AC3E}">
        <p14:creationId xmlns:p14="http://schemas.microsoft.com/office/powerpoint/2010/main" val="35820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54D5897E-95DC-40BC-9350-A854E6FC64D3}" type="slidenum">
              <a:rPr lang="fr-FR"/>
              <a:pPr>
                <a:defRPr/>
              </a:pPr>
              <a:t>‹#›</a:t>
            </a:fld>
            <a:endParaRPr lang="fr-FR"/>
          </a:p>
        </p:txBody>
      </p:sp>
    </p:spTree>
    <p:extLst>
      <p:ext uri="{BB962C8B-B14F-4D97-AF65-F5344CB8AC3E}">
        <p14:creationId xmlns:p14="http://schemas.microsoft.com/office/powerpoint/2010/main" val="4242537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E8D9C8EA-1BCA-468C-913B-8AA8A2FCE4A3}" type="slidenum">
              <a:rPr lang="fr-FR"/>
              <a:pPr>
                <a:defRPr/>
              </a:pPr>
              <a:t>‹#›</a:t>
            </a:fld>
            <a:endParaRPr lang="fr-FR"/>
          </a:p>
        </p:txBody>
      </p:sp>
    </p:spTree>
    <p:extLst>
      <p:ext uri="{BB962C8B-B14F-4D97-AF65-F5344CB8AC3E}">
        <p14:creationId xmlns:p14="http://schemas.microsoft.com/office/powerpoint/2010/main" val="108919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286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286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286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A979967F-7298-4E36-959A-14AC54E8D18D}" type="slidenum">
              <a:rPr lang="fr-FR"/>
              <a:pPr>
                <a:defRPr/>
              </a:pPr>
              <a:t>‹#›</a:t>
            </a:fld>
            <a:endParaRPr lang="fr-FR"/>
          </a:p>
        </p:txBody>
      </p:sp>
      <p:pic>
        <p:nvPicPr>
          <p:cNvPr id="102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9" name="Rectangle 4"/>
          <p:cNvSpPr>
            <a:spLocks noGrp="1" noChangeArrowheads="1"/>
          </p:cNvSpPr>
          <p:nvPr>
            <p:ph type="dt" sz="half" idx="2"/>
          </p:nvPr>
        </p:nvSpPr>
        <p:spPr bwMode="auto">
          <a:xfrm>
            <a:off x="457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10" name="Rectangle 5"/>
          <p:cNvSpPr>
            <a:spLocks noGrp="1" noChangeArrowheads="1"/>
          </p:cNvSpPr>
          <p:nvPr>
            <p:ph type="ftr" sz="quarter" idx="3"/>
          </p:nvPr>
        </p:nvSpPr>
        <p:spPr bwMode="auto">
          <a:xfrm>
            <a:off x="3124200" y="6245225"/>
            <a:ext cx="2895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11" name="Rectangle 6"/>
          <p:cNvSpPr>
            <a:spLocks noGrp="1" noChangeArrowheads="1"/>
          </p:cNvSpPr>
          <p:nvPr>
            <p:ph type="sldNum" sz="quarter" idx="4"/>
          </p:nvPr>
        </p:nvSpPr>
        <p:spPr bwMode="auto">
          <a:xfrm>
            <a:off x="6553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B31CE94D-CF27-4682-92ED-86A73A9B570C}" type="slidenum">
              <a:rPr lang="fr-FR"/>
              <a:pPr>
                <a:defRPr/>
              </a:pPr>
              <a:t>‹#›</a:t>
            </a:fld>
            <a:endParaRPr lang="fr-FR"/>
          </a:p>
        </p:txBody>
      </p:sp>
      <p:pic>
        <p:nvPicPr>
          <p:cNvPr id="4098"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8.png"/><Relationship Id="rId3" Type="http://schemas.microsoft.com/office/2007/relationships/media" Target="../media/media5.wmv"/><Relationship Id="rId7" Type="http://schemas.openxmlformats.org/officeDocument/2006/relationships/image" Target="../media/image74.png"/><Relationship Id="rId12" Type="http://schemas.openxmlformats.org/officeDocument/2006/relationships/image" Target="../media/image77.png"/><Relationship Id="rId2" Type="http://schemas.openxmlformats.org/officeDocument/2006/relationships/video" Target="../media/media4.wmv"/><Relationship Id="rId1" Type="http://schemas.microsoft.com/office/2007/relationships/media" Target="../media/media4.wmv"/><Relationship Id="rId6" Type="http://schemas.openxmlformats.org/officeDocument/2006/relationships/notesSlide" Target="../notesSlides/notesSlide10.xml"/><Relationship Id="rId11" Type="http://schemas.openxmlformats.org/officeDocument/2006/relationships/image" Target="../media/image76.jpeg"/><Relationship Id="rId5" Type="http://schemas.openxmlformats.org/officeDocument/2006/relationships/slideLayout" Target="../slideLayouts/slideLayout7.xml"/><Relationship Id="rId10" Type="http://schemas.openxmlformats.org/officeDocument/2006/relationships/image" Target="../media/image75.png"/><Relationship Id="rId4" Type="http://schemas.openxmlformats.org/officeDocument/2006/relationships/video" Target="../media/media5.wmv"/><Relationship Id="rId9" Type="http://schemas.openxmlformats.org/officeDocument/2006/relationships/image" Target="../media/image63.png"/></Relationships>
</file>

<file path=ppt/slides/_rels/slide11.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png"/><Relationship Id="rId7" Type="http://schemas.openxmlformats.org/officeDocument/2006/relationships/image" Target="../media/image8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jpeg"/><Relationship Id="rId10" Type="http://schemas.openxmlformats.org/officeDocument/2006/relationships/image" Target="../media/image71.jpeg"/><Relationship Id="rId4" Type="http://schemas.openxmlformats.org/officeDocument/2006/relationships/image" Target="../media/image80.png"/><Relationship Id="rId9" Type="http://schemas.openxmlformats.org/officeDocument/2006/relationships/image" Target="../media/image85.jpeg"/></Relationships>
</file>

<file path=ppt/slides/_rels/slide12.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png"/><Relationship Id="rId18" Type="http://schemas.openxmlformats.org/officeDocument/2006/relationships/image" Target="../media/image100.png"/><Relationship Id="rId3" Type="http://schemas.openxmlformats.org/officeDocument/2006/relationships/image" Target="../media/image11.png"/><Relationship Id="rId21" Type="http://schemas.openxmlformats.org/officeDocument/2006/relationships/image" Target="../media/image103.png"/><Relationship Id="rId7" Type="http://schemas.openxmlformats.org/officeDocument/2006/relationships/image" Target="../media/image89.png"/><Relationship Id="rId12" Type="http://schemas.openxmlformats.org/officeDocument/2006/relationships/image" Target="../media/image94.png"/><Relationship Id="rId17" Type="http://schemas.openxmlformats.org/officeDocument/2006/relationships/image" Target="../media/image99.png"/><Relationship Id="rId25" Type="http://schemas.openxmlformats.org/officeDocument/2006/relationships/image" Target="../media/image10.png"/><Relationship Id="rId2" Type="http://schemas.openxmlformats.org/officeDocument/2006/relationships/notesSlide" Target="../notesSlides/notesSlide12.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3.png"/><Relationship Id="rId24" Type="http://schemas.openxmlformats.org/officeDocument/2006/relationships/image" Target="../media/image9.png"/><Relationship Id="rId5" Type="http://schemas.openxmlformats.org/officeDocument/2006/relationships/image" Target="../media/image87.png"/><Relationship Id="rId15" Type="http://schemas.openxmlformats.org/officeDocument/2006/relationships/image" Target="../media/image97.png"/><Relationship Id="rId23" Type="http://schemas.openxmlformats.org/officeDocument/2006/relationships/image" Target="../media/image105.png"/><Relationship Id="rId10" Type="http://schemas.openxmlformats.org/officeDocument/2006/relationships/image" Target="../media/image92.png"/><Relationship Id="rId19" Type="http://schemas.openxmlformats.org/officeDocument/2006/relationships/image" Target="../media/image101.png"/><Relationship Id="rId4" Type="http://schemas.openxmlformats.org/officeDocument/2006/relationships/image" Target="../media/image86.png"/><Relationship Id="rId9" Type="http://schemas.openxmlformats.org/officeDocument/2006/relationships/image" Target="../media/image91.png"/><Relationship Id="rId14" Type="http://schemas.openxmlformats.org/officeDocument/2006/relationships/image" Target="../media/image96.png"/><Relationship Id="rId22" Type="http://schemas.openxmlformats.org/officeDocument/2006/relationships/image" Target="../media/image104.png"/></Relationships>
</file>

<file path=ppt/slides/_rels/slide13.xml.rels><?xml version="1.0" encoding="UTF-8" standalone="yes"?>
<Relationships xmlns="http://schemas.openxmlformats.org/package/2006/relationships"><Relationship Id="rId3" Type="http://schemas.openxmlformats.org/officeDocument/2006/relationships/image" Target="../media/image106.jpe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08.png"/><Relationship Id="rId4" Type="http://schemas.openxmlformats.org/officeDocument/2006/relationships/image" Target="../media/image107.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4.png"/><Relationship Id="rId3" Type="http://schemas.openxmlformats.org/officeDocument/2006/relationships/image" Target="../media/image11.png"/><Relationship Id="rId21" Type="http://schemas.openxmlformats.org/officeDocument/2006/relationships/image" Target="../media/image29.png"/><Relationship Id="rId34" Type="http://schemas.openxmlformats.org/officeDocument/2006/relationships/image" Target="../media/image10.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9.png"/><Relationship Id="rId2" Type="http://schemas.openxmlformats.org/officeDocument/2006/relationships/notesSlide" Target="../notesSlides/notesSlide2.xml"/><Relationship Id="rId16" Type="http://schemas.openxmlformats.org/officeDocument/2006/relationships/image" Target="../media/image24.png"/><Relationship Id="rId20" Type="http://schemas.openxmlformats.org/officeDocument/2006/relationships/image" Target="../media/image28.png"/><Relationship Id="rId29" Type="http://schemas.openxmlformats.org/officeDocument/2006/relationships/image" Target="../media/image37.png"/><Relationship Id="rId1" Type="http://schemas.openxmlformats.org/officeDocument/2006/relationships/slideLayout" Target="../slideLayouts/slideLayout19.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2.png"/><Relationship Id="rId32" Type="http://schemas.openxmlformats.org/officeDocument/2006/relationships/image" Target="../media/image40.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6.pn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9.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5.png"/><Relationship Id="rId30"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png"/><Relationship Id="rId9" Type="http://schemas.openxmlformats.org/officeDocument/2006/relationships/image" Target="../media/image47.jpeg"/></Relationships>
</file>

<file path=ppt/slides/_rels/slide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9.png"/><Relationship Id="rId7" Type="http://schemas.openxmlformats.org/officeDocument/2006/relationships/image" Target="../media/image5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3.png"/><Relationship Id="rId9" Type="http://schemas.openxmlformats.org/officeDocument/2006/relationships/image" Target="../media/image54.jpeg"/></Relationships>
</file>

<file path=ppt/slides/_rels/slide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jpeg"/></Relationships>
</file>

<file path=ppt/slides/_rels/slide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2.png"/><Relationship Id="rId7"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41.png"/><Relationship Id="rId4" Type="http://schemas.openxmlformats.org/officeDocument/2006/relationships/image" Target="../media/image6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1.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3.png"/><Relationship Id="rId3" Type="http://schemas.openxmlformats.org/officeDocument/2006/relationships/video" Target="../media/media2.wmv"/><Relationship Id="rId7" Type="http://schemas.openxmlformats.org/officeDocument/2006/relationships/notesSlide" Target="../notesSlides/notesSlide9.xml"/><Relationship Id="rId12" Type="http://schemas.openxmlformats.org/officeDocument/2006/relationships/image" Target="../media/image72.png"/><Relationship Id="rId2" Type="http://schemas.microsoft.com/office/2007/relationships/media" Target="../media/media2.wmv"/><Relationship Id="rId1" Type="http://schemas.openxmlformats.org/officeDocument/2006/relationships/themeOverride" Target="../theme/themeOverride1.xml"/><Relationship Id="rId6" Type="http://schemas.openxmlformats.org/officeDocument/2006/relationships/slideLayout" Target="../slideLayouts/slideLayout7.xml"/><Relationship Id="rId11" Type="http://schemas.openxmlformats.org/officeDocument/2006/relationships/image" Target="../media/image71.jpeg"/><Relationship Id="rId5" Type="http://schemas.openxmlformats.org/officeDocument/2006/relationships/video" Target="../media/media3.wmv"/><Relationship Id="rId10" Type="http://schemas.openxmlformats.org/officeDocument/2006/relationships/image" Target="../media/image70.png"/><Relationship Id="rId4" Type="http://schemas.microsoft.com/office/2007/relationships/media" Target="../media/media3.wmv"/><Relationship Id="rId9" Type="http://schemas.openxmlformats.org/officeDocument/2006/relationships/image" Target="../media/image6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N:\User_ab_10062013\Boamah\ECB_DATEN\PNG\Karte_mit_Inseln_GruenGoldHellgrau_ohne_Island.png"/>
          <p:cNvPicPr>
            <a:picLocks noChangeAspect="1" noChangeArrowheads="1"/>
          </p:cNvPicPr>
          <p:nvPr/>
        </p:nvPicPr>
        <p:blipFill rotWithShape="1">
          <a:blip r:embed="rId3">
            <a:extLst>
              <a:ext uri="{28A0092B-C50C-407E-A947-70E740481C1C}">
                <a14:useLocalDpi xmlns:a14="http://schemas.microsoft.com/office/drawing/2010/main" val="0"/>
              </a:ext>
            </a:extLst>
          </a:blip>
          <a:srcRect l="9159" r="8061" b="375"/>
          <a:stretch/>
        </p:blipFill>
        <p:spPr bwMode="auto">
          <a:xfrm>
            <a:off x="1145118" y="0"/>
            <a:ext cx="7998882"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pieren 7"/>
          <p:cNvGrpSpPr/>
          <p:nvPr/>
        </p:nvGrpSpPr>
        <p:grpSpPr>
          <a:xfrm>
            <a:off x="4467675" y="836948"/>
            <a:ext cx="2837282" cy="1248921"/>
            <a:chOff x="4467675" y="836948"/>
            <a:chExt cx="2837282" cy="1248921"/>
          </a:xfrm>
          <a:effectLst>
            <a:outerShdw blurRad="50800" dist="38100" dir="16200000" rotWithShape="0">
              <a:prstClr val="black">
                <a:alpha val="40000"/>
              </a:prstClr>
            </a:outerShdw>
          </a:effectLst>
        </p:grpSpPr>
        <p:pic>
          <p:nvPicPr>
            <p:cNvPr id="1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0571" y="836948"/>
              <a:ext cx="2754386" cy="1248921"/>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feld 1"/>
            <p:cNvSpPr txBox="1">
              <a:spLocks noChangeArrowheads="1"/>
            </p:cNvSpPr>
            <p:nvPr/>
          </p:nvSpPr>
          <p:spPr bwMode="auto">
            <a:xfrm>
              <a:off x="4467675" y="1045909"/>
              <a:ext cx="2739307" cy="830997"/>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a:solidFill>
                    <a:srgbClr val="000099"/>
                  </a:solidFill>
                  <a:latin typeface="+mj-lt"/>
                </a:rPr>
                <a:t>338 </a:t>
              </a:r>
              <a:r>
                <a:rPr lang="de-DE" altLang="de-DE" sz="2400" b="1" dirty="0" err="1">
                  <a:solidFill>
                    <a:srgbClr val="000099"/>
                  </a:solidFill>
                  <a:latin typeface="+mj-lt"/>
                </a:rPr>
                <a:t>miljoner</a:t>
              </a:r>
              <a:r>
                <a:rPr lang="de-DE" altLang="de-DE" sz="2400" b="1" dirty="0">
                  <a:solidFill>
                    <a:srgbClr val="000099"/>
                  </a:solidFill>
                  <a:latin typeface="+mj-lt"/>
                </a:rPr>
                <a:t> </a:t>
              </a:r>
              <a:r>
                <a:rPr lang="de-DE" altLang="de-DE" sz="2400" b="1" dirty="0" err="1">
                  <a:solidFill>
                    <a:srgbClr val="000099"/>
                  </a:solidFill>
                  <a:latin typeface="+mj-lt"/>
                </a:rPr>
                <a:t>invånare</a:t>
              </a:r>
              <a:endParaRPr lang="de-DE" altLang="de-DE" sz="2400" b="1" dirty="0">
                <a:solidFill>
                  <a:srgbClr val="000099"/>
                </a:solidFill>
                <a:latin typeface="+mj-lt"/>
              </a:endParaRPr>
            </a:p>
          </p:txBody>
        </p:sp>
      </p:grpSp>
      <p:sp>
        <p:nvSpPr>
          <p:cNvPr id="3" name="TextBox 2"/>
          <p:cNvSpPr txBox="1"/>
          <p:nvPr/>
        </p:nvSpPr>
        <p:spPr>
          <a:xfrm>
            <a:off x="2627784" y="6093296"/>
            <a:ext cx="3903633" cy="646331"/>
          </a:xfrm>
          <a:prstGeom prst="rect">
            <a:avLst/>
          </a:prstGeom>
          <a:noFill/>
          <a:effectLst>
            <a:outerShdw blurRad="50800" dist="38100" dir="2700000" algn="tl" rotWithShape="0">
              <a:prstClr val="black">
                <a:alpha val="40000"/>
              </a:prstClr>
            </a:outerShdw>
          </a:effectLst>
        </p:spPr>
        <p:txBody>
          <a:bodyPr wrap="none" rtlCol="0">
            <a:spAutoFit/>
          </a:bodyPr>
          <a:lstStyle/>
          <a:p>
            <a:r>
              <a:rPr lang="en-GB" sz="3600" b="1" dirty="0" err="1">
                <a:solidFill>
                  <a:srgbClr val="000099"/>
                </a:solidFill>
                <a:latin typeface="+mj-lt"/>
              </a:rPr>
              <a:t>En</a:t>
            </a:r>
            <a:r>
              <a:rPr lang="en-GB" sz="3600" b="1" dirty="0">
                <a:solidFill>
                  <a:srgbClr val="000099"/>
                </a:solidFill>
                <a:latin typeface="+mj-lt"/>
              </a:rPr>
              <a:t> </a:t>
            </a:r>
            <a:r>
              <a:rPr lang="en-GB" sz="3600" b="1" dirty="0" err="1">
                <a:solidFill>
                  <a:srgbClr val="000099"/>
                </a:solidFill>
                <a:latin typeface="+mj-lt"/>
              </a:rPr>
              <a:t>valuta</a:t>
            </a:r>
            <a:r>
              <a:rPr lang="en-GB" sz="3600" b="1" dirty="0">
                <a:solidFill>
                  <a:srgbClr val="000099"/>
                </a:solidFill>
                <a:latin typeface="+mj-lt"/>
              </a:rPr>
              <a:t> – euro!</a:t>
            </a:r>
          </a:p>
        </p:txBody>
      </p:sp>
      <p:pic>
        <p:nvPicPr>
          <p:cNvPr id="4" name="Picture 2" descr="O:\Kd2\ECB\Beratung\Direct Marketing\Euro 5 und 10 und 20 Euro School ppt\Praese Material\Neu 2015 Freisteller\_alex09_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2320" y="980728"/>
            <a:ext cx="3638232" cy="6084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3" descr="O:\Kd2\ECB\Beratung\Direct Marketing\Euro 5 und 10 und 20 Euro School ppt\Praese Material\Neu 2015 Freisteller\_anna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949" y="1111116"/>
            <a:ext cx="3710765" cy="591828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N:\User_ab_10062013\Boamah\ECB_DATEN\PNG\Islan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60683" y="548680"/>
            <a:ext cx="1567301" cy="94038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uppieren 5"/>
          <p:cNvGrpSpPr/>
          <p:nvPr/>
        </p:nvGrpSpPr>
        <p:grpSpPr>
          <a:xfrm>
            <a:off x="1251195" y="692856"/>
            <a:ext cx="2456709" cy="1440000"/>
            <a:chOff x="1215895" y="-2158395"/>
            <a:chExt cx="2456709" cy="1559197"/>
          </a:xfrm>
        </p:grpSpPr>
        <p:pic>
          <p:nvPicPr>
            <p:cNvPr id="15" name="Picture 4" descr="O:\Kd2\ECB\Beratung\Direct Marketing\Euro 5 und 10 und 20 Euro School ppt\Praese Material\Neu 2015 Freisteller\Sprechblas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5895" y="-2158395"/>
              <a:ext cx="2312133" cy="1559197"/>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feld 1"/>
            <p:cNvSpPr txBox="1">
              <a:spLocks noChangeArrowheads="1"/>
            </p:cNvSpPr>
            <p:nvPr/>
          </p:nvSpPr>
          <p:spPr bwMode="auto">
            <a:xfrm>
              <a:off x="1369665" y="-1831041"/>
              <a:ext cx="2302939" cy="499880"/>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a:solidFill>
                    <a:srgbClr val="000099"/>
                  </a:solidFill>
                  <a:latin typeface="+mj-lt"/>
                </a:rPr>
                <a:t>19 </a:t>
              </a:r>
              <a:r>
                <a:rPr lang="de-DE" altLang="de-DE" sz="2400" b="1" dirty="0" err="1">
                  <a:solidFill>
                    <a:srgbClr val="000099"/>
                  </a:solidFill>
                  <a:latin typeface="+mj-lt"/>
                </a:rPr>
                <a:t>länder</a:t>
              </a:r>
              <a:endParaRPr lang="de-DE" altLang="de-DE" sz="2400" b="1" dirty="0">
                <a:solidFill>
                  <a:srgbClr val="000099"/>
                </a:solidFill>
                <a:latin typeface="+mj-lt"/>
              </a:endParaRPr>
            </a:p>
          </p:txBody>
        </p:sp>
      </p:grpSp>
      <p:pic>
        <p:nvPicPr>
          <p:cNvPr id="1026" name="Picture 2" descr="O:\Kd2\ECB\Beratung\Direct Marketing\Euro 5 und 10 und 20 Euro School ppt\Praese Material\Our Money Logo\Our_money_2013_SV_2c.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1117" t="34318"/>
          <a:stretch/>
        </p:blipFill>
        <p:spPr bwMode="auto">
          <a:xfrm>
            <a:off x="108000" y="43200"/>
            <a:ext cx="1741231" cy="82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O:\Kd2\ECB\Beratung\Direct Marketing\Euro 5 und 10 und 20 Euro School ppt\Praese Material\Legenden\Legende_SV.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31840" y="208800"/>
            <a:ext cx="1505649" cy="4320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O:\Kd2\ECB\Beratung\Direct Marketing\Euro 5 und 10 und 20 Euro School ppt\Praese Material\Inseln\Inseln_SV.png"/>
          <p:cNvPicPr>
            <a:picLocks noChangeAspect="1" noChangeArrowheads="1"/>
          </p:cNvPicPr>
          <p:nvPr/>
        </p:nvPicPr>
        <p:blipFill rotWithShape="1">
          <a:blip r:embed="rId11">
            <a:extLst>
              <a:ext uri="{28A0092B-C50C-407E-A947-70E740481C1C}">
                <a14:useLocalDpi xmlns:a14="http://schemas.microsoft.com/office/drawing/2010/main" val="0"/>
              </a:ext>
            </a:extLst>
          </a:blip>
          <a:srcRect r="24507"/>
          <a:stretch/>
        </p:blipFill>
        <p:spPr bwMode="auto">
          <a:xfrm>
            <a:off x="108000" y="4320000"/>
            <a:ext cx="372720" cy="24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mph" presetSubtype="0" fill="hold" grpId="0" nodeType="clickEffect">
                                  <p:stCondLst>
                                    <p:cond delay="0"/>
                                  </p:stCondLst>
                                  <p:iterate type="lt">
                                    <p:tmPct val="10000"/>
                                  </p:iterate>
                                  <p:childTnLst>
                                    <p:animMotion origin="layout" path="M 0.0 0.0 L 0.0 -0.07213" pathEditMode="relative" ptsTypes="">
                                      <p:cBhvr>
                                        <p:cTn id="16" dur="250" accel="50000" decel="50000" autoRev="1" fill="hold">
                                          <p:stCondLst>
                                            <p:cond delay="0"/>
                                          </p:stCondLst>
                                        </p:cTn>
                                        <p:tgtEl>
                                          <p:spTgt spid="3"/>
                                        </p:tgtEl>
                                        <p:attrNameLst>
                                          <p:attrName>ppt_x</p:attrName>
                                          <p:attrName>ppt_y</p:attrName>
                                        </p:attrNameLst>
                                      </p:cBhvr>
                                    </p:animMotion>
                                    <p:animRot by="1500000">
                                      <p:cBhvr>
                                        <p:cTn id="17" dur="125" fill="hold">
                                          <p:stCondLst>
                                            <p:cond delay="0"/>
                                          </p:stCondLst>
                                        </p:cTn>
                                        <p:tgtEl>
                                          <p:spTgt spid="3"/>
                                        </p:tgtEl>
                                        <p:attrNameLst>
                                          <p:attrName>r</p:attrName>
                                        </p:attrNameLst>
                                      </p:cBhvr>
                                    </p:animRot>
                                    <p:animRot by="-1500000">
                                      <p:cBhvr>
                                        <p:cTn id="18" dur="125" fill="hold">
                                          <p:stCondLst>
                                            <p:cond delay="125"/>
                                          </p:stCondLst>
                                        </p:cTn>
                                        <p:tgtEl>
                                          <p:spTgt spid="3"/>
                                        </p:tgtEl>
                                        <p:attrNameLst>
                                          <p:attrName>r</p:attrName>
                                        </p:attrNameLst>
                                      </p:cBhvr>
                                    </p:animRot>
                                    <p:animRot by="-1500000">
                                      <p:cBhvr>
                                        <p:cTn id="19" dur="125" fill="hold">
                                          <p:stCondLst>
                                            <p:cond delay="250"/>
                                          </p:stCondLst>
                                        </p:cTn>
                                        <p:tgtEl>
                                          <p:spTgt spid="3"/>
                                        </p:tgtEl>
                                        <p:attrNameLst>
                                          <p:attrName>r</p:attrName>
                                        </p:attrNameLst>
                                      </p:cBhvr>
                                    </p:animRot>
                                    <p:animRot by="1500000">
                                      <p:cBhvr>
                                        <p:cTn id="20"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video-security-20-emerald-number.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725072" y="2913207"/>
            <a:ext cx="2348880" cy="1879104"/>
          </a:xfrm>
          <a:prstGeom prst="rect">
            <a:avLst/>
          </a:prstGeom>
        </p:spPr>
      </p:pic>
      <p:pic>
        <p:nvPicPr>
          <p:cNvPr id="16" name="Picture 3" descr="O:\Kd2\ECB\Beratung\Direct Marketing\Euro 5 und 10 und 20 Euro School ppt\Praese Material\Bilder\Banknot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45200" y="2772000"/>
            <a:ext cx="4747279"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5" name="Rechteck 14"/>
          <p:cNvSpPr/>
          <p:nvPr/>
        </p:nvSpPr>
        <p:spPr>
          <a:xfrm>
            <a:off x="2895104" y="4662660"/>
            <a:ext cx="812800" cy="576065"/>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
        <p:nvSpPr>
          <p:cNvPr id="11" name="Text Box 6"/>
          <p:cNvSpPr txBox="1">
            <a:spLocks noChangeArrowheads="1"/>
          </p:cNvSpPr>
          <p:nvPr/>
        </p:nvSpPr>
        <p:spPr bwMode="auto">
          <a:xfrm>
            <a:off x="781200" y="1076400"/>
            <a:ext cx="7560839" cy="1415772"/>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a:solidFill>
                  <a:srgbClr val="000099"/>
                </a:solidFill>
                <a:latin typeface="+mj-lt"/>
              </a:rPr>
              <a:t>LUTA</a:t>
            </a:r>
            <a:endParaRPr lang="en-US" altLang="de-DE" sz="3200" b="1" dirty="0" smtClean="0">
              <a:solidFill>
                <a:srgbClr val="000099"/>
              </a:solidFill>
              <a:latin typeface="+mj-lt"/>
            </a:endParaRPr>
          </a:p>
          <a:p>
            <a:pPr algn="ctr"/>
            <a:r>
              <a:rPr lang="sv-SE" altLang="de-DE" sz="1750" dirty="0">
                <a:solidFill>
                  <a:srgbClr val="000099"/>
                </a:solidFill>
                <a:latin typeface="+mj-lt"/>
              </a:rPr>
              <a:t>I </a:t>
            </a:r>
            <a:r>
              <a:rPr lang="sv-SE" altLang="de-DE" sz="1750" b="1" dirty="0">
                <a:solidFill>
                  <a:srgbClr val="000099"/>
                </a:solidFill>
                <a:latin typeface="+mj-lt"/>
              </a:rPr>
              <a:t>hologrammet</a:t>
            </a:r>
            <a:r>
              <a:rPr lang="sv-SE" altLang="de-DE" sz="1750" dirty="0">
                <a:solidFill>
                  <a:srgbClr val="000099"/>
                </a:solidFill>
                <a:latin typeface="+mj-lt"/>
              </a:rPr>
              <a:t> syns ett porträtt av Europa och sedelns valör. När sedeln lutas syns regnbågsfärgade linjer i </a:t>
            </a:r>
            <a:r>
              <a:rPr lang="sv-SE" altLang="de-DE" sz="1750" b="1" dirty="0">
                <a:solidFill>
                  <a:srgbClr val="000099"/>
                </a:solidFill>
                <a:latin typeface="+mj-lt"/>
              </a:rPr>
              <a:t>porträttfönstret</a:t>
            </a:r>
            <a:r>
              <a:rPr lang="sv-SE" altLang="de-DE" sz="1750" dirty="0">
                <a:solidFill>
                  <a:srgbClr val="000099"/>
                </a:solidFill>
                <a:latin typeface="+mj-lt"/>
              </a:rPr>
              <a:t>. I den </a:t>
            </a:r>
            <a:r>
              <a:rPr lang="sv-SE" altLang="de-DE" sz="1750" b="1" dirty="0">
                <a:solidFill>
                  <a:srgbClr val="000099"/>
                </a:solidFill>
                <a:latin typeface="+mj-lt"/>
              </a:rPr>
              <a:t>smaragdgröna</a:t>
            </a:r>
            <a:r>
              <a:rPr lang="sv-SE" altLang="de-DE" sz="1750" dirty="0">
                <a:solidFill>
                  <a:srgbClr val="000099"/>
                </a:solidFill>
                <a:latin typeface="+mj-lt"/>
              </a:rPr>
              <a:t> </a:t>
            </a:r>
            <a:r>
              <a:rPr lang="sv-SE" altLang="de-DE" sz="1750" b="1" dirty="0">
                <a:solidFill>
                  <a:srgbClr val="000099"/>
                </a:solidFill>
                <a:latin typeface="+mj-lt"/>
              </a:rPr>
              <a:t>siffran</a:t>
            </a:r>
            <a:r>
              <a:rPr lang="sv-SE" altLang="de-DE" sz="1750" dirty="0">
                <a:solidFill>
                  <a:srgbClr val="000099"/>
                </a:solidFill>
                <a:latin typeface="+mj-lt"/>
              </a:rPr>
              <a:t> ser man en effekt av hur ljuset rör sig upp och ner</a:t>
            </a:r>
            <a:r>
              <a:rPr lang="sv-SE" altLang="de-DE" sz="1750" dirty="0" smtClean="0">
                <a:solidFill>
                  <a:srgbClr val="000099"/>
                </a:solidFill>
                <a:latin typeface="+mj-lt"/>
              </a:rPr>
              <a:t>.</a:t>
            </a:r>
            <a:endParaRPr lang="sv-SE" altLang="de-DE" sz="1750" dirty="0">
              <a:solidFill>
                <a:srgbClr val="000099"/>
              </a:solidFill>
              <a:latin typeface="+mj-lt"/>
            </a:endParaRPr>
          </a:p>
        </p:txBody>
      </p:sp>
      <p:sp>
        <p:nvSpPr>
          <p:cNvPr id="18"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err="1">
                <a:solidFill>
                  <a:srgbClr val="000099"/>
                </a:solidFill>
                <a:latin typeface="+mj-lt"/>
              </a:rPr>
              <a:t>Säkerhetsdetaljerna</a:t>
            </a:r>
            <a:endParaRPr lang="en-GB" altLang="de-DE" sz="4000" b="1" dirty="0">
              <a:solidFill>
                <a:srgbClr val="000099"/>
              </a:solidFill>
              <a:latin typeface="+mj-lt"/>
              <a:ea typeface="+mj-ea"/>
              <a:cs typeface="+mj-cs"/>
            </a:endParaRPr>
          </a:p>
        </p:txBody>
      </p:sp>
      <p:sp>
        <p:nvSpPr>
          <p:cNvPr id="19" name="Rechteck 18"/>
          <p:cNvSpPr/>
          <p:nvPr/>
        </p:nvSpPr>
        <p:spPr>
          <a:xfrm>
            <a:off x="6426356" y="3212977"/>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pic>
        <p:nvPicPr>
          <p:cNvPr id="4099" name="Picture 3" descr="O:\Kd2\ECB\Beratung\Direct Marketing\Euro 5 und 10 und 20 Euro School ppt\Praese Material\Seite8_Fred.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96" y="2852936"/>
            <a:ext cx="2557772" cy="3996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new-video-security-20-portrait-hologram.mp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7605718" y="3192039"/>
            <a:ext cx="638690" cy="510952"/>
          </a:xfrm>
          <a:prstGeom prst="rect">
            <a:avLst/>
          </a:prstGeom>
        </p:spPr>
      </p:pic>
      <p:pic>
        <p:nvPicPr>
          <p:cNvPr id="23" name="Picture 8" descr="E:\Bilder\Sec_Feat_Stripe_01.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596336" y="2772000"/>
            <a:ext cx="648072" cy="2589540"/>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pic>
        <p:nvPicPr>
          <p:cNvPr id="13" name="Picture 2" descr="C:\Users\User\Desktop\Tilt_hinten.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303226" y="4005064"/>
            <a:ext cx="805278" cy="77207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3" descr="C:\Users\User\Desktop\Tilt_vorn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75880" y="3125794"/>
            <a:ext cx="832624" cy="8068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10</a:t>
            </a:fld>
            <a:endParaRPr lang="fr-FR" dirty="0">
              <a:solidFill>
                <a:srgbClr val="000099"/>
              </a:solidFill>
              <a:latin typeface="+mj-lt"/>
            </a:endParaRPr>
          </a:p>
        </p:txBody>
      </p:sp>
      <p:sp>
        <p:nvSpPr>
          <p:cNvPr id="21" name="Rechteck 20"/>
          <p:cNvSpPr/>
          <p:nvPr/>
        </p:nvSpPr>
        <p:spPr>
          <a:xfrm>
            <a:off x="6392967" y="2789080"/>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Tree>
    <p:extLst>
      <p:ext uri="{BB962C8B-B14F-4D97-AF65-F5344CB8AC3E}">
        <p14:creationId xmlns:p14="http://schemas.microsoft.com/office/powerpoint/2010/main" val="3207454057"/>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2"/>
                </p:tgtEl>
              </p:cMediaNode>
            </p:video>
            <p:seq concurrent="1" nextAc="seek">
              <p:cTn id="3" restart="whenNotActive" fill="hold" evtFilter="cancelBubble" nodeType="interactiveSeq">
                <p:stCondLst>
                  <p:cond evt="onClick" delay="0">
                    <p:tgtEl>
                      <p:spTgt spid="16"/>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16"/>
                  </p:tgtEl>
                </p:cond>
              </p:nextCondLst>
            </p:seq>
            <p:video fullScrn="1">
              <p:cMediaNode vol="80000">
                <p:cTn id="8" fill="hold" display="0">
                  <p:stCondLst>
                    <p:cond delay="indefinite"/>
                  </p:stCondLst>
                </p:cTn>
                <p:tgtEl>
                  <p:spTgt spid="3"/>
                </p:tgtEl>
              </p:cMediaNode>
            </p:video>
            <p:seq concurrent="1" nextAc="seek">
              <p:cTn id="9" restart="whenNotActive" fill="hold" evtFilter="cancelBubble" nodeType="interactiveSeq">
                <p:stCondLst>
                  <p:cond evt="onClick" delay="0">
                    <p:tgtEl>
                      <p:spTgt spid="2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3"/>
                                        </p:tgtEl>
                                      </p:cBhvr>
                                    </p:cmd>
                                  </p:childTnLst>
                                </p:cTn>
                              </p:par>
                            </p:childTnLst>
                          </p:cTn>
                        </p:par>
                      </p:childTnLst>
                    </p:cTn>
                  </p:par>
                </p:childTnLst>
              </p:cTn>
              <p:nextCondLst>
                <p:cond evt="onClick" delay="0">
                  <p:tgtEl>
                    <p:spTgt spid="2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8"/>
          <p:cNvSpPr txBox="1">
            <a:spLocks noChangeArrowheads="1"/>
          </p:cNvSpPr>
          <p:nvPr/>
        </p:nvSpPr>
        <p:spPr bwMode="auto">
          <a:xfrm>
            <a:off x="0" y="180000"/>
            <a:ext cx="9144000" cy="132343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en-GB" altLang="de-DE" sz="4000" b="1" dirty="0" err="1">
                <a:solidFill>
                  <a:srgbClr val="000099"/>
                </a:solidFill>
                <a:latin typeface="+mj-lt"/>
              </a:rPr>
              <a:t>Sätt</a:t>
            </a:r>
            <a:r>
              <a:rPr lang="en-GB" altLang="de-DE" sz="4000" b="1" dirty="0">
                <a:solidFill>
                  <a:srgbClr val="000099"/>
                </a:solidFill>
                <a:latin typeface="+mj-lt"/>
              </a:rPr>
              <a:t> </a:t>
            </a:r>
            <a:r>
              <a:rPr lang="en-GB" altLang="de-DE" sz="4000" b="1" dirty="0" err="1">
                <a:solidFill>
                  <a:srgbClr val="000099"/>
                </a:solidFill>
                <a:latin typeface="+mj-lt"/>
              </a:rPr>
              <a:t>säkerhetsdetaljerna</a:t>
            </a:r>
            <a:r>
              <a:rPr lang="en-GB" altLang="de-DE" sz="4000" b="1" dirty="0">
                <a:solidFill>
                  <a:srgbClr val="000099"/>
                </a:solidFill>
                <a:latin typeface="+mj-lt"/>
              </a:rPr>
              <a:t> </a:t>
            </a:r>
          </a:p>
          <a:p>
            <a:pPr algn="ctr" eaLnBrk="1" hangingPunct="1">
              <a:spcBef>
                <a:spcPts val="0"/>
              </a:spcBef>
            </a:pPr>
            <a:r>
              <a:rPr lang="en-GB" altLang="de-DE" sz="4000" b="1" dirty="0" err="1">
                <a:solidFill>
                  <a:srgbClr val="000099"/>
                </a:solidFill>
                <a:latin typeface="+mj-lt"/>
              </a:rPr>
              <a:t>på</a:t>
            </a:r>
            <a:r>
              <a:rPr lang="en-GB" altLang="de-DE" sz="4000" b="1" dirty="0">
                <a:solidFill>
                  <a:srgbClr val="000099"/>
                </a:solidFill>
                <a:latin typeface="+mj-lt"/>
              </a:rPr>
              <a:t> </a:t>
            </a:r>
            <a:r>
              <a:rPr lang="en-GB" altLang="de-DE" sz="4000" b="1" dirty="0" err="1">
                <a:solidFill>
                  <a:srgbClr val="000099"/>
                </a:solidFill>
                <a:latin typeface="+mj-lt"/>
              </a:rPr>
              <a:t>rätt</a:t>
            </a:r>
            <a:r>
              <a:rPr lang="en-GB" altLang="de-DE" sz="4000" b="1" dirty="0">
                <a:solidFill>
                  <a:srgbClr val="000099"/>
                </a:solidFill>
                <a:latin typeface="+mj-lt"/>
              </a:rPr>
              <a:t> plats!</a:t>
            </a:r>
            <a:endParaRPr lang="sv-SE" altLang="de-DE" sz="4000" b="1" dirty="0">
              <a:solidFill>
                <a:srgbClr val="000099"/>
              </a:solidFill>
              <a:latin typeface="+mj-lt"/>
            </a:endParaRPr>
          </a:p>
        </p:txBody>
      </p:sp>
      <p:sp>
        <p:nvSpPr>
          <p:cNvPr id="14339" name="Text Box 58"/>
          <p:cNvSpPr txBox="1">
            <a:spLocks noChangeArrowheads="1"/>
          </p:cNvSpPr>
          <p:nvPr/>
        </p:nvSpPr>
        <p:spPr bwMode="auto">
          <a:xfrm>
            <a:off x="6012160" y="5445224"/>
            <a:ext cx="15343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Vattenmärke</a:t>
            </a:r>
            <a:endParaRPr lang="en-GB" altLang="de-DE" sz="1600" b="1" dirty="0">
              <a:solidFill>
                <a:srgbClr val="000099"/>
              </a:solidFill>
              <a:latin typeface="+mj-lt"/>
            </a:endParaRPr>
          </a:p>
        </p:txBody>
      </p:sp>
      <p:sp>
        <p:nvSpPr>
          <p:cNvPr id="14341" name="Text Box 22"/>
          <p:cNvSpPr txBox="1">
            <a:spLocks noChangeArrowheads="1"/>
          </p:cNvSpPr>
          <p:nvPr/>
        </p:nvSpPr>
        <p:spPr bwMode="auto">
          <a:xfrm>
            <a:off x="4355976" y="6281278"/>
            <a:ext cx="12674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a:solidFill>
                  <a:srgbClr val="000099"/>
                </a:solidFill>
                <a:latin typeface="+mj-lt"/>
              </a:rPr>
              <a:t>Hologram</a:t>
            </a:r>
          </a:p>
        </p:txBody>
      </p:sp>
      <p:sp>
        <p:nvSpPr>
          <p:cNvPr id="14342" name="Text Box 31"/>
          <p:cNvSpPr txBox="1">
            <a:spLocks noChangeArrowheads="1"/>
          </p:cNvSpPr>
          <p:nvPr/>
        </p:nvSpPr>
        <p:spPr bwMode="auto">
          <a:xfrm>
            <a:off x="518587" y="6306543"/>
            <a:ext cx="14033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Relieftryck</a:t>
            </a:r>
            <a:endParaRPr lang="en-GB" altLang="de-DE" sz="1600" b="1" dirty="0">
              <a:solidFill>
                <a:srgbClr val="000099"/>
              </a:solidFill>
              <a:latin typeface="+mj-lt"/>
            </a:endParaRPr>
          </a:p>
        </p:txBody>
      </p:sp>
      <p:sp>
        <p:nvSpPr>
          <p:cNvPr id="14343" name="Text Box 58"/>
          <p:cNvSpPr txBox="1">
            <a:spLocks noChangeArrowheads="1"/>
          </p:cNvSpPr>
          <p:nvPr/>
        </p:nvSpPr>
        <p:spPr bwMode="auto">
          <a:xfrm>
            <a:off x="355948" y="4242991"/>
            <a:ext cx="20558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Smaragdgrön</a:t>
            </a:r>
            <a:r>
              <a:rPr lang="en-GB" altLang="de-DE" sz="1600" b="1" dirty="0">
                <a:solidFill>
                  <a:srgbClr val="000099"/>
                </a:solidFill>
                <a:latin typeface="+mj-lt"/>
              </a:rPr>
              <a:t> </a:t>
            </a:r>
            <a:r>
              <a:rPr lang="en-GB" altLang="de-DE" sz="1600" b="1" dirty="0" err="1">
                <a:solidFill>
                  <a:srgbClr val="000099"/>
                </a:solidFill>
                <a:latin typeface="+mj-lt"/>
              </a:rPr>
              <a:t>siffra</a:t>
            </a:r>
            <a:endParaRPr lang="en-GB" altLang="de-DE" sz="1600" b="1" dirty="0">
              <a:solidFill>
                <a:srgbClr val="000099"/>
              </a:solidFill>
              <a:latin typeface="+mj-lt"/>
            </a:endParaRPr>
          </a:p>
        </p:txBody>
      </p:sp>
      <p:sp>
        <p:nvSpPr>
          <p:cNvPr id="31" name="Text Box 58"/>
          <p:cNvSpPr txBox="1">
            <a:spLocks noChangeArrowheads="1"/>
          </p:cNvSpPr>
          <p:nvPr/>
        </p:nvSpPr>
        <p:spPr bwMode="auto">
          <a:xfrm>
            <a:off x="6618795" y="6021288"/>
            <a:ext cx="17696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Fönster</a:t>
            </a:r>
            <a:r>
              <a:rPr lang="en-GB" altLang="de-DE" sz="1600" b="1" dirty="0">
                <a:solidFill>
                  <a:srgbClr val="000099"/>
                </a:solidFill>
                <a:latin typeface="+mj-lt"/>
              </a:rPr>
              <a:t> med </a:t>
            </a:r>
            <a:r>
              <a:rPr lang="en-GB" altLang="de-DE" sz="1600" b="1" dirty="0" err="1">
                <a:solidFill>
                  <a:srgbClr val="000099"/>
                </a:solidFill>
                <a:latin typeface="+mj-lt"/>
              </a:rPr>
              <a:t>porträtt</a:t>
            </a:r>
            <a:endParaRPr lang="sv-SE" altLang="de-DE" sz="1600" b="1" dirty="0">
              <a:solidFill>
                <a:srgbClr val="000099"/>
              </a:solidFill>
              <a:latin typeface="+mj-lt"/>
            </a:endParaRPr>
          </a:p>
        </p:txBody>
      </p:sp>
      <p:pic>
        <p:nvPicPr>
          <p:cNvPr id="17" name="Picture 3" descr="N:\User_ab_10062013\Boamah\ECB_DATEN\PNG\ECB_20euro_Full Banknote_back_578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1982980"/>
            <a:ext cx="3693333" cy="19944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8" name="Picture 2" descr="O:\Kd2\ECB\Beratung\Direct Marketing\Euro 5 und 10 und 20 Euro School ppt\Praese Material\Neu 2015 Freisteller\ECB_20euro_Full Banknote_front_577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158" y="1982463"/>
            <a:ext cx="3694291" cy="1994917"/>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20"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11</a:t>
            </a:fld>
            <a:endParaRPr lang="fr-FR" dirty="0">
              <a:solidFill>
                <a:srgbClr val="000099"/>
              </a:solidFill>
              <a:latin typeface="+mj-lt"/>
            </a:endParaRPr>
          </a:p>
        </p:txBody>
      </p:sp>
      <p:pic>
        <p:nvPicPr>
          <p:cNvPr id="8200" name="Picture 8" descr="E:\Bilder\Sec_Feat_Stripe_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07904" y="4643390"/>
            <a:ext cx="498454" cy="2016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E:\Bilder\Sec_Feat_Watermark.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8001" y="4569805"/>
            <a:ext cx="686680" cy="79200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197" name="Picture 5" descr="E:\Bilder\Sec_Feat_Emerald_0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5536" y="4682798"/>
            <a:ext cx="684000" cy="47774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201" name="Picture 9" descr="E:\Bilder\Sec_Feat_Raised_Print_01.jpg"/>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40420" y="4682797"/>
            <a:ext cx="2700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E:\Bilder\Sec_Feat_Stripe_0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165" t="17618" r="6184" b="53775"/>
          <a:stretch/>
        </p:blipFill>
        <p:spPr bwMode="auto">
          <a:xfrm>
            <a:off x="8398611" y="5037826"/>
            <a:ext cx="442033" cy="576468"/>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8198" name="Picture 6" descr="E:\Bilder\Sec_Feat_Raised_Print_02.jpg"/>
          <p:cNvPicPr preferRelativeResize="0">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5776" y="4682797"/>
            <a:ext cx="2016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E:\ECB_20euro_Full Banknote_back_5787_Specimen.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906" t="7593" r="9015" b="7748"/>
          <a:stretch/>
        </p:blipFill>
        <p:spPr bwMode="auto">
          <a:xfrm>
            <a:off x="8243213" y="5949280"/>
            <a:ext cx="422844" cy="5760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73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341"/>
                                        </p:tgtEl>
                                        <p:attrNameLst>
                                          <p:attrName>r</p:attrName>
                                        </p:attrNameLst>
                                      </p:cBhvr>
                                    </p:animRot>
                                    <p:animRot by="-240000">
                                      <p:cBhvr>
                                        <p:cTn id="7" dur="200" fill="hold">
                                          <p:stCondLst>
                                            <p:cond delay="200"/>
                                          </p:stCondLst>
                                        </p:cTn>
                                        <p:tgtEl>
                                          <p:spTgt spid="14341"/>
                                        </p:tgtEl>
                                        <p:attrNameLst>
                                          <p:attrName>r</p:attrName>
                                        </p:attrNameLst>
                                      </p:cBhvr>
                                    </p:animRot>
                                    <p:animRot by="240000">
                                      <p:cBhvr>
                                        <p:cTn id="8" dur="200" fill="hold">
                                          <p:stCondLst>
                                            <p:cond delay="400"/>
                                          </p:stCondLst>
                                        </p:cTn>
                                        <p:tgtEl>
                                          <p:spTgt spid="14341"/>
                                        </p:tgtEl>
                                        <p:attrNameLst>
                                          <p:attrName>r</p:attrName>
                                        </p:attrNameLst>
                                      </p:cBhvr>
                                    </p:animRot>
                                    <p:animRot by="-240000">
                                      <p:cBhvr>
                                        <p:cTn id="9" dur="200" fill="hold">
                                          <p:stCondLst>
                                            <p:cond delay="600"/>
                                          </p:stCondLst>
                                        </p:cTn>
                                        <p:tgtEl>
                                          <p:spTgt spid="14341"/>
                                        </p:tgtEl>
                                        <p:attrNameLst>
                                          <p:attrName>r</p:attrName>
                                        </p:attrNameLst>
                                      </p:cBhvr>
                                    </p:animRot>
                                    <p:animRot by="120000">
                                      <p:cBhvr>
                                        <p:cTn id="10" dur="200" fill="hold">
                                          <p:stCondLst>
                                            <p:cond delay="800"/>
                                          </p:stCondLst>
                                        </p:cTn>
                                        <p:tgtEl>
                                          <p:spTgt spid="143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2413 -0.00069 C -0.05798 0.00532 -0.09132 0.01642 -0.12569 0.02012 C -0.14392 0.01827 -0.16215 0.01804 -0.18055 0.01642 C -0.20052 0.01527 -0.22066 0.00093 -0.24062 -0.003 C -0.25347 -0.01272 -0.24132 -0.00439 -0.2526 -0.01064 C -0.25538 -0.01179 -0.25816 -0.01411 -0.26093 -0.01572 C -0.26215 -0.01619 -0.26458 -0.01781 -0.26458 -0.01757 C -0.26962 -0.02498 -0.27482 -0.03076 -0.27986 -0.03839 C -0.28073 -0.04301 -0.28125 -0.04787 -0.28177 -0.05273 C -0.28229 -0.05666 -0.28385 -0.05805 -0.28455 -0.06082 C -0.28593 -0.06568 -0.2868 -0.06961 -0.2875 -0.07562 C -0.28784 -0.08256 -0.28889 -0.09551 -0.28889 -0.09505 C -0.28889 -0.10268 -0.28837 -0.14662 -0.28559 -0.15772 C -0.2842 -0.1635 -0.28159 -0.16674 -0.27986 -0.17299 C -0.27778 -0.18247 -0.27934 -0.17923 -0.27552 -0.18247 C -0.26805 -0.19843 -0.26007 -0.20513 -0.25104 -0.20768 C -0.21962 -0.23381 -0.1467 -0.20999 -0.14566 -0.20999 C -0.13455 -0.20791 -0.12378 -0.20675 -0.11302 -0.20259 C -0.08055 -0.20513 -0.04913 -0.21323 -0.01684 -0.21485 C -0.00868 -0.2167 -0.00191 -0.21924 0.00591 -0.22294 C 0.01233 -0.22965 0.01945 -0.23219 0.02622 -0.2352 C 0.03177 -0.25023 0.03125 -0.24792 0.03368 -0.26503 C 0.03386 -0.27035 0.03559 -0.28029 0.03559 -0.28006 C 0.03351 -0.29486 0.02535 -0.30805 0.01979 -0.31244 C 0.0158 -0.31961 0.01268 -0.32447 0.00868 -0.33025 C 0.00573 -0.3351 0.00209 -0.33626 -0.00034 -0.34251 C -0.01076 -0.36771 -0.0026 -0.34829 -0.00764 -0.36517 C -0.01076 -0.37558 -0.01857 -0.37581 -0.01857 -0.38899 " pathEditMode="relative" rAng="0" ptsTypes="ffffffffffffffffffffffffffff">
                                      <p:cBhvr>
                                        <p:cTn id="14" dur="2000" fill="hold"/>
                                        <p:tgtEl>
                                          <p:spTgt spid="8200"/>
                                        </p:tgtEl>
                                        <p:attrNameLst>
                                          <p:attrName>ppt_x</p:attrName>
                                          <p:attrName>ppt_y</p:attrName>
                                        </p:attrNameLst>
                                      </p:cBhvr>
                                      <p:rCtr x="-10260" y="-18386"/>
                                    </p:animMotion>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grpId="0" nodeType="clickEffect">
                                  <p:stCondLst>
                                    <p:cond delay="0"/>
                                  </p:stCondLst>
                                  <p:childTnLst>
                                    <p:animRot by="120000">
                                      <p:cBhvr>
                                        <p:cTn id="18" dur="100" fill="hold">
                                          <p:stCondLst>
                                            <p:cond delay="0"/>
                                          </p:stCondLst>
                                        </p:cTn>
                                        <p:tgtEl>
                                          <p:spTgt spid="14339"/>
                                        </p:tgtEl>
                                        <p:attrNameLst>
                                          <p:attrName>r</p:attrName>
                                        </p:attrNameLst>
                                      </p:cBhvr>
                                    </p:animRot>
                                    <p:animRot by="-240000">
                                      <p:cBhvr>
                                        <p:cTn id="19" dur="200" fill="hold">
                                          <p:stCondLst>
                                            <p:cond delay="200"/>
                                          </p:stCondLst>
                                        </p:cTn>
                                        <p:tgtEl>
                                          <p:spTgt spid="14339"/>
                                        </p:tgtEl>
                                        <p:attrNameLst>
                                          <p:attrName>r</p:attrName>
                                        </p:attrNameLst>
                                      </p:cBhvr>
                                    </p:animRot>
                                    <p:animRot by="240000">
                                      <p:cBhvr>
                                        <p:cTn id="20" dur="200" fill="hold">
                                          <p:stCondLst>
                                            <p:cond delay="400"/>
                                          </p:stCondLst>
                                        </p:cTn>
                                        <p:tgtEl>
                                          <p:spTgt spid="14339"/>
                                        </p:tgtEl>
                                        <p:attrNameLst>
                                          <p:attrName>r</p:attrName>
                                        </p:attrNameLst>
                                      </p:cBhvr>
                                    </p:animRot>
                                    <p:animRot by="-240000">
                                      <p:cBhvr>
                                        <p:cTn id="21" dur="200" fill="hold">
                                          <p:stCondLst>
                                            <p:cond delay="600"/>
                                          </p:stCondLst>
                                        </p:cTn>
                                        <p:tgtEl>
                                          <p:spTgt spid="14339"/>
                                        </p:tgtEl>
                                        <p:attrNameLst>
                                          <p:attrName>r</p:attrName>
                                        </p:attrNameLst>
                                      </p:cBhvr>
                                    </p:animRot>
                                    <p:animRot by="120000">
                                      <p:cBhvr>
                                        <p:cTn id="22" dur="200" fill="hold">
                                          <p:stCondLst>
                                            <p:cond delay="800"/>
                                          </p:stCondLst>
                                        </p:cTn>
                                        <p:tgtEl>
                                          <p:spTgt spid="14339"/>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3334 0.0118 C -0.04219 0.01296 -0.0467 0.01342 -0.05417 0.01712 C -0.17604 0.01619 -0.29497 0.01619 -0.4165 0.00833 C -0.44775 0.00347 -0.47969 0.00417 -0.51094 0.00324 C -0.53438 -0.00508 -0.56111 -0.00485 -0.58542 -0.00717 C -0.59358 -0.00948 -0.59966 -0.01133 -0.60868 -0.01248 C -0.63889 -0.02197 -0.66927 -0.02382 -0.69948 -0.03654 C -0.70313 -0.04 -0.70712 -0.04347 -0.71094 -0.04694 C -0.71233 -0.0481 -0.71493 -0.05041 -0.71493 -0.05018 C -0.72379 -0.06799 -0.72361 -0.08695 -0.72657 -0.10754 C -0.72466 -0.1184 -0.72275 -0.14038 -0.72275 -0.14014 C -0.72379 -0.18085 -0.7257 -0.22155 -0.72014 -0.26156 C -0.7191 -0.30804 -0.71736 -0.33926 -0.71094 -0.38251 C -0.70903 -0.395 -0.70903 -0.40818 -0.70191 -0.4172 C -0.69948 -0.42738 -0.69636 -0.43408 -0.6915 -0.4431 C -0.69063 -0.44472 -0.68872 -0.44519 -0.68768 -0.44657 C -0.68507 -0.45004 -0.68368 -0.45513 -0.68108 -0.4586 C -0.6757 -0.46577 -0.66927 -0.47294 -0.66198 -0.47594 C -0.64792 -0.47502 -0.63768 -0.47502 -0.62552 -0.46901 C -0.62049 -0.45883 -0.61962 -0.45675 -0.61788 -0.44495 C -0.61806 -0.41951 -0.61806 -0.39408 -0.61875 -0.36864 C -0.61875 -0.36632 -0.62014 -0.36424 -0.62032 -0.36193 C -0.62257 -0.3469 -0.62049 -0.35198 -0.62275 -0.33233 C -0.62361 -0.32701 -0.62552 -0.31683 -0.62552 -0.3166 C -0.62483 -0.31221 -0.62483 -0.30758 -0.62413 -0.30296 C -0.62101 -0.28538 -0.62153 -0.2981 -0.62153 -0.28908 " pathEditMode="relative" rAng="0" ptsTypes="fffffffffffffffffffffffffA">
                                      <p:cBhvr>
                                        <p:cTn id="26" dur="2000" fill="hold"/>
                                        <p:tgtEl>
                                          <p:spTgt spid="37"/>
                                        </p:tgtEl>
                                        <p:attrNameLst>
                                          <p:attrName>ppt_x</p:attrName>
                                          <p:attrName>ppt_y</p:attrName>
                                        </p:attrNameLst>
                                      </p:cBhvr>
                                      <p:rCtr x="-34670" y="-24121"/>
                                    </p:animMotion>
                                  </p:childTnLst>
                                </p:cTn>
                              </p:par>
                            </p:childTnLst>
                          </p:cTn>
                        </p:par>
                      </p:childTnLst>
                    </p:cTn>
                  </p:par>
                  <p:par>
                    <p:cTn id="27" fill="hold">
                      <p:stCondLst>
                        <p:cond delay="indefinite"/>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4343"/>
                                        </p:tgtEl>
                                        <p:attrNameLst>
                                          <p:attrName>r</p:attrName>
                                        </p:attrNameLst>
                                      </p:cBhvr>
                                    </p:animRot>
                                    <p:animRot by="-240000">
                                      <p:cBhvr>
                                        <p:cTn id="31" dur="200" fill="hold">
                                          <p:stCondLst>
                                            <p:cond delay="200"/>
                                          </p:stCondLst>
                                        </p:cTn>
                                        <p:tgtEl>
                                          <p:spTgt spid="14343"/>
                                        </p:tgtEl>
                                        <p:attrNameLst>
                                          <p:attrName>r</p:attrName>
                                        </p:attrNameLst>
                                      </p:cBhvr>
                                    </p:animRot>
                                    <p:animRot by="240000">
                                      <p:cBhvr>
                                        <p:cTn id="32" dur="200" fill="hold">
                                          <p:stCondLst>
                                            <p:cond delay="400"/>
                                          </p:stCondLst>
                                        </p:cTn>
                                        <p:tgtEl>
                                          <p:spTgt spid="14343"/>
                                        </p:tgtEl>
                                        <p:attrNameLst>
                                          <p:attrName>r</p:attrName>
                                        </p:attrNameLst>
                                      </p:cBhvr>
                                    </p:animRot>
                                    <p:animRot by="-240000">
                                      <p:cBhvr>
                                        <p:cTn id="33" dur="200" fill="hold">
                                          <p:stCondLst>
                                            <p:cond delay="600"/>
                                          </p:stCondLst>
                                        </p:cTn>
                                        <p:tgtEl>
                                          <p:spTgt spid="14343"/>
                                        </p:tgtEl>
                                        <p:attrNameLst>
                                          <p:attrName>r</p:attrName>
                                        </p:attrNameLst>
                                      </p:cBhvr>
                                    </p:animRot>
                                    <p:animRot by="120000">
                                      <p:cBhvr>
                                        <p:cTn id="34" dur="200" fill="hold">
                                          <p:stCondLst>
                                            <p:cond delay="800"/>
                                          </p:stCondLst>
                                        </p:cTn>
                                        <p:tgtEl>
                                          <p:spTgt spid="14343"/>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nodeType="clickEffect">
                                  <p:stCondLst>
                                    <p:cond delay="0"/>
                                  </p:stCondLst>
                                  <p:childTnLst>
                                    <p:animMotion origin="layout" path="M 0.03767 1.23034E-6 C 0.03767 0.02081 0.03767 0.0525 0.05121 0.0673 C 0.0526 0.07262 0.05277 0.07585 0.05642 0.08002 C 0.05937 0.08279 0.0618 0.08164 0.06441 0.08511 C 0.07048 0.0932 0.06475 0.08973 0.07204 0.09204 C 0.07413 0.09551 0.07586 0.10014 0.07951 0.10338 C 0.08559 0.10962 0.09583 0.11008 0.10434 0.11401 C 0.11215 0.11956 0.12152 0.1265 0.13177 0.13066 C 0.14079 0.13437 0.14965 0.13691 0.15902 0.13922 C 0.17395 0.14662 0.19947 0.14454 0.21145 0.145 C 0.24861 0.15356 0.28784 0.1561 0.32552 0.15749 C 0.38107 0.16582 0.43715 0.1642 0.49218 0.16559 C 0.50833 0.16744 0.52378 0.1679 0.54132 0.17114 C 0.55399 0.16906 0.56527 0.16859 0.57708 0.1679 C 0.5835 0.16767 0.5809 0.16721 0.58507 0.16443 C 0.58923 0.16212 0.5967 0.16165 0.59895 0.16142 C 0.60572 0.15888 0.6118 0.15425 0.61788 0.1531 C 0.625 0.14847 0.63246 0.145 0.6401 0.14315 C 0.64618 0.142 0.65295 0.14177 0.65954 0.13737 C 0.66302 0.13575 0.66632 0.13251 0.66875 0.13066 C 0.67309 0.12881 0.67795 0.12835 0.68211 0.1265 C 0.6875 0.12165 0.69305 0.12026 0.69878 0.11679 C 0.70798 0.11193 0.71597 0.10708 0.72517 0.10338 C 0.73211 0.10037 0.73281 0.09528 0.73628 0.09089 C 0.74097 0.08696 0.74427 0.08511 0.74913 0.08256 C 0.75138 0.07817 0.75451 0.07354 0.75729 0.06869 C 0.75954 0.06082 0.76232 0.05828 0.76718 0.0525 C 0.77222 0.04579 0.77378 0.03746 0.77812 0.03029 C 0.77916 0.02382 0.78142 0.01734 0.78385 0.0111 C 0.78454 0.00301 0.78593 -0.00509 0.78836 -0.01226 C 0.7901 -0.02914 0.79427 -0.04579 0.79895 -0.06198 C 0.80243 -0.07308 0.80069 -0.06198 0.80243 -0.07308 C 0.80468 -0.09297 0.80798 -0.11286 0.8125 -0.13159 C 0.81423 -0.17946 0.821 -0.22826 0.80781 -0.27428 C 0.80503 -0.28307 0.80329 -0.29348 0.8 -0.30181 C 0.79826 -0.30712 0.79548 -0.31198 0.79322 -0.3173 L 0.79322 -0.31707 C 0.79045 -0.32401 0.78975 -0.32724 0.78593 -0.33372 C 0.78489 -0.33488 0.78385 -0.33765 0.78385 -0.33742 C 0.7809 -0.35153 0.76996 -0.358 0.76128 -0.3654 C 0.7552 -0.3698 0.75086 -0.37257 0.74392 -0.37627 C 0.73454 -0.38205 0.74982 -0.36749 0.72934 -0.38344 C 0.72795 -0.38437 0.72691 -0.38552 0.72517 -0.38576 C 0.72066 -0.38761 0.71545 -0.38807 0.7118 -0.39015 C 0.70312 -0.39431 0.69809 -0.39639 0.68854 -0.39824 C 0.67534 -0.4068 0.69687 -0.39431 0.6625 -0.40541 C 0.65156 -0.40888 0.6401 -0.41166 0.63003 -0.41374 C 0.61388 -0.4186 0.62795 -0.41513 0.60295 -0.41767 C 0.5875 -0.41883 0.57204 -0.42368 0.55711 -0.42623 C 0.53402 -0.4334 0.50677 -0.42785 0.48541 -0.42738 C 0.44236 -0.42785 0.35364 -0.42114 0.30225 -0.43316 C 0.25625 -0.43224 0.21111 -0.4334 0.16441 -0.43039 C 0.1552 -0.42877 0.14461 -0.42438 0.13576 -0.42183 C 0.12986 -0.41836 0.12569 -0.41328 0.11996 -0.41096 C 0.11458 -0.4068 0.11111 -0.40125 0.10642 -0.3957 C 0.10538 -0.39107 0.10503 -0.38761 0.1026 -0.38344 C 0.10104 -0.37835 0.09895 -0.37419 0.09652 -0.36957 C 0.09548 -0.358 0.09253 -0.34736 0.08836 -0.33765 C 0.08489 -0.3173 0.07569 -0.30088 0.06701 -0.28423 C 0.06336 -0.26966 0.06927 -0.29117 0.06354 -0.2759 C 0.05937 -0.26573 0.0585 -0.25463 0.05503 -0.24445 C 0.05468 -0.24052 0.05451 -0.23682 0.05364 -0.23312 C 0.05347 -0.23034 0.05225 -0.22502 0.05225 -0.22479 C 0.05034 -0.20976 0.04409 -0.1945 0.04409 -0.179 " pathEditMode="relative" rAng="0" ptsTypes="fffffffffffffffffffffffffffffffffffFffffffffffffffffffffffffffff">
                                      <p:cBhvr>
                                        <p:cTn id="38" dur="2000" fill="hold"/>
                                        <p:tgtEl>
                                          <p:spTgt spid="8197"/>
                                        </p:tgtEl>
                                        <p:attrNameLst>
                                          <p:attrName>ppt_x</p:attrName>
                                          <p:attrName>ppt_y</p:attrName>
                                        </p:attrNameLst>
                                      </p:cBhvr>
                                      <p:rCtr x="39167" y="-13113"/>
                                    </p:animMotion>
                                  </p:childTnLst>
                                </p:cTn>
                              </p:par>
                            </p:childTnLst>
                          </p:cTn>
                        </p:par>
                      </p:childTnLst>
                    </p:cTn>
                  </p:par>
                  <p:par>
                    <p:cTn id="39" fill="hold">
                      <p:stCondLst>
                        <p:cond delay="indefinite"/>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31"/>
                                        </p:tgtEl>
                                        <p:attrNameLst>
                                          <p:attrName>r</p:attrName>
                                        </p:attrNameLst>
                                      </p:cBhvr>
                                    </p:animRot>
                                    <p:animRot by="-240000">
                                      <p:cBhvr>
                                        <p:cTn id="43" dur="200" fill="hold">
                                          <p:stCondLst>
                                            <p:cond delay="200"/>
                                          </p:stCondLst>
                                        </p:cTn>
                                        <p:tgtEl>
                                          <p:spTgt spid="31"/>
                                        </p:tgtEl>
                                        <p:attrNameLst>
                                          <p:attrName>r</p:attrName>
                                        </p:attrNameLst>
                                      </p:cBhvr>
                                    </p:animRot>
                                    <p:animRot by="240000">
                                      <p:cBhvr>
                                        <p:cTn id="44" dur="200" fill="hold">
                                          <p:stCondLst>
                                            <p:cond delay="400"/>
                                          </p:stCondLst>
                                        </p:cTn>
                                        <p:tgtEl>
                                          <p:spTgt spid="31"/>
                                        </p:tgtEl>
                                        <p:attrNameLst>
                                          <p:attrName>r</p:attrName>
                                        </p:attrNameLst>
                                      </p:cBhvr>
                                    </p:animRot>
                                    <p:animRot by="-240000">
                                      <p:cBhvr>
                                        <p:cTn id="45" dur="200" fill="hold">
                                          <p:stCondLst>
                                            <p:cond delay="600"/>
                                          </p:stCondLst>
                                        </p:cTn>
                                        <p:tgtEl>
                                          <p:spTgt spid="31"/>
                                        </p:tgtEl>
                                        <p:attrNameLst>
                                          <p:attrName>r</p:attrName>
                                        </p:attrNameLst>
                                      </p:cBhvr>
                                    </p:animRot>
                                    <p:animRot by="120000">
                                      <p:cBhvr>
                                        <p:cTn id="46" dur="200" fill="hold">
                                          <p:stCondLst>
                                            <p:cond delay="800"/>
                                          </p:stCondLst>
                                        </p:cTn>
                                        <p:tgtEl>
                                          <p:spTgt spid="31"/>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0.00782 -0.00532 C -0.02673 -0.00023 -0.0592 -0.00879 -0.09236 -0.01226 C -0.15208 -0.01873 -0.21232 -0.02104 -0.27256 -0.02428 C -0.3335 -0.02336 -0.3927 -0.02197 -0.45347 -0.02613 C -0.46319 -0.02752 -0.47274 -0.02914 -0.48159 -0.03284 C -0.48454 -0.03399 -0.48715 -0.03515 -0.48993 -0.03631 C -0.49097 -0.037 -0.49375 -0.03816 -0.49375 -0.03793 C -0.49895 -0.04533 -0.50659 -0.04787 -0.51128 -0.05527 C -0.51614 -0.06313 -0.51909 -0.07447 -0.52343 -0.08302 C -0.52465 -0.08719 -0.52656 -0.09089 -0.52743 -0.09505 C -0.52795 -0.09852 -0.52795 -0.10199 -0.52847 -0.10546 C -0.52899 -0.10707 -0.52916 -0.10892 -0.52916 -0.11078 C -0.52847 -0.13806 -0.52361 -0.1642 -0.51649 -0.1901 C -0.51684 -0.22132 -0.51458 -0.29486 -0.5217 -0.33811 C -0.521 -0.34898 -0.52222 -0.36332 -0.51267 -0.36979 L -0.52829 -0.39362 " pathEditMode="relative" rAng="0" ptsTypes="ffffffffffffffAf">
                                      <p:cBhvr>
                                        <p:cTn id="50" dur="2000" fill="hold"/>
                                        <p:tgtEl>
                                          <p:spTgt spid="16"/>
                                        </p:tgtEl>
                                        <p:attrNameLst>
                                          <p:attrName>ppt_x</p:attrName>
                                          <p:attrName>ppt_y</p:attrName>
                                        </p:attrNameLst>
                                      </p:cBhvr>
                                      <p:rCtr x="-26858" y="-19172"/>
                                    </p:animMotion>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0.02465 -0.00046 C -0.38646 0.00347 -0.74809 0.0074 -0.78958 -0.03677 C -0.83107 -0.08094 -0.35017 -0.18432 -0.27396 -0.26503 C -0.19774 -0.34575 -0.32257 -0.4778 -0.33246 -0.52105 " pathEditMode="relative" ptsTypes="aaaA">
                                      <p:cBhvr>
                                        <p:cTn id="54" dur="2000" fill="hold"/>
                                        <p:tgtEl>
                                          <p:spTgt spid="19"/>
                                        </p:tgtEl>
                                        <p:attrNameLst>
                                          <p:attrName>ppt_x</p:attrName>
                                          <p:attrName>ppt_y</p:attrName>
                                        </p:attrNameLst>
                                      </p:cBhvr>
                                    </p:animMotion>
                                  </p:childTnLst>
                                </p:cTn>
                              </p:par>
                            </p:childTnLst>
                          </p:cTn>
                        </p:par>
                      </p:childTnLst>
                    </p:cTn>
                  </p:par>
                  <p:par>
                    <p:cTn id="55" fill="hold">
                      <p:stCondLst>
                        <p:cond delay="indefinite"/>
                      </p:stCondLst>
                      <p:childTnLst>
                        <p:par>
                          <p:cTn id="56" fill="hold">
                            <p:stCondLst>
                              <p:cond delay="0"/>
                            </p:stCondLst>
                            <p:childTnLst>
                              <p:par>
                                <p:cTn id="57" presetID="32" presetClass="emph" presetSubtype="0" fill="hold" grpId="0" nodeType="clickEffect">
                                  <p:stCondLst>
                                    <p:cond delay="0"/>
                                  </p:stCondLst>
                                  <p:childTnLst>
                                    <p:animRot by="120000">
                                      <p:cBhvr>
                                        <p:cTn id="58" dur="100" fill="hold">
                                          <p:stCondLst>
                                            <p:cond delay="0"/>
                                          </p:stCondLst>
                                        </p:cTn>
                                        <p:tgtEl>
                                          <p:spTgt spid="14342"/>
                                        </p:tgtEl>
                                        <p:attrNameLst>
                                          <p:attrName>r</p:attrName>
                                        </p:attrNameLst>
                                      </p:cBhvr>
                                    </p:animRot>
                                    <p:animRot by="-240000">
                                      <p:cBhvr>
                                        <p:cTn id="59" dur="200" fill="hold">
                                          <p:stCondLst>
                                            <p:cond delay="200"/>
                                          </p:stCondLst>
                                        </p:cTn>
                                        <p:tgtEl>
                                          <p:spTgt spid="14342"/>
                                        </p:tgtEl>
                                        <p:attrNameLst>
                                          <p:attrName>r</p:attrName>
                                        </p:attrNameLst>
                                      </p:cBhvr>
                                    </p:animRot>
                                    <p:animRot by="240000">
                                      <p:cBhvr>
                                        <p:cTn id="60" dur="200" fill="hold">
                                          <p:stCondLst>
                                            <p:cond delay="400"/>
                                          </p:stCondLst>
                                        </p:cTn>
                                        <p:tgtEl>
                                          <p:spTgt spid="14342"/>
                                        </p:tgtEl>
                                        <p:attrNameLst>
                                          <p:attrName>r</p:attrName>
                                        </p:attrNameLst>
                                      </p:cBhvr>
                                    </p:animRot>
                                    <p:animRot by="-240000">
                                      <p:cBhvr>
                                        <p:cTn id="61" dur="200" fill="hold">
                                          <p:stCondLst>
                                            <p:cond delay="600"/>
                                          </p:stCondLst>
                                        </p:cTn>
                                        <p:tgtEl>
                                          <p:spTgt spid="14342"/>
                                        </p:tgtEl>
                                        <p:attrNameLst>
                                          <p:attrName>r</p:attrName>
                                        </p:attrNameLst>
                                      </p:cBhvr>
                                    </p:animRot>
                                    <p:animRot by="120000">
                                      <p:cBhvr>
                                        <p:cTn id="62" dur="200" fill="hold">
                                          <p:stCondLst>
                                            <p:cond delay="800"/>
                                          </p:stCondLst>
                                        </p:cTn>
                                        <p:tgtEl>
                                          <p:spTgt spid="14342"/>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0" presetClass="path" presetSubtype="0" accel="50000" decel="50000" fill="hold" nodeType="clickEffect">
                                  <p:stCondLst>
                                    <p:cond delay="0"/>
                                  </p:stCondLst>
                                  <p:childTnLst>
                                    <p:animMotion origin="layout" path="M 0.00972 -0.00578 C 0.29688 -0.003 0.5842 -4.83811E-6 0.62656 -0.03006 C 0.66893 -0.06012 0.28733 -0.13159 0.26424 -0.1857 C 0.24115 -0.23982 0.50434 -0.32053 0.4875 -0.35522 C 0.47066 -0.38991 0.23056 -0.38644 0.16285 -0.39454 " pathEditMode="relative" rAng="0" ptsTypes="aaaaa">
                                      <p:cBhvr>
                                        <p:cTn id="66" dur="2000" fill="hold"/>
                                        <p:tgtEl>
                                          <p:spTgt spid="8198"/>
                                        </p:tgtEl>
                                        <p:attrNameLst>
                                          <p:attrName>ppt_x</p:attrName>
                                          <p:attrName>ppt_y</p:attrName>
                                        </p:attrNameLst>
                                      </p:cBhvr>
                                      <p:rCtr x="32951" y="-19149"/>
                                    </p:animMotion>
                                  </p:childTnLst>
                                </p:cTn>
                              </p:par>
                            </p:childTnLst>
                          </p:cTn>
                        </p:par>
                      </p:childTnLst>
                    </p:cTn>
                  </p:par>
                  <p:par>
                    <p:cTn id="67" fill="hold">
                      <p:stCondLst>
                        <p:cond delay="indefinite"/>
                      </p:stCondLst>
                      <p:childTnLst>
                        <p:par>
                          <p:cTn id="68" fill="hold">
                            <p:stCondLst>
                              <p:cond delay="0"/>
                            </p:stCondLst>
                            <p:childTnLst>
                              <p:par>
                                <p:cTn id="69" presetID="0" presetClass="path" presetSubtype="0" accel="50000" decel="50000" fill="hold" nodeType="clickEffect">
                                  <p:stCondLst>
                                    <p:cond delay="0"/>
                                  </p:stCondLst>
                                  <p:childTnLst>
                                    <p:animMotion origin="layout" path="M -0.00017 0.00046 C -0.01076 0.00462 -0.02118 0.00855 -0.03159 0.01295 C -0.046 0.01202 -0.06041 0.01249 -0.0743 0.00902 C -0.09496 0.00439 -0.11475 -0.00555 -0.13559 -0.01064 C -0.14322 -0.0155 -0.15017 -0.0229 -0.15816 -0.02683 C -0.16822 -0.03862 -0.16753 -0.05504 -0.17829 -0.06429 C -0.18107 -0.07701 -0.17916 -0.08997 -0.18385 -0.10199 C -0.18298 -0.11702 -0.18385 -0.13483 -0.17691 -0.14824 C -0.17482 -0.15773 -0.17048 -0.16813 -0.16684 -0.17692 C -0.1651 -0.18085 -0.16111 -0.18779 -0.16111 -0.18756 C -0.1592 -0.19473 -0.15798 -0.20167 -0.15694 -0.20907 C -0.15763 -0.21531 -0.15763 -0.22734 -0.16267 -0.23243 C -0.16562 -0.2352 -0.16961 -0.23497 -0.17256 -0.23751 C -0.17604 -0.24075 -0.17743 -0.24399 -0.17968 -0.24862 C -0.17881 -0.26665 -0.18038 -0.29186 -0.17534 -0.30921 C -0.17638 -0.32516 -0.17552 -0.34043 -0.18246 -0.35384 C -0.17864 -0.36957 -0.17691 -0.37836 -0.17691 -0.39501 " pathEditMode="relative" rAng="0" ptsTypes="ffffffffffffffffA">
                                      <p:cBhvr>
                                        <p:cTn id="70" dur="2000" fill="hold"/>
                                        <p:tgtEl>
                                          <p:spTgt spid="8201"/>
                                        </p:tgtEl>
                                        <p:attrNameLst>
                                          <p:attrName>ppt_x</p:attrName>
                                          <p:attrName>ppt_y</p:attrName>
                                        </p:attrNameLst>
                                      </p:cBhvr>
                                      <p:rCtr x="-9184" y="-191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1" grpId="0"/>
      <p:bldP spid="14342" grpId="0"/>
      <p:bldP spid="14343"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sv-SE" altLang="de-DE" sz="4000" b="1" dirty="0">
                <a:solidFill>
                  <a:srgbClr val="000099"/>
                </a:solidFill>
                <a:latin typeface="+mj-lt"/>
              </a:rPr>
              <a:t> Vem har hand om euron? </a:t>
            </a: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latin typeface="+mj-lt"/>
            </a:endParaRPr>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latin typeface="+mj-lt"/>
            </a:endParaRPr>
          </a:p>
        </p:txBody>
      </p:sp>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latin typeface="+mj-lt"/>
              </a:rPr>
              <a:pPr>
                <a:defRPr/>
              </a:pPr>
              <a:t>12</a:t>
            </a:fld>
            <a:endParaRPr lang="fr-FR" dirty="0">
              <a:solidFill>
                <a:srgbClr val="000099"/>
              </a:solidFill>
              <a:latin typeface="+mj-lt"/>
            </a:endParaRPr>
          </a:p>
        </p:txBody>
      </p:sp>
      <p:pic>
        <p:nvPicPr>
          <p:cNvPr id="3" name="Picture 2" descr="N:\User_ab_10062013\Jakobi Zsuzsanna\NCBs\Banca dItali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0049" y="5211149"/>
            <a:ext cx="652900" cy="271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N:\User_ab_10062013\Jakobi Zsuzsanna\NCBs\Banco de Espan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39775" y="5234961"/>
            <a:ext cx="617800" cy="447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N:\User_ab_10062013\Jakobi Zsuzsanna\NCBs\Banco de Portug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31478" y="5635972"/>
            <a:ext cx="718419" cy="19907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N:\User_ab_10062013\Jakobi Zsuzsanna\NCBs\Bank of Greec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29374" y="5602981"/>
            <a:ext cx="540101" cy="2932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N:\User_ab_10062013\Jakobi Zsuzsanna\NCBs\Banka Slovenij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84418" y="4528911"/>
            <a:ext cx="372186" cy="3402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N:\User_ab_10062013\Jakobi Zsuzsanna\NCBs\Banque centrale  du Luxembour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52062" y="3898391"/>
            <a:ext cx="517885" cy="2932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N:\User_ab_10062013\Jakobi Zsuzsanna\NCBs\Banque de Franc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10463" y="4323143"/>
            <a:ext cx="489808" cy="34203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N:\User_ab_10062013\Jakobi Zsuzsanna\NCBs\Central Bank of Cyprus.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90864" y="5981697"/>
            <a:ext cx="590332" cy="3510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N:\User_ab_10062013\Jakobi Zsuzsanna\NCBs\Central Bank of Ireland.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23723" y="3276377"/>
            <a:ext cx="376336" cy="45112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N:\User_ab_10062013\Jakobi Zsuzsanna\NCBs\Central Bank of Malta.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012894" y="5896274"/>
            <a:ext cx="495547" cy="31268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N:\User_ab_10062013\Jakobi Zsuzsanna\NCBs\De Nederlandsche Bank.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076722" y="3428999"/>
            <a:ext cx="550680" cy="337151"/>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N:\User_ab_10062013\Jakobi Zsuzsanna\NCBs\Deutsche Bundesbank.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809328" y="3503483"/>
            <a:ext cx="681441" cy="3060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N:\User_ab_10062013\Jakobi Zsuzsanna\NCBs\Eesti Pank.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945001" y="2183477"/>
            <a:ext cx="576064" cy="419279"/>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N:\User_ab_10062013\Jakobi Zsuzsanna\NCBs\EUROPEAN CENTRAL BANK.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730976" y="3889870"/>
            <a:ext cx="670627" cy="43327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N:\User_ab_10062013\Jakobi Zsuzsanna\NCBs\LATVIJAS BANKA.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489257" y="2601448"/>
            <a:ext cx="716022" cy="31718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N:\User_ab_10062013\Jakobi Zsuzsanna\NCBs\Lietuvos bankas.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670114" y="2949037"/>
            <a:ext cx="535165" cy="26393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N:\User_ab_10062013\Jakobi Zsuzsanna\NCBs\Narodna banka Slovenska.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016883" y="3875704"/>
            <a:ext cx="412491" cy="413771"/>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N:\User_ab_10062013\Jakobi Zsuzsanna\NCBs\Nationale Bank van Belgie_Banque Nationale de Belgique.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845896" y="3781132"/>
            <a:ext cx="558829" cy="26389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N:\User_ab_10062013\Jakobi Zsuzsanna\NCBs\Oesterreichische  Nationalbank.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381371" y="4166155"/>
            <a:ext cx="590425" cy="313976"/>
          </a:xfrm>
          <a:prstGeom prst="rect">
            <a:avLst/>
          </a:prstGeom>
          <a:noFill/>
          <a:extLst>
            <a:ext uri="{909E8E84-426E-40DD-AFC4-6F175D3DCCD1}">
              <a14:hiddenFill xmlns:a14="http://schemas.microsoft.com/office/drawing/2010/main">
                <a:solidFill>
                  <a:srgbClr val="FFFFFF"/>
                </a:solidFill>
              </a14:hiddenFill>
            </a:ext>
          </a:extLst>
        </p:spPr>
      </p:pic>
      <p:pic>
        <p:nvPicPr>
          <p:cNvPr id="1045" name="Picture 21" descr="N:\User_ab_10062013\Jakobi Zsuzsanna\NCBs\Suomen Pankki – Finlands Bank.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6847268" y="1579040"/>
            <a:ext cx="608534" cy="34631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descr="O:\Kd2\ECB\Beratung\Direct Marketing\Euro 5 und 10 und 20 Euro School ppt\Praese Material\Legenden\Legende_SV.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8000" y="980776"/>
            <a:ext cx="1505649" cy="4320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O:\Kd2\ECB\Beratung\Direct Marketing\Euro 5 und 10 und 20 Euro School ppt\Praese Material\Inseln\Inseln_SV.png"/>
          <p:cNvPicPr>
            <a:picLocks noChangeAspect="1" noChangeArrowheads="1"/>
          </p:cNvPicPr>
          <p:nvPr/>
        </p:nvPicPr>
        <p:blipFill rotWithShape="1">
          <a:blip r:embed="rId25">
            <a:extLst>
              <a:ext uri="{28A0092B-C50C-407E-A947-70E740481C1C}">
                <a14:useLocalDpi xmlns:a14="http://schemas.microsoft.com/office/drawing/2010/main" val="0"/>
              </a:ext>
            </a:extLst>
          </a:blip>
          <a:srcRect r="24507"/>
          <a:stretch/>
        </p:blipFill>
        <p:spPr bwMode="auto">
          <a:xfrm>
            <a:off x="108000" y="4320000"/>
            <a:ext cx="372720" cy="24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79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3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4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4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4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6" presetClass="entr" presetSubtype="0" fill="hold" nodeType="clickEffect">
                                  <p:stCondLst>
                                    <p:cond delay="0"/>
                                  </p:stCondLst>
                                  <p:childTnLst>
                                    <p:set>
                                      <p:cBhvr>
                                        <p:cTn id="82" dur="1" fill="hold">
                                          <p:stCondLst>
                                            <p:cond delay="0"/>
                                          </p:stCondLst>
                                        </p:cTn>
                                        <p:tgtEl>
                                          <p:spTgt spid="1039"/>
                                        </p:tgtEl>
                                        <p:attrNameLst>
                                          <p:attrName>style.visibility</p:attrName>
                                        </p:attrNameLst>
                                      </p:cBhvr>
                                      <p:to>
                                        <p:strVal val="visible"/>
                                      </p:to>
                                    </p:set>
                                    <p:animEffect transition="in" filter="wipe(down)">
                                      <p:cBhvr>
                                        <p:cTn id="83" dur="580">
                                          <p:stCondLst>
                                            <p:cond delay="0"/>
                                          </p:stCondLst>
                                        </p:cTn>
                                        <p:tgtEl>
                                          <p:spTgt spid="1039"/>
                                        </p:tgtEl>
                                      </p:cBhvr>
                                    </p:animEffect>
                                    <p:anim calcmode="lin" valueType="num">
                                      <p:cBhvr>
                                        <p:cTn id="84" dur="1822" tmFilter="0,0; 0.14,0.36; 0.43,0.73; 0.71,0.91; 1.0,1.0">
                                          <p:stCondLst>
                                            <p:cond delay="0"/>
                                          </p:stCondLst>
                                        </p:cTn>
                                        <p:tgtEl>
                                          <p:spTgt spid="103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103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103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103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1039"/>
                                        </p:tgtEl>
                                        <p:attrNameLst>
                                          <p:attrName>ppt_y</p:attrName>
                                        </p:attrNameLst>
                                      </p:cBhvr>
                                      <p:tavLst>
                                        <p:tav tm="0" fmla="#ppt_y-sin(pi*$)/81">
                                          <p:val>
                                            <p:fltVal val="0"/>
                                          </p:val>
                                        </p:tav>
                                        <p:tav tm="100000">
                                          <p:val>
                                            <p:fltVal val="1"/>
                                          </p:val>
                                        </p:tav>
                                      </p:tavLst>
                                    </p:anim>
                                    <p:animScale>
                                      <p:cBhvr>
                                        <p:cTn id="89" dur="26">
                                          <p:stCondLst>
                                            <p:cond delay="650"/>
                                          </p:stCondLst>
                                        </p:cTn>
                                        <p:tgtEl>
                                          <p:spTgt spid="1039"/>
                                        </p:tgtEl>
                                      </p:cBhvr>
                                      <p:to x="100000" y="60000"/>
                                    </p:animScale>
                                    <p:animScale>
                                      <p:cBhvr>
                                        <p:cTn id="90" dur="166" decel="50000">
                                          <p:stCondLst>
                                            <p:cond delay="676"/>
                                          </p:stCondLst>
                                        </p:cTn>
                                        <p:tgtEl>
                                          <p:spTgt spid="1039"/>
                                        </p:tgtEl>
                                      </p:cBhvr>
                                      <p:to x="100000" y="100000"/>
                                    </p:animScale>
                                    <p:animScale>
                                      <p:cBhvr>
                                        <p:cTn id="91" dur="26">
                                          <p:stCondLst>
                                            <p:cond delay="1312"/>
                                          </p:stCondLst>
                                        </p:cTn>
                                        <p:tgtEl>
                                          <p:spTgt spid="1039"/>
                                        </p:tgtEl>
                                      </p:cBhvr>
                                      <p:to x="100000" y="80000"/>
                                    </p:animScale>
                                    <p:animScale>
                                      <p:cBhvr>
                                        <p:cTn id="92" dur="166" decel="50000">
                                          <p:stCondLst>
                                            <p:cond delay="1338"/>
                                          </p:stCondLst>
                                        </p:cTn>
                                        <p:tgtEl>
                                          <p:spTgt spid="1039"/>
                                        </p:tgtEl>
                                      </p:cBhvr>
                                      <p:to x="100000" y="100000"/>
                                    </p:animScale>
                                    <p:animScale>
                                      <p:cBhvr>
                                        <p:cTn id="93" dur="26">
                                          <p:stCondLst>
                                            <p:cond delay="1642"/>
                                          </p:stCondLst>
                                        </p:cTn>
                                        <p:tgtEl>
                                          <p:spTgt spid="1039"/>
                                        </p:tgtEl>
                                      </p:cBhvr>
                                      <p:to x="100000" y="90000"/>
                                    </p:animScale>
                                    <p:animScale>
                                      <p:cBhvr>
                                        <p:cTn id="94" dur="166" decel="50000">
                                          <p:stCondLst>
                                            <p:cond delay="1668"/>
                                          </p:stCondLst>
                                        </p:cTn>
                                        <p:tgtEl>
                                          <p:spTgt spid="1039"/>
                                        </p:tgtEl>
                                      </p:cBhvr>
                                      <p:to x="100000" y="100000"/>
                                    </p:animScale>
                                    <p:animScale>
                                      <p:cBhvr>
                                        <p:cTn id="95" dur="26">
                                          <p:stCondLst>
                                            <p:cond delay="1808"/>
                                          </p:stCondLst>
                                        </p:cTn>
                                        <p:tgtEl>
                                          <p:spTgt spid="1039"/>
                                        </p:tgtEl>
                                      </p:cBhvr>
                                      <p:to x="100000" y="95000"/>
                                    </p:animScale>
                                    <p:animScale>
                                      <p:cBhvr>
                                        <p:cTn id="96" dur="166" decel="50000">
                                          <p:stCondLst>
                                            <p:cond delay="1834"/>
                                          </p:stCondLst>
                                        </p:cTn>
                                        <p:tgtEl>
                                          <p:spTgt spid="10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O:\Kd2\ECB\Beratung\Direct Marketing\Euro 5 und 10 und 20 Euro School ppt\New Proof 1 Euro Run PPT\Euro-Run-Game_visu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9192" y="2060848"/>
            <a:ext cx="5950413" cy="360000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15363" name="Text Box 14"/>
          <p:cNvSpPr txBox="1">
            <a:spLocks noChangeArrowheads="1"/>
          </p:cNvSpPr>
          <p:nvPr/>
        </p:nvSpPr>
        <p:spPr bwMode="auto">
          <a:xfrm>
            <a:off x="2279313" y="6567488"/>
            <a:ext cx="458170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v-SE" altLang="de-DE" sz="1000" dirty="0">
                <a:solidFill>
                  <a:schemeClr val="bg1"/>
                </a:solidFill>
                <a:latin typeface="+mj-lt"/>
              </a:rPr>
              <a:t>© Europeiska centralbanken</a:t>
            </a:r>
            <a:r>
              <a:rPr lang="sv-SE" altLang="de-DE" sz="1000">
                <a:solidFill>
                  <a:schemeClr val="bg1"/>
                </a:solidFill>
                <a:latin typeface="+mj-lt"/>
              </a:rPr>
              <a:t>, </a:t>
            </a:r>
            <a:r>
              <a:rPr lang="sv-SE" altLang="de-DE" sz="1000" smtClean="0">
                <a:solidFill>
                  <a:schemeClr val="bg1"/>
                </a:solidFill>
                <a:latin typeface="+mj-lt"/>
              </a:rPr>
              <a:t>2015 </a:t>
            </a:r>
            <a:r>
              <a:rPr lang="sv-SE" altLang="de-DE" sz="1000" dirty="0">
                <a:solidFill>
                  <a:schemeClr val="bg1"/>
                </a:solidFill>
                <a:latin typeface="+mj-lt"/>
              </a:rPr>
              <a:t>(baserat på en idé från Banque de France)</a:t>
            </a:r>
          </a:p>
        </p:txBody>
      </p:sp>
      <p:grpSp>
        <p:nvGrpSpPr>
          <p:cNvPr id="15365" name="Gruppieren 2"/>
          <p:cNvGrpSpPr>
            <a:grpSpLocks/>
          </p:cNvGrpSpPr>
          <p:nvPr/>
        </p:nvGrpSpPr>
        <p:grpSpPr bwMode="auto">
          <a:xfrm rot="190444">
            <a:off x="1449353" y="481183"/>
            <a:ext cx="2811821" cy="1728790"/>
            <a:chOff x="1115265" y="1353757"/>
            <a:chExt cx="3453050" cy="1895626"/>
          </a:xfrm>
          <a:effectLst>
            <a:outerShdw blurRad="63500" sx="102000" sy="102000" algn="ctr" rotWithShape="0">
              <a:prstClr val="black">
                <a:alpha val="40000"/>
              </a:prstClr>
            </a:outerShdw>
          </a:effectLst>
        </p:grpSpPr>
        <p:pic>
          <p:nvPicPr>
            <p:cNvPr id="13" name="Picture 7" descr="D:\_Bilder_fuer_Praese\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409556">
              <a:off x="1115265" y="1353757"/>
              <a:ext cx="3453050" cy="1895626"/>
            </a:xfrm>
            <a:prstGeom prst="rect">
              <a:avLst/>
            </a:prstGeom>
            <a:noFill/>
            <a:ln>
              <a:noFill/>
            </a:ln>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Text Box 7"/>
            <p:cNvSpPr txBox="1">
              <a:spLocks noChangeArrowheads="1"/>
            </p:cNvSpPr>
            <p:nvPr/>
          </p:nvSpPr>
          <p:spPr bwMode="auto">
            <a:xfrm rot="21409556">
              <a:off x="1428269" y="2034209"/>
              <a:ext cx="3138491" cy="455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130000"/>
                </a:lnSpc>
                <a:spcBef>
                  <a:spcPct val="50000"/>
                </a:spcBef>
              </a:pPr>
              <a:r>
                <a:rPr lang="en-GB" altLang="de-DE" b="1" dirty="0" err="1">
                  <a:solidFill>
                    <a:srgbClr val="000099"/>
                  </a:solidFill>
                  <a:latin typeface="+mj-lt"/>
                </a:rPr>
                <a:t>Spela</a:t>
              </a:r>
              <a:r>
                <a:rPr lang="en-GB" altLang="de-DE" b="1" dirty="0">
                  <a:solidFill>
                    <a:srgbClr val="000099"/>
                  </a:solidFill>
                  <a:latin typeface="+mj-lt"/>
                </a:rPr>
                <a:t> Euro Run</a:t>
              </a:r>
            </a:p>
          </p:txBody>
        </p:sp>
      </p:grpSp>
      <p:grpSp>
        <p:nvGrpSpPr>
          <p:cNvPr id="15366" name="Gruppieren 1"/>
          <p:cNvGrpSpPr>
            <a:grpSpLocks/>
          </p:cNvGrpSpPr>
          <p:nvPr/>
        </p:nvGrpSpPr>
        <p:grpSpPr bwMode="auto">
          <a:xfrm>
            <a:off x="4550692" y="620687"/>
            <a:ext cx="2786411" cy="1759749"/>
            <a:chOff x="4828202" y="943477"/>
            <a:chExt cx="3333750" cy="2200275"/>
          </a:xfrm>
          <a:effectLst>
            <a:outerShdw blurRad="50800" dist="38100" dir="16200000" rotWithShape="0">
              <a:prstClr val="black">
                <a:alpha val="40000"/>
              </a:prstClr>
            </a:outerShdw>
          </a:effectLst>
        </p:grpSpPr>
        <p:pic>
          <p:nvPicPr>
            <p:cNvPr id="15368" name="Picture 11" descr="E:\Sprechblase Kopi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63546">
              <a:off x="4828202" y="943477"/>
              <a:ext cx="333375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Text Box 15"/>
            <p:cNvSpPr txBox="1">
              <a:spLocks noChangeArrowheads="1"/>
            </p:cNvSpPr>
            <p:nvPr/>
          </p:nvSpPr>
          <p:spPr bwMode="auto">
            <a:xfrm>
              <a:off x="5026001" y="1753785"/>
              <a:ext cx="2727326" cy="808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sv-SE" altLang="de-DE" b="1" dirty="0">
                  <a:solidFill>
                    <a:srgbClr val="000099"/>
                  </a:solidFill>
                  <a:latin typeface="+mj-lt"/>
                </a:rPr>
                <a:t>Och få reda på mer!</a:t>
              </a:r>
            </a:p>
          </p:txBody>
        </p:sp>
      </p:grpSp>
      <p:sp>
        <p:nvSpPr>
          <p:cNvPr id="2" name="Rectangle 1"/>
          <p:cNvSpPr/>
          <p:nvPr/>
        </p:nvSpPr>
        <p:spPr>
          <a:xfrm>
            <a:off x="3153988" y="5553857"/>
            <a:ext cx="2817887" cy="414985"/>
          </a:xfrm>
          <a:prstGeom prst="rect">
            <a:avLst/>
          </a:prstGeom>
        </p:spPr>
        <p:txBody>
          <a:bodyPr wrap="none">
            <a:spAutoFit/>
          </a:bodyPr>
          <a:lstStyle/>
          <a:p>
            <a:pPr algn="ctr">
              <a:lnSpc>
                <a:spcPct val="130000"/>
              </a:lnSpc>
              <a:spcBef>
                <a:spcPct val="50000"/>
              </a:spcBef>
            </a:pPr>
            <a:r>
              <a:rPr lang="en-GB" b="1" dirty="0">
                <a:solidFill>
                  <a:srgbClr val="000099"/>
                </a:solidFill>
                <a:latin typeface="+mj-lt"/>
              </a:rPr>
              <a:t>www.nya-eurosedlar.eu/</a:t>
            </a:r>
          </a:p>
        </p:txBody>
      </p:sp>
      <p:pic>
        <p:nvPicPr>
          <p:cNvPr id="15" name="Picture 2" descr="O:\Kd2\ECB\Beratung\Direct Marketing\Euro 5 und 10 und 20 Euro School ppt\Praese Material\Neu 2015 Freisteller\_alex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6904" y="1100387"/>
            <a:ext cx="3573648" cy="5976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O:\Kd2\ECB\Beratung\Direct Marketing\Euro 5 und 10 und 20 Euro School ppt\Praese Material\Neu 2015 Freisteller\_anna09_0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868" y="1196736"/>
            <a:ext cx="3656665" cy="583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Euromynten</a:t>
            </a:r>
            <a:endParaRPr lang="fr-FR" altLang="de-DE" sz="4000" b="1" dirty="0">
              <a:solidFill>
                <a:srgbClr val="000099"/>
              </a:solidFill>
              <a:latin typeface="+mj-lt"/>
            </a:endParaRP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latin typeface="+mj-lt"/>
            </a:endParaRPr>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latin typeface="+mj-lt"/>
            </a:endParaRPr>
          </a:p>
        </p:txBody>
      </p:sp>
      <p:pic>
        <p:nvPicPr>
          <p:cNvPr id="13" name="Picture 29" descr="EUR 2_com-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0872" y="1268760"/>
            <a:ext cx="790994"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5" descr="EUR 1_com-ne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79509" y="2141974"/>
            <a:ext cx="719033"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4" descr="cent 50_com-new"/>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16918" y="2961024"/>
            <a:ext cx="684948"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3" descr="cent 20_com-new"/>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0432" y="3717104"/>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2" descr="cent 10_com-new"/>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32504" y="4437112"/>
            <a:ext cx="5760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1" descr="cent 5_com"/>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13333" y="5085184"/>
            <a:ext cx="502874" cy="502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0" descr="cent 2_com"/>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98307" y="5661248"/>
            <a:ext cx="398850" cy="3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8" descr="cent 1_com"/>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49867" y="6131407"/>
            <a:ext cx="356815" cy="35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O:\Kd2\ECB\Beratung\Direct Marketing\Euro 5 und 10 und 20 Euro School ppt\Praese Material\Neu 2015 Freisteller\Sprechblas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708164" flipH="1">
            <a:off x="-122411" y="1012956"/>
            <a:ext cx="2062179" cy="2397141"/>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8" name="Rectangle 11"/>
          <p:cNvSpPr/>
          <p:nvPr/>
        </p:nvSpPr>
        <p:spPr>
          <a:xfrm>
            <a:off x="-381312" y="1508650"/>
            <a:ext cx="2160240" cy="840230"/>
          </a:xfrm>
          <a:prstGeom prst="rect">
            <a:avLst/>
          </a:prstGeom>
        </p:spPr>
        <p:txBody>
          <a:bodyPr wrap="square">
            <a:spAutoFit/>
          </a:bodyPr>
          <a:lstStyle/>
          <a:p>
            <a:pPr lvl="1" algn="ctr">
              <a:lnSpc>
                <a:spcPct val="90000"/>
              </a:lnSpc>
              <a:buClr>
                <a:srgbClr val="FF9900"/>
              </a:buClr>
              <a:buSzPct val="205000"/>
            </a:pPr>
            <a:r>
              <a:rPr lang="en-IE" altLang="de-DE" b="1" dirty="0" err="1">
                <a:solidFill>
                  <a:srgbClr val="000099"/>
                </a:solidFill>
                <a:latin typeface="+mj-lt"/>
              </a:rPr>
              <a:t>Från</a:t>
            </a:r>
            <a:r>
              <a:rPr lang="en-IE" altLang="de-DE" b="1" dirty="0">
                <a:solidFill>
                  <a:srgbClr val="000099"/>
                </a:solidFill>
                <a:latin typeface="+mj-lt"/>
              </a:rPr>
              <a:t> </a:t>
            </a:r>
            <a:r>
              <a:rPr lang="en-IE" altLang="de-DE" b="1" dirty="0" err="1">
                <a:solidFill>
                  <a:srgbClr val="000099"/>
                </a:solidFill>
                <a:latin typeface="+mj-lt"/>
              </a:rPr>
              <a:t>vilket</a:t>
            </a:r>
            <a:r>
              <a:rPr lang="en-IE" altLang="de-DE" b="1" dirty="0">
                <a:solidFill>
                  <a:srgbClr val="000099"/>
                </a:solidFill>
                <a:latin typeface="+mj-lt"/>
              </a:rPr>
              <a:t> land </a:t>
            </a:r>
            <a:r>
              <a:rPr lang="en-IE" altLang="de-DE" b="1" dirty="0" err="1">
                <a:solidFill>
                  <a:srgbClr val="000099"/>
                </a:solidFill>
                <a:latin typeface="+mj-lt"/>
              </a:rPr>
              <a:t>kommer</a:t>
            </a:r>
            <a:r>
              <a:rPr lang="en-IE" altLang="de-DE" b="1" dirty="0">
                <a:solidFill>
                  <a:srgbClr val="000099"/>
                </a:solidFill>
                <a:latin typeface="+mj-lt"/>
              </a:rPr>
              <a:t> </a:t>
            </a:r>
            <a:r>
              <a:rPr lang="en-IE" altLang="de-DE" b="1" dirty="0" err="1">
                <a:solidFill>
                  <a:srgbClr val="000099"/>
                </a:solidFill>
                <a:latin typeface="+mj-lt"/>
              </a:rPr>
              <a:t>myntet</a:t>
            </a:r>
            <a:r>
              <a:rPr lang="en-IE" altLang="de-DE" b="1" dirty="0">
                <a:solidFill>
                  <a:srgbClr val="000099"/>
                </a:solidFill>
                <a:latin typeface="+mj-lt"/>
              </a:rPr>
              <a:t>? </a:t>
            </a:r>
            <a:endParaRPr lang="sv-SE" altLang="de-DE" b="1" dirty="0">
              <a:solidFill>
                <a:srgbClr val="000099"/>
              </a:solidFill>
              <a:latin typeface="+mj-lt"/>
            </a:endParaRPr>
          </a:p>
        </p:txBody>
      </p:sp>
      <p:pic>
        <p:nvPicPr>
          <p:cNvPr id="3074" name="Picture 2" descr="O:\Kd2\ECB\Beratung\Direct Marketing\Euro 5 und 10 und 20 Euro School ppt\Praese Material\Coins png\AT01EURO_200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184199" y="4026458"/>
            <a:ext cx="459918"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O:\Kd2\ECB\Beratung\Direct Marketing\Euro 5 und 10 und 20 Euro School ppt\Praese Material\Coins png\BE01EURO_2014.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746560" y="3609080"/>
            <a:ext cx="4657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Coins png\CY01EURO_2008.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308304" y="6060098"/>
            <a:ext cx="46633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Coins png\DE01EURO_2002.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690229" y="3537064"/>
            <a:ext cx="459197"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Coins png\EE01EURO_2011.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480593" y="2168920"/>
            <a:ext cx="467723"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O:\Kd2\ECB\Beratung\Direct Marketing\Euro 5 und 10 und 20 Euro School ppt\Praese Material\Coins png\ES01EURO_2015.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999421" y="5287876"/>
            <a:ext cx="4581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O:\Kd2\ECB\Beratung\Direct Marketing\Euro 5 und 10 und 20 Euro School ppt\Praese Material\Coins png\FI01EURO_1999.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944472" y="1394760"/>
            <a:ext cx="46209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O:\Kd2\ECB\Beratung\Direct Marketing\Euro 5 und 10 und 20 Euro School ppt\Praese Material\Coins png\FR01EURO_1999.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746561" y="4329152"/>
            <a:ext cx="45990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O:\Kd2\ECB\Beratung\Direct Marketing\Euro 5 und 10 und 20 Euro School ppt\Praese Material\Coins png\GR01EURO_2002.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117340" y="5391248"/>
            <a:ext cx="46282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O:\Kd2\ECB\Beratung\Direct Marketing\Euro 5 und 10 und 20 Euro School ppt\Praese Material\Coins png\IE01EURO_2002.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250381" y="3375564"/>
            <a:ext cx="45995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O:\Kd2\ECB\Beratung\Direct Marketing\Euro 5 und 10 und 20 Euro School ppt\Praese Material\Coins png\IT01EURO_2002.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315669" y="5073064"/>
            <a:ext cx="459893"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O:\Kd2\ECB\Beratung\Direct Marketing\Euro 5 und 10 und 20 Euro School ppt\Praese Material\Coins png\LT01EURO_2015.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205183" y="2812931"/>
            <a:ext cx="477376"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O:\Kd2\ECB\Beratung\Direct Marketing\Euro 5 und 10 und 20 Euro School ppt\Praese Material\Coins png\LU01EURO_2002.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4306656" y="411312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Kd2\ECB\Beratung\Direct Marketing\Euro 5 und 10 und 20 Euro School ppt\Praese Material\Coins png\LV01EURO_2014.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7195111" y="2606483"/>
            <a:ext cx="46824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O:\Kd2\ECB\Beratung\Direct Marketing\Euro 5 und 10 und 20 Euro School ppt\Praese Material\Coins png\MT01EURO_2008.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082528" y="5860673"/>
            <a:ext cx="46308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O:\Kd2\ECB\Beratung\Direct Marketing\Euro 5 und 10 und 20 Euro School ppt\Praese Material\Coins png\NL01EURO_2014.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4006153" y="3105024"/>
            <a:ext cx="46984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O:\Kd2\ECB\Beratung\Direct Marketing\Euro 5 und 10 und 20 Euro School ppt\Praese Material\Coins png\PT01EURO_2002.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2311869" y="539124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Kd2\ECB\Beratung\Direct Marketing\Euro 5 und 10 und 20 Euro School ppt\Praese Material\Coins png\SK01EURO_2009.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337829" y="3897104"/>
            <a:ext cx="46641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O:\Kd2\ECB\Beratung\Direct Marketing\Euro 5 und 10 und 20 Euro School ppt\Praese Material\Coins png\SL01EURO_2007.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5142220" y="4545112"/>
            <a:ext cx="47602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User\Desktop\Alex_gedreht.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11560" y="2632016"/>
            <a:ext cx="1905154" cy="4253368"/>
          </a:xfrm>
          <a:prstGeom prst="rect">
            <a:avLst/>
          </a:prstGeom>
          <a:noFill/>
          <a:extLst>
            <a:ext uri="{909E8E84-426E-40DD-AFC4-6F175D3DCCD1}">
              <a14:hiddenFill xmlns:a14="http://schemas.microsoft.com/office/drawing/2010/main">
                <a:solidFill>
                  <a:srgbClr val="FFFFFF"/>
                </a:solidFill>
              </a14:hiddenFill>
            </a:ext>
          </a:extLst>
        </p:spPr>
      </p:pic>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latin typeface="+mj-lt"/>
              </a:rPr>
              <a:pPr>
                <a:defRPr/>
              </a:pPr>
              <a:t>2</a:t>
            </a:fld>
            <a:endParaRPr lang="fr-FR" dirty="0">
              <a:solidFill>
                <a:srgbClr val="000099"/>
              </a:solidFill>
              <a:latin typeface="+mj-lt"/>
            </a:endParaRPr>
          </a:p>
        </p:txBody>
      </p:sp>
      <p:pic>
        <p:nvPicPr>
          <p:cNvPr id="39" name="Picture 3" descr="O:\Kd2\ECB\Beratung\Direct Marketing\Euro 5 und 10 und 20 Euro School ppt\Praese Material\Legenden\Legende_SV.pn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08000" y="360000"/>
            <a:ext cx="1505649" cy="4320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O:\Kd2\ECB\Beratung\Direct Marketing\Euro 5 und 10 und 20 Euro School ppt\Praese Material\Inseln\Inseln_SV.png"/>
          <p:cNvPicPr>
            <a:picLocks noChangeAspect="1" noChangeArrowheads="1"/>
          </p:cNvPicPr>
          <p:nvPr/>
        </p:nvPicPr>
        <p:blipFill rotWithShape="1">
          <a:blip r:embed="rId34">
            <a:extLst>
              <a:ext uri="{28A0092B-C50C-407E-A947-70E740481C1C}">
                <a14:useLocalDpi xmlns:a14="http://schemas.microsoft.com/office/drawing/2010/main" val="0"/>
              </a:ext>
            </a:extLst>
          </a:blip>
          <a:srcRect r="24507"/>
          <a:stretch/>
        </p:blipFill>
        <p:spPr bwMode="auto">
          <a:xfrm>
            <a:off x="108000" y="4320000"/>
            <a:ext cx="372720" cy="24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9"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9"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9"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9"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0-#ppt_w/2"/>
                                          </p:val>
                                        </p:tav>
                                        <p:tav tm="100000">
                                          <p:val>
                                            <p:strVal val="#ppt_x"/>
                                          </p:val>
                                        </p:tav>
                                      </p:tavLst>
                                    </p:anim>
                                    <p:anim calcmode="lin" valueType="num">
                                      <p:cBhvr additive="base">
                                        <p:cTn id="46" dur="500" fill="hold"/>
                                        <p:tgtEl>
                                          <p:spTgt spid="17"/>
                                        </p:tgtEl>
                                        <p:attrNameLst>
                                          <p:attrName>ppt_y</p:attrName>
                                        </p:attrNameLst>
                                      </p:cBhvr>
                                      <p:tavLst>
                                        <p:tav tm="0">
                                          <p:val>
                                            <p:strVal val="0-#ppt_h/2"/>
                                          </p:val>
                                        </p:tav>
                                        <p:tav tm="100000">
                                          <p:val>
                                            <p:strVal val="#ppt_y"/>
                                          </p:val>
                                        </p:tav>
                                      </p:tavLst>
                                    </p:anim>
                                  </p:childTnLst>
                                </p:cTn>
                              </p:par>
                            </p:childTnLst>
                          </p:cTn>
                        </p:par>
                        <p:par>
                          <p:cTn id="47" fill="hold">
                            <p:stCondLst>
                              <p:cond delay="2500"/>
                            </p:stCondLst>
                            <p:childTnLst>
                              <p:par>
                                <p:cTn id="48" presetID="2" presetClass="entr" presetSubtype="9"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0-#ppt_w/2"/>
                                          </p:val>
                                        </p:tav>
                                        <p:tav tm="100000">
                                          <p:val>
                                            <p:strVal val="#ppt_x"/>
                                          </p:val>
                                        </p:tav>
                                      </p:tavLst>
                                    </p:anim>
                                    <p:anim calcmode="lin" valueType="num">
                                      <p:cBhvr additive="base">
                                        <p:cTn id="51" dur="500" fill="hold"/>
                                        <p:tgtEl>
                                          <p:spTgt spid="16"/>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2" presetClass="entr" presetSubtype="9"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3080"/>
                                        </p:tgtEl>
                                        <p:attrNameLst>
                                          <p:attrName>style.visibility</p:attrName>
                                        </p:attrNameLst>
                                      </p:cBhvr>
                                      <p:to>
                                        <p:strVal val="visible"/>
                                      </p:to>
                                    </p:set>
                                    <p:anim calcmode="lin" valueType="num">
                                      <p:cBhvr additive="base">
                                        <p:cTn id="61" dur="500" fill="hold"/>
                                        <p:tgtEl>
                                          <p:spTgt spid="3080"/>
                                        </p:tgtEl>
                                        <p:attrNameLst>
                                          <p:attrName>ppt_x</p:attrName>
                                        </p:attrNameLst>
                                      </p:cBhvr>
                                      <p:tavLst>
                                        <p:tav tm="0">
                                          <p:val>
                                            <p:strVal val="0-#ppt_w/2"/>
                                          </p:val>
                                        </p:tav>
                                        <p:tav tm="100000">
                                          <p:val>
                                            <p:strVal val="#ppt_x"/>
                                          </p:val>
                                        </p:tav>
                                      </p:tavLst>
                                    </p:anim>
                                    <p:anim calcmode="lin" valueType="num">
                                      <p:cBhvr additive="base">
                                        <p:cTn id="62" dur="500" fill="hold"/>
                                        <p:tgtEl>
                                          <p:spTgt spid="308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3078"/>
                                        </p:tgtEl>
                                        <p:attrNameLst>
                                          <p:attrName>style.visibility</p:attrName>
                                        </p:attrNameLst>
                                      </p:cBhvr>
                                      <p:to>
                                        <p:strVal val="visible"/>
                                      </p:to>
                                    </p:set>
                                    <p:anim calcmode="lin" valueType="num">
                                      <p:cBhvr additive="base">
                                        <p:cTn id="67" dur="500" fill="hold"/>
                                        <p:tgtEl>
                                          <p:spTgt spid="3078"/>
                                        </p:tgtEl>
                                        <p:attrNameLst>
                                          <p:attrName>ppt_x</p:attrName>
                                        </p:attrNameLst>
                                      </p:cBhvr>
                                      <p:tavLst>
                                        <p:tav tm="0">
                                          <p:val>
                                            <p:strVal val="0-#ppt_w/2"/>
                                          </p:val>
                                        </p:tav>
                                        <p:tav tm="100000">
                                          <p:val>
                                            <p:strVal val="#ppt_x"/>
                                          </p:val>
                                        </p:tav>
                                      </p:tavLst>
                                    </p:anim>
                                    <p:anim calcmode="lin" valueType="num">
                                      <p:cBhvr additive="base">
                                        <p:cTn id="68"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028"/>
                                        </p:tgtEl>
                                        <p:attrNameLst>
                                          <p:attrName>style.visibility</p:attrName>
                                        </p:attrNameLst>
                                      </p:cBhvr>
                                      <p:to>
                                        <p:strVal val="visible"/>
                                      </p:to>
                                    </p:set>
                                    <p:anim calcmode="lin" valueType="num">
                                      <p:cBhvr additive="base">
                                        <p:cTn id="73" dur="500" fill="hold"/>
                                        <p:tgtEl>
                                          <p:spTgt spid="1028"/>
                                        </p:tgtEl>
                                        <p:attrNameLst>
                                          <p:attrName>ppt_x</p:attrName>
                                        </p:attrNameLst>
                                      </p:cBhvr>
                                      <p:tavLst>
                                        <p:tav tm="0">
                                          <p:val>
                                            <p:strVal val="0-#ppt_w/2"/>
                                          </p:val>
                                        </p:tav>
                                        <p:tav tm="100000">
                                          <p:val>
                                            <p:strVal val="#ppt_x"/>
                                          </p:val>
                                        </p:tav>
                                      </p:tavLst>
                                    </p:anim>
                                    <p:anim calcmode="lin" valueType="num">
                                      <p:cBhvr additive="base">
                                        <p:cTn id="7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1026"/>
                                        </p:tgtEl>
                                        <p:attrNameLst>
                                          <p:attrName>style.visibility</p:attrName>
                                        </p:attrNameLst>
                                      </p:cBhvr>
                                      <p:to>
                                        <p:strVal val="visible"/>
                                      </p:to>
                                    </p:set>
                                    <p:anim calcmode="lin" valueType="num">
                                      <p:cBhvr additive="base">
                                        <p:cTn id="79" dur="500" fill="hold"/>
                                        <p:tgtEl>
                                          <p:spTgt spid="1026"/>
                                        </p:tgtEl>
                                        <p:attrNameLst>
                                          <p:attrName>ppt_x</p:attrName>
                                        </p:attrNameLst>
                                      </p:cBhvr>
                                      <p:tavLst>
                                        <p:tav tm="0">
                                          <p:val>
                                            <p:strVal val="0-#ppt_w/2"/>
                                          </p:val>
                                        </p:tav>
                                        <p:tav tm="100000">
                                          <p:val>
                                            <p:strVal val="#ppt_x"/>
                                          </p:val>
                                        </p:tav>
                                      </p:tavLst>
                                    </p:anim>
                                    <p:anim calcmode="lin" valueType="num">
                                      <p:cBhvr additive="base">
                                        <p:cTn id="80"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1030"/>
                                        </p:tgtEl>
                                        <p:attrNameLst>
                                          <p:attrName>style.visibility</p:attrName>
                                        </p:attrNameLst>
                                      </p:cBhvr>
                                      <p:to>
                                        <p:strVal val="visible"/>
                                      </p:to>
                                    </p:set>
                                    <p:anim calcmode="lin" valueType="num">
                                      <p:cBhvr additive="base">
                                        <p:cTn id="85" dur="500" fill="hold"/>
                                        <p:tgtEl>
                                          <p:spTgt spid="1030"/>
                                        </p:tgtEl>
                                        <p:attrNameLst>
                                          <p:attrName>ppt_x</p:attrName>
                                        </p:attrNameLst>
                                      </p:cBhvr>
                                      <p:tavLst>
                                        <p:tav tm="0">
                                          <p:val>
                                            <p:strVal val="0-#ppt_w/2"/>
                                          </p:val>
                                        </p:tav>
                                        <p:tav tm="100000">
                                          <p:val>
                                            <p:strVal val="#ppt_x"/>
                                          </p:val>
                                        </p:tav>
                                      </p:tavLst>
                                    </p:anim>
                                    <p:anim calcmode="lin" valueType="num">
                                      <p:cBhvr additive="base">
                                        <p:cTn id="86" dur="500" fill="hold"/>
                                        <p:tgtEl>
                                          <p:spTgt spid="1030"/>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3083"/>
                                        </p:tgtEl>
                                        <p:attrNameLst>
                                          <p:attrName>style.visibility</p:attrName>
                                        </p:attrNameLst>
                                      </p:cBhvr>
                                      <p:to>
                                        <p:strVal val="visible"/>
                                      </p:to>
                                    </p:set>
                                    <p:anim calcmode="lin" valueType="num">
                                      <p:cBhvr additive="base">
                                        <p:cTn id="91" dur="500" fill="hold"/>
                                        <p:tgtEl>
                                          <p:spTgt spid="3083"/>
                                        </p:tgtEl>
                                        <p:attrNameLst>
                                          <p:attrName>ppt_x</p:attrName>
                                        </p:attrNameLst>
                                      </p:cBhvr>
                                      <p:tavLst>
                                        <p:tav tm="0">
                                          <p:val>
                                            <p:strVal val="0-#ppt_w/2"/>
                                          </p:val>
                                        </p:tav>
                                        <p:tav tm="100000">
                                          <p:val>
                                            <p:strVal val="#ppt_x"/>
                                          </p:val>
                                        </p:tav>
                                      </p:tavLst>
                                    </p:anim>
                                    <p:anim calcmode="lin" valueType="num">
                                      <p:cBhvr additive="base">
                                        <p:cTn id="92" dur="500" fill="hold"/>
                                        <p:tgtEl>
                                          <p:spTgt spid="3083"/>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3075"/>
                                        </p:tgtEl>
                                        <p:attrNameLst>
                                          <p:attrName>style.visibility</p:attrName>
                                        </p:attrNameLst>
                                      </p:cBhvr>
                                      <p:to>
                                        <p:strVal val="visible"/>
                                      </p:to>
                                    </p:set>
                                    <p:anim calcmode="lin" valueType="num">
                                      <p:cBhvr additive="base">
                                        <p:cTn id="97" dur="500" fill="hold"/>
                                        <p:tgtEl>
                                          <p:spTgt spid="3075"/>
                                        </p:tgtEl>
                                        <p:attrNameLst>
                                          <p:attrName>ppt_x</p:attrName>
                                        </p:attrNameLst>
                                      </p:cBhvr>
                                      <p:tavLst>
                                        <p:tav tm="0">
                                          <p:val>
                                            <p:strVal val="0-#ppt_w/2"/>
                                          </p:val>
                                        </p:tav>
                                        <p:tav tm="100000">
                                          <p:val>
                                            <p:strVal val="#ppt_x"/>
                                          </p:val>
                                        </p:tav>
                                      </p:tavLst>
                                    </p:anim>
                                    <p:anim calcmode="lin" valueType="num">
                                      <p:cBhvr additive="base">
                                        <p:cTn id="98"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3077"/>
                                        </p:tgtEl>
                                        <p:attrNameLst>
                                          <p:attrName>style.visibility</p:attrName>
                                        </p:attrNameLst>
                                      </p:cBhvr>
                                      <p:to>
                                        <p:strVal val="visible"/>
                                      </p:to>
                                    </p:set>
                                    <p:anim calcmode="lin" valueType="num">
                                      <p:cBhvr additive="base">
                                        <p:cTn id="103" dur="500" fill="hold"/>
                                        <p:tgtEl>
                                          <p:spTgt spid="3077"/>
                                        </p:tgtEl>
                                        <p:attrNameLst>
                                          <p:attrName>ppt_x</p:attrName>
                                        </p:attrNameLst>
                                      </p:cBhvr>
                                      <p:tavLst>
                                        <p:tav tm="0">
                                          <p:val>
                                            <p:strVal val="0-#ppt_w/2"/>
                                          </p:val>
                                        </p:tav>
                                        <p:tav tm="100000">
                                          <p:val>
                                            <p:strVal val="#ppt_x"/>
                                          </p:val>
                                        </p:tav>
                                      </p:tavLst>
                                    </p:anim>
                                    <p:anim calcmode="lin" valueType="num">
                                      <p:cBhvr additive="base">
                                        <p:cTn id="104"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nodeType="clickEffect">
                                  <p:stCondLst>
                                    <p:cond delay="0"/>
                                  </p:stCondLst>
                                  <p:childTnLst>
                                    <p:set>
                                      <p:cBhvr>
                                        <p:cTn id="108" dur="1" fill="hold">
                                          <p:stCondLst>
                                            <p:cond delay="0"/>
                                          </p:stCondLst>
                                        </p:cTn>
                                        <p:tgtEl>
                                          <p:spTgt spid="1032"/>
                                        </p:tgtEl>
                                        <p:attrNameLst>
                                          <p:attrName>style.visibility</p:attrName>
                                        </p:attrNameLst>
                                      </p:cBhvr>
                                      <p:to>
                                        <p:strVal val="visible"/>
                                      </p:to>
                                    </p:set>
                                    <p:anim calcmode="lin" valueType="num">
                                      <p:cBhvr additive="base">
                                        <p:cTn id="109" dur="500" fill="hold"/>
                                        <p:tgtEl>
                                          <p:spTgt spid="1032"/>
                                        </p:tgtEl>
                                        <p:attrNameLst>
                                          <p:attrName>ppt_x</p:attrName>
                                        </p:attrNameLst>
                                      </p:cBhvr>
                                      <p:tavLst>
                                        <p:tav tm="0">
                                          <p:val>
                                            <p:strVal val="0-#ppt_w/2"/>
                                          </p:val>
                                        </p:tav>
                                        <p:tav tm="100000">
                                          <p:val>
                                            <p:strVal val="#ppt_x"/>
                                          </p:val>
                                        </p:tav>
                                      </p:tavLst>
                                    </p:anim>
                                    <p:anim calcmode="lin" valueType="num">
                                      <p:cBhvr additive="base">
                                        <p:cTn id="110" dur="500" fill="hold"/>
                                        <p:tgtEl>
                                          <p:spTgt spid="1032"/>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3074"/>
                                        </p:tgtEl>
                                        <p:attrNameLst>
                                          <p:attrName>style.visibility</p:attrName>
                                        </p:attrNameLst>
                                      </p:cBhvr>
                                      <p:to>
                                        <p:strVal val="visible"/>
                                      </p:to>
                                    </p:set>
                                    <p:anim calcmode="lin" valueType="num">
                                      <p:cBhvr additive="base">
                                        <p:cTn id="115" dur="500" fill="hold"/>
                                        <p:tgtEl>
                                          <p:spTgt spid="3074"/>
                                        </p:tgtEl>
                                        <p:attrNameLst>
                                          <p:attrName>ppt_x</p:attrName>
                                        </p:attrNameLst>
                                      </p:cBhvr>
                                      <p:tavLst>
                                        <p:tav tm="0">
                                          <p:val>
                                            <p:strVal val="0-#ppt_w/2"/>
                                          </p:val>
                                        </p:tav>
                                        <p:tav tm="100000">
                                          <p:val>
                                            <p:strVal val="#ppt_x"/>
                                          </p:val>
                                        </p:tav>
                                      </p:tavLst>
                                    </p:anim>
                                    <p:anim calcmode="lin" valueType="num">
                                      <p:cBhvr additive="base">
                                        <p:cTn id="116"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nodeType="clickEffect">
                                  <p:stCondLst>
                                    <p:cond delay="0"/>
                                  </p:stCondLst>
                                  <p:childTnLst>
                                    <p:set>
                                      <p:cBhvr>
                                        <p:cTn id="120" dur="1" fill="hold">
                                          <p:stCondLst>
                                            <p:cond delay="0"/>
                                          </p:stCondLst>
                                        </p:cTn>
                                        <p:tgtEl>
                                          <p:spTgt spid="1027"/>
                                        </p:tgtEl>
                                        <p:attrNameLst>
                                          <p:attrName>style.visibility</p:attrName>
                                        </p:attrNameLst>
                                      </p:cBhvr>
                                      <p:to>
                                        <p:strVal val="visible"/>
                                      </p:to>
                                    </p:set>
                                    <p:anim calcmode="lin" valueType="num">
                                      <p:cBhvr additive="base">
                                        <p:cTn id="121" dur="500" fill="hold"/>
                                        <p:tgtEl>
                                          <p:spTgt spid="1027"/>
                                        </p:tgtEl>
                                        <p:attrNameLst>
                                          <p:attrName>ppt_x</p:attrName>
                                        </p:attrNameLst>
                                      </p:cBhvr>
                                      <p:tavLst>
                                        <p:tav tm="0">
                                          <p:val>
                                            <p:strVal val="0-#ppt_w/2"/>
                                          </p:val>
                                        </p:tav>
                                        <p:tav tm="100000">
                                          <p:val>
                                            <p:strVal val="#ppt_x"/>
                                          </p:val>
                                        </p:tav>
                                      </p:tavLst>
                                    </p:anim>
                                    <p:anim calcmode="lin" valueType="num">
                                      <p:cBhvr additive="base">
                                        <p:cTn id="122"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nodeType="clickEffect">
                                  <p:stCondLst>
                                    <p:cond delay="0"/>
                                  </p:stCondLst>
                                  <p:childTnLst>
                                    <p:set>
                                      <p:cBhvr>
                                        <p:cTn id="126" dur="1" fill="hold">
                                          <p:stCondLst>
                                            <p:cond delay="0"/>
                                          </p:stCondLst>
                                        </p:cTn>
                                        <p:tgtEl>
                                          <p:spTgt spid="3081"/>
                                        </p:tgtEl>
                                        <p:attrNameLst>
                                          <p:attrName>style.visibility</p:attrName>
                                        </p:attrNameLst>
                                      </p:cBhvr>
                                      <p:to>
                                        <p:strVal val="visible"/>
                                      </p:to>
                                    </p:set>
                                    <p:anim calcmode="lin" valueType="num">
                                      <p:cBhvr additive="base">
                                        <p:cTn id="127" dur="500" fill="hold"/>
                                        <p:tgtEl>
                                          <p:spTgt spid="3081"/>
                                        </p:tgtEl>
                                        <p:attrNameLst>
                                          <p:attrName>ppt_x</p:attrName>
                                        </p:attrNameLst>
                                      </p:cBhvr>
                                      <p:tavLst>
                                        <p:tav tm="0">
                                          <p:val>
                                            <p:strVal val="0-#ppt_w/2"/>
                                          </p:val>
                                        </p:tav>
                                        <p:tav tm="100000">
                                          <p:val>
                                            <p:strVal val="#ppt_x"/>
                                          </p:val>
                                        </p:tav>
                                      </p:tavLst>
                                    </p:anim>
                                    <p:anim calcmode="lin" valueType="num">
                                      <p:cBhvr additive="base">
                                        <p:cTn id="128" dur="500" fill="hold"/>
                                        <p:tgtEl>
                                          <p:spTgt spid="3081"/>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nodeType="clickEffect">
                                  <p:stCondLst>
                                    <p:cond delay="0"/>
                                  </p:stCondLst>
                                  <p:childTnLst>
                                    <p:set>
                                      <p:cBhvr>
                                        <p:cTn id="132" dur="1" fill="hold">
                                          <p:stCondLst>
                                            <p:cond delay="0"/>
                                          </p:stCondLst>
                                        </p:cTn>
                                        <p:tgtEl>
                                          <p:spTgt spid="3079"/>
                                        </p:tgtEl>
                                        <p:attrNameLst>
                                          <p:attrName>style.visibility</p:attrName>
                                        </p:attrNameLst>
                                      </p:cBhvr>
                                      <p:to>
                                        <p:strVal val="visible"/>
                                      </p:to>
                                    </p:set>
                                    <p:anim calcmode="lin" valueType="num">
                                      <p:cBhvr additive="base">
                                        <p:cTn id="133" dur="500" fill="hold"/>
                                        <p:tgtEl>
                                          <p:spTgt spid="3079"/>
                                        </p:tgtEl>
                                        <p:attrNameLst>
                                          <p:attrName>ppt_x</p:attrName>
                                        </p:attrNameLst>
                                      </p:cBhvr>
                                      <p:tavLst>
                                        <p:tav tm="0">
                                          <p:val>
                                            <p:strVal val="0-#ppt_w/2"/>
                                          </p:val>
                                        </p:tav>
                                        <p:tav tm="100000">
                                          <p:val>
                                            <p:strVal val="#ppt_x"/>
                                          </p:val>
                                        </p:tav>
                                      </p:tavLst>
                                    </p:anim>
                                    <p:anim calcmode="lin" valueType="num">
                                      <p:cBhvr additive="base">
                                        <p:cTn id="134" dur="500" fill="hold"/>
                                        <p:tgtEl>
                                          <p:spTgt spid="3079"/>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nodeType="clickEffect">
                                  <p:stCondLst>
                                    <p:cond delay="0"/>
                                  </p:stCondLst>
                                  <p:childTnLst>
                                    <p:set>
                                      <p:cBhvr>
                                        <p:cTn id="138" dur="1" fill="hold">
                                          <p:stCondLst>
                                            <p:cond delay="0"/>
                                          </p:stCondLst>
                                        </p:cTn>
                                        <p:tgtEl>
                                          <p:spTgt spid="1031"/>
                                        </p:tgtEl>
                                        <p:attrNameLst>
                                          <p:attrName>style.visibility</p:attrName>
                                        </p:attrNameLst>
                                      </p:cBhvr>
                                      <p:to>
                                        <p:strVal val="visible"/>
                                      </p:to>
                                    </p:set>
                                    <p:anim calcmode="lin" valueType="num">
                                      <p:cBhvr additive="base">
                                        <p:cTn id="139" dur="500" fill="hold"/>
                                        <p:tgtEl>
                                          <p:spTgt spid="1031"/>
                                        </p:tgtEl>
                                        <p:attrNameLst>
                                          <p:attrName>ppt_x</p:attrName>
                                        </p:attrNameLst>
                                      </p:cBhvr>
                                      <p:tavLst>
                                        <p:tav tm="0">
                                          <p:val>
                                            <p:strVal val="0-#ppt_w/2"/>
                                          </p:val>
                                        </p:tav>
                                        <p:tav tm="100000">
                                          <p:val>
                                            <p:strVal val="#ppt_x"/>
                                          </p:val>
                                        </p:tav>
                                      </p:tavLst>
                                    </p:anim>
                                    <p:anim calcmode="lin" valueType="num">
                                      <p:cBhvr additive="base">
                                        <p:cTn id="140" dur="500" fill="hold"/>
                                        <p:tgtEl>
                                          <p:spTgt spid="1031"/>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8" fill="hold" nodeType="clickEffect">
                                  <p:stCondLst>
                                    <p:cond delay="0"/>
                                  </p:stCondLst>
                                  <p:childTnLst>
                                    <p:set>
                                      <p:cBhvr>
                                        <p:cTn id="144" dur="1" fill="hold">
                                          <p:stCondLst>
                                            <p:cond delay="0"/>
                                          </p:stCondLst>
                                        </p:cTn>
                                        <p:tgtEl>
                                          <p:spTgt spid="1033"/>
                                        </p:tgtEl>
                                        <p:attrNameLst>
                                          <p:attrName>style.visibility</p:attrName>
                                        </p:attrNameLst>
                                      </p:cBhvr>
                                      <p:to>
                                        <p:strVal val="visible"/>
                                      </p:to>
                                    </p:set>
                                    <p:anim calcmode="lin" valueType="num">
                                      <p:cBhvr additive="base">
                                        <p:cTn id="145" dur="500" fill="hold"/>
                                        <p:tgtEl>
                                          <p:spTgt spid="1033"/>
                                        </p:tgtEl>
                                        <p:attrNameLst>
                                          <p:attrName>ppt_x</p:attrName>
                                        </p:attrNameLst>
                                      </p:cBhvr>
                                      <p:tavLst>
                                        <p:tav tm="0">
                                          <p:val>
                                            <p:strVal val="0-#ppt_w/2"/>
                                          </p:val>
                                        </p:tav>
                                        <p:tav tm="100000">
                                          <p:val>
                                            <p:strVal val="#ppt_x"/>
                                          </p:val>
                                        </p:tav>
                                      </p:tavLst>
                                    </p:anim>
                                    <p:anim calcmode="lin" valueType="num">
                                      <p:cBhvr additive="base">
                                        <p:cTn id="146" dur="500" fill="hold"/>
                                        <p:tgtEl>
                                          <p:spTgt spid="1033"/>
                                        </p:tgtEl>
                                        <p:attrNameLst>
                                          <p:attrName>ppt_y</p:attrName>
                                        </p:attrNameLst>
                                      </p:cBhvr>
                                      <p:tavLst>
                                        <p:tav tm="0">
                                          <p:val>
                                            <p:strVal val="#ppt_y"/>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nodeType="clickEffect">
                                  <p:stCondLst>
                                    <p:cond delay="0"/>
                                  </p:stCondLst>
                                  <p:childTnLst>
                                    <p:set>
                                      <p:cBhvr>
                                        <p:cTn id="150" dur="1" fill="hold">
                                          <p:stCondLst>
                                            <p:cond delay="0"/>
                                          </p:stCondLst>
                                        </p:cTn>
                                        <p:tgtEl>
                                          <p:spTgt spid="3084"/>
                                        </p:tgtEl>
                                        <p:attrNameLst>
                                          <p:attrName>style.visibility</p:attrName>
                                        </p:attrNameLst>
                                      </p:cBhvr>
                                      <p:to>
                                        <p:strVal val="visible"/>
                                      </p:to>
                                    </p:set>
                                    <p:anim calcmode="lin" valueType="num">
                                      <p:cBhvr additive="base">
                                        <p:cTn id="151" dur="500" fill="hold"/>
                                        <p:tgtEl>
                                          <p:spTgt spid="3084"/>
                                        </p:tgtEl>
                                        <p:attrNameLst>
                                          <p:attrName>ppt_x</p:attrName>
                                        </p:attrNameLst>
                                      </p:cBhvr>
                                      <p:tavLst>
                                        <p:tav tm="0">
                                          <p:val>
                                            <p:strVal val="0-#ppt_w/2"/>
                                          </p:val>
                                        </p:tav>
                                        <p:tav tm="100000">
                                          <p:val>
                                            <p:strVal val="#ppt_x"/>
                                          </p:val>
                                        </p:tav>
                                      </p:tavLst>
                                    </p:anim>
                                    <p:anim calcmode="lin" valueType="num">
                                      <p:cBhvr additive="base">
                                        <p:cTn id="152"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nodeType="clickEffect">
                                  <p:stCondLst>
                                    <p:cond delay="0"/>
                                  </p:stCondLst>
                                  <p:childTnLst>
                                    <p:set>
                                      <p:cBhvr>
                                        <p:cTn id="156" dur="1" fill="hold">
                                          <p:stCondLst>
                                            <p:cond delay="0"/>
                                          </p:stCondLst>
                                        </p:cTn>
                                        <p:tgtEl>
                                          <p:spTgt spid="1029"/>
                                        </p:tgtEl>
                                        <p:attrNameLst>
                                          <p:attrName>style.visibility</p:attrName>
                                        </p:attrNameLst>
                                      </p:cBhvr>
                                      <p:to>
                                        <p:strVal val="visible"/>
                                      </p:to>
                                    </p:set>
                                    <p:anim calcmode="lin" valueType="num">
                                      <p:cBhvr additive="base">
                                        <p:cTn id="157" dur="500" fill="hold"/>
                                        <p:tgtEl>
                                          <p:spTgt spid="1029"/>
                                        </p:tgtEl>
                                        <p:attrNameLst>
                                          <p:attrName>ppt_x</p:attrName>
                                        </p:attrNameLst>
                                      </p:cBhvr>
                                      <p:tavLst>
                                        <p:tav tm="0">
                                          <p:val>
                                            <p:strVal val="0-#ppt_w/2"/>
                                          </p:val>
                                        </p:tav>
                                        <p:tav tm="100000">
                                          <p:val>
                                            <p:strVal val="#ppt_x"/>
                                          </p:val>
                                        </p:tav>
                                      </p:tavLst>
                                    </p:anim>
                                    <p:anim calcmode="lin" valueType="num">
                                      <p:cBhvr additive="base">
                                        <p:cTn id="158" dur="500" fill="hold"/>
                                        <p:tgtEl>
                                          <p:spTgt spid="1029"/>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8" fill="hold" nodeType="clickEffect">
                                  <p:stCondLst>
                                    <p:cond delay="0"/>
                                  </p:stCondLst>
                                  <p:childTnLst>
                                    <p:set>
                                      <p:cBhvr>
                                        <p:cTn id="162" dur="1" fill="hold">
                                          <p:stCondLst>
                                            <p:cond delay="0"/>
                                          </p:stCondLst>
                                        </p:cTn>
                                        <p:tgtEl>
                                          <p:spTgt spid="3082"/>
                                        </p:tgtEl>
                                        <p:attrNameLst>
                                          <p:attrName>style.visibility</p:attrName>
                                        </p:attrNameLst>
                                      </p:cBhvr>
                                      <p:to>
                                        <p:strVal val="visible"/>
                                      </p:to>
                                    </p:set>
                                    <p:anim calcmode="lin" valueType="num">
                                      <p:cBhvr additive="base">
                                        <p:cTn id="163" dur="500" fill="hold"/>
                                        <p:tgtEl>
                                          <p:spTgt spid="3082"/>
                                        </p:tgtEl>
                                        <p:attrNameLst>
                                          <p:attrName>ppt_x</p:attrName>
                                        </p:attrNameLst>
                                      </p:cBhvr>
                                      <p:tavLst>
                                        <p:tav tm="0">
                                          <p:val>
                                            <p:strVal val="0-#ppt_w/2"/>
                                          </p:val>
                                        </p:tav>
                                        <p:tav tm="100000">
                                          <p:val>
                                            <p:strVal val="#ppt_x"/>
                                          </p:val>
                                        </p:tav>
                                      </p:tavLst>
                                    </p:anim>
                                    <p:anim calcmode="lin" valueType="num">
                                      <p:cBhvr additive="base">
                                        <p:cTn id="164" dur="500" fill="hold"/>
                                        <p:tgtEl>
                                          <p:spTgt spid="3082"/>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nodeType="clickEffect">
                                  <p:stCondLst>
                                    <p:cond delay="0"/>
                                  </p:stCondLst>
                                  <p:childTnLst>
                                    <p:set>
                                      <p:cBhvr>
                                        <p:cTn id="168" dur="1" fill="hold">
                                          <p:stCondLst>
                                            <p:cond delay="0"/>
                                          </p:stCondLst>
                                        </p:cTn>
                                        <p:tgtEl>
                                          <p:spTgt spid="3076"/>
                                        </p:tgtEl>
                                        <p:attrNameLst>
                                          <p:attrName>style.visibility</p:attrName>
                                        </p:attrNameLst>
                                      </p:cBhvr>
                                      <p:to>
                                        <p:strVal val="visible"/>
                                      </p:to>
                                    </p:set>
                                    <p:anim calcmode="lin" valueType="num">
                                      <p:cBhvr additive="base">
                                        <p:cTn id="169" dur="500" fill="hold"/>
                                        <p:tgtEl>
                                          <p:spTgt spid="3076"/>
                                        </p:tgtEl>
                                        <p:attrNameLst>
                                          <p:attrName>ppt_x</p:attrName>
                                        </p:attrNameLst>
                                      </p:cBhvr>
                                      <p:tavLst>
                                        <p:tav tm="0">
                                          <p:val>
                                            <p:strVal val="0-#ppt_w/2"/>
                                          </p:val>
                                        </p:tav>
                                        <p:tav tm="100000">
                                          <p:val>
                                            <p:strVal val="#ppt_x"/>
                                          </p:val>
                                        </p:tav>
                                      </p:tavLst>
                                    </p:anim>
                                    <p:anim calcmode="lin" valueType="num">
                                      <p:cBhvr additive="base">
                                        <p:cTn id="170"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4048" y="227687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a:solidFill>
                  <a:srgbClr val="000099"/>
                </a:solidFill>
                <a:latin typeface="+mj-lt"/>
              </a:rPr>
              <a:t>Klassisk</a:t>
            </a:r>
            <a:endParaRPr lang="en-GB" sz="1600" b="1" dirty="0">
              <a:solidFill>
                <a:srgbClr val="000099"/>
              </a:solidFill>
              <a:latin typeface="+mj-lt"/>
            </a:endParaRPr>
          </a:p>
        </p:txBody>
      </p:sp>
      <p:sp>
        <p:nvSpPr>
          <p:cNvPr id="20" name="Content Placeholder 19"/>
          <p:cNvSpPr txBox="1">
            <a:spLocks noGrp="1"/>
          </p:cNvSpPr>
          <p:nvPr>
            <p:ph idx="1"/>
          </p:nvPr>
        </p:nvSpPr>
        <p:spPr>
          <a:xfrm>
            <a:off x="4954880" y="413216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0" indent="0" algn="ctr">
              <a:buNone/>
            </a:pPr>
            <a:r>
              <a:rPr lang="en-GB" sz="1600" b="1" dirty="0" err="1">
                <a:solidFill>
                  <a:srgbClr val="000099"/>
                </a:solidFill>
                <a:latin typeface="+mj-lt"/>
              </a:rPr>
              <a:t>Romansk</a:t>
            </a:r>
            <a:endParaRPr lang="en-GB" sz="1600" b="1" dirty="0">
              <a:solidFill>
                <a:srgbClr val="000099"/>
              </a:solidFill>
              <a:latin typeface="+mj-lt"/>
            </a:endParaRPr>
          </a:p>
        </p:txBody>
      </p:sp>
      <p:sp>
        <p:nvSpPr>
          <p:cNvPr id="23" name="Content Placeholder 19"/>
          <p:cNvSpPr txBox="1">
            <a:spLocks/>
          </p:cNvSpPr>
          <p:nvPr/>
        </p:nvSpPr>
        <p:spPr>
          <a:xfrm>
            <a:off x="5004048" y="6093296"/>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buFontTx/>
              <a:buNone/>
            </a:pPr>
            <a:r>
              <a:rPr lang="en-GB" sz="1600" b="1" kern="0" dirty="0" err="1">
                <a:solidFill>
                  <a:srgbClr val="000099"/>
                </a:solidFill>
                <a:latin typeface="+mj-lt"/>
              </a:rPr>
              <a:t>Gotisk</a:t>
            </a:r>
            <a:endParaRPr lang="en-GB" sz="1600" b="1" kern="0" dirty="0">
              <a:solidFill>
                <a:srgbClr val="000099"/>
              </a:solidFill>
              <a:latin typeface="+mj-lt"/>
            </a:endParaRPr>
          </a:p>
        </p:txBody>
      </p:sp>
      <p:pic>
        <p:nvPicPr>
          <p:cNvPr id="3074" name="Picture 2" descr="O:\Kd2\ECB\Beratung\Direct Marketing\Euro 5 und 10 und 20 Euro School ppt\Praese Material\Neu 2015 Freisteller\Seite8_Anna.png"/>
          <p:cNvPicPr>
            <a:picLocks noChangeAspect="1" noChangeArrowheads="1"/>
          </p:cNvPicPr>
          <p:nvPr/>
        </p:nvPicPr>
        <p:blipFill rotWithShape="1">
          <a:blip r:embed="rId3">
            <a:extLst>
              <a:ext uri="{28A0092B-C50C-407E-A947-70E740481C1C}">
                <a14:useLocalDpi xmlns:a14="http://schemas.microsoft.com/office/drawing/2010/main" val="0"/>
              </a:ext>
            </a:extLst>
          </a:blip>
          <a:srcRect t="-2" b="-897"/>
          <a:stretch/>
        </p:blipFill>
        <p:spPr bwMode="auto">
          <a:xfrm>
            <a:off x="32865" y="2263110"/>
            <a:ext cx="2450903" cy="462227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err="1">
                <a:solidFill>
                  <a:srgbClr val="000099"/>
                </a:solidFill>
                <a:latin typeface="+mj-lt"/>
              </a:rPr>
              <a:t>Eurosedlarna</a:t>
            </a:r>
            <a:r>
              <a:rPr lang="fr-FR" altLang="de-DE" sz="4000" b="1" dirty="0">
                <a:solidFill>
                  <a:srgbClr val="000099"/>
                </a:solidFill>
                <a:latin typeface="+mj-lt"/>
              </a:rPr>
              <a:t> </a:t>
            </a:r>
            <a:endParaRPr lang="en-GB" altLang="de-DE" sz="4000" b="1" dirty="0">
              <a:solidFill>
                <a:srgbClr val="000099"/>
              </a:solidFill>
              <a:latin typeface="+mj-lt"/>
              <a:ea typeface="+mj-ea"/>
              <a:cs typeface="+mj-cs"/>
            </a:endParaRPr>
          </a:p>
        </p:txBody>
      </p:sp>
      <p:pic>
        <p:nvPicPr>
          <p:cNvPr id="22" name="Picture 4" descr="O:\Kd2\ECB\Beratung\Direct Marketing\Euro 5 und 10 und 20 Euro School ppt\Praese Material\Neu 2015 Freisteller\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040735">
            <a:off x="1483596" y="1082299"/>
            <a:ext cx="2850992" cy="227485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Rectangle 12"/>
          <p:cNvSpPr/>
          <p:nvPr/>
        </p:nvSpPr>
        <p:spPr>
          <a:xfrm>
            <a:off x="1620985" y="1508650"/>
            <a:ext cx="2520280" cy="840230"/>
          </a:xfrm>
          <a:prstGeom prst="rect">
            <a:avLst/>
          </a:prstGeom>
        </p:spPr>
        <p:txBody>
          <a:bodyPr wrap="square">
            <a:spAutoFit/>
          </a:bodyPr>
          <a:lstStyle/>
          <a:p>
            <a:pPr lvl="1" algn="ctr">
              <a:lnSpc>
                <a:spcPct val="90000"/>
              </a:lnSpc>
              <a:buClr>
                <a:srgbClr val="FF9900"/>
              </a:buClr>
              <a:buSzPct val="205000"/>
            </a:pPr>
            <a:r>
              <a:rPr lang="sv-SE" altLang="de-DE" b="1" dirty="0">
                <a:solidFill>
                  <a:srgbClr val="000099"/>
                </a:solidFill>
                <a:latin typeface="+mj-lt"/>
              </a:rPr>
              <a:t>Varje sedel visar en arkitektonisk stil i Europa </a:t>
            </a:r>
          </a:p>
        </p:txBody>
      </p:sp>
      <p:pic>
        <p:nvPicPr>
          <p:cNvPr id="3" name="Picture 2" descr="O:\Kd2\ECB\Beratung\Direct Marketing\Euro 5 und 10 und 20 Euro School ppt\Praese Material\Bills jpegs\ECB_5_euro_Banknote_Specimen_Front_anderer Holo_RGB_72dp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42055" y="1052736"/>
            <a:ext cx="2118177" cy="108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051" name="Picture 3" descr="O:\Kd2\ECB\Beratung\Direct Marketing\Euro 5 und 10 und 20 Euro School ppt\Praese Material\Bills jpegs\ECB_10euro_Banknote_front_Specimen_RGB_72dpi.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55864" y="2853064"/>
            <a:ext cx="2204368"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 name="Picture 4" descr="O:\Kd2\ECB\Beratung\Direct Marketing\Euro 5 und 10 und 20 Euro School ppt\Praese Material\Bills jpegs\ECB_20euro_Full Banknote_front_5777_Specime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1804" y="4689280"/>
            <a:ext cx="2338428" cy="126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6" name="Picture 2" descr="C:\Users\User\Desktop\Bilder_Istock_2608\iStock_000020452645_Larg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44073" y="4689280"/>
            <a:ext cx="972343" cy="1296001"/>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7" name="Picture 3" descr="C:\Users\User\Desktop\Bilder_Istock_2608\iStock_000005382046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625" t="6103" r="5173" b="13897"/>
          <a:stretch/>
        </p:blipFill>
        <p:spPr bwMode="auto">
          <a:xfrm>
            <a:off x="7340259" y="2853064"/>
            <a:ext cx="976157"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8" name="Picture 4" descr="C:\Users\User\Desktop\Bilder_Istock_2608\iStock_000052648354_Full.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0947" r="6208" b="15442"/>
          <a:stretch/>
        </p:blipFill>
        <p:spPr bwMode="auto">
          <a:xfrm>
            <a:off x="7285394" y="1052736"/>
            <a:ext cx="1031022" cy="109984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3</a:t>
            </a:fld>
            <a:endParaRPr lang="fr-FR" dirty="0">
              <a:solidFill>
                <a:srgbClr val="000099"/>
              </a:solidFill>
              <a:latin typeface="+mj-lt"/>
            </a:endParaRPr>
          </a:p>
        </p:txBody>
      </p:sp>
    </p:spTree>
    <p:extLst>
      <p:ext uri="{BB962C8B-B14F-4D97-AF65-F5344CB8AC3E}">
        <p14:creationId xmlns:p14="http://schemas.microsoft.com/office/powerpoint/2010/main" val="5793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051"/>
                                        </p:tgtEl>
                                        <p:attrNameLst>
                                          <p:attrName>style.visibility</p:attrName>
                                        </p:attrNameLst>
                                      </p:cBhvr>
                                      <p:to>
                                        <p:strVal val="visible"/>
                                      </p:to>
                                    </p:set>
                                    <p:anim calcmode="lin" valueType="num">
                                      <p:cBhvr additive="base">
                                        <p:cTn id="21" dur="500" fill="hold"/>
                                        <p:tgtEl>
                                          <p:spTgt spid="2051"/>
                                        </p:tgtEl>
                                        <p:attrNameLst>
                                          <p:attrName>ppt_x</p:attrName>
                                        </p:attrNameLst>
                                      </p:cBhvr>
                                      <p:tavLst>
                                        <p:tav tm="0">
                                          <p:val>
                                            <p:strVal val="0-#ppt_w/2"/>
                                          </p:val>
                                        </p:tav>
                                        <p:tav tm="100000">
                                          <p:val>
                                            <p:strVal val="#ppt_x"/>
                                          </p:val>
                                        </p:tav>
                                      </p:tavLst>
                                    </p:anim>
                                    <p:anim calcmode="lin" valueType="num">
                                      <p:cBhvr additive="base">
                                        <p:cTn id="22"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20">
                                            <p:bg/>
                                          </p:spTgt>
                                        </p:tgtEl>
                                        <p:attrNameLst>
                                          <p:attrName>style.visibility</p:attrName>
                                        </p:attrNameLst>
                                      </p:cBhvr>
                                      <p:to>
                                        <p:strVal val="visible"/>
                                      </p:to>
                                    </p:set>
                                    <p:anim calcmode="lin" valueType="num">
                                      <p:cBhvr additive="base">
                                        <p:cTn id="36"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37" dur="500" fill="hold"/>
                                        <p:tgtEl>
                                          <p:spTgt spid="20">
                                            <p:bg/>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
                                            <p:txEl>
                                              <p:pRg st="0" end="0"/>
                                            </p:txEl>
                                          </p:spTgt>
                                        </p:tgtEl>
                                        <p:attrNameLst>
                                          <p:attrName>style.visibility</p:attrName>
                                        </p:attrNameLst>
                                      </p:cBhvr>
                                      <p:to>
                                        <p:strVal val="visible"/>
                                      </p:to>
                                    </p:set>
                                    <p:anim calcmode="lin" valueType="num">
                                      <p:cBhvr additive="base">
                                        <p:cTn id="40"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uiExpand="1" build="p"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O:\Kd2\ECB\Beratung\Direct Marketing\Euro 5 und 10 und 20 Euro School ppt\Praese Material\Neu 2015 Freisteller\Seite2 (2).png"/>
          <p:cNvPicPr>
            <a:picLocks noChangeAspect="1" noChangeArrowheads="1"/>
          </p:cNvPicPr>
          <p:nvPr/>
        </p:nvPicPr>
        <p:blipFill rotWithShape="1">
          <a:blip r:embed="rId3">
            <a:extLst>
              <a:ext uri="{28A0092B-C50C-407E-A947-70E740481C1C}">
                <a14:useLocalDpi xmlns:a14="http://schemas.microsoft.com/office/drawing/2010/main" val="0"/>
              </a:ext>
            </a:extLst>
          </a:blip>
          <a:srcRect t="-1" r="232" b="-2087"/>
          <a:stretch/>
        </p:blipFill>
        <p:spPr bwMode="auto">
          <a:xfrm>
            <a:off x="7092280" y="908720"/>
            <a:ext cx="2048120" cy="4677948"/>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187928" y="3799205"/>
            <a:ext cx="2880016" cy="323165"/>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500" b="1" dirty="0" err="1">
                <a:solidFill>
                  <a:srgbClr val="000099"/>
                </a:solidFill>
                <a:latin typeface="+mj-lt"/>
              </a:rPr>
              <a:t>Renässans</a:t>
            </a:r>
            <a:endParaRPr lang="en-GB" sz="1500" b="1" dirty="0">
              <a:solidFill>
                <a:srgbClr val="000099"/>
              </a:solidFill>
              <a:latin typeface="+mj-lt"/>
            </a:endParaRPr>
          </a:p>
        </p:txBody>
      </p:sp>
      <p:sp>
        <p:nvSpPr>
          <p:cNvPr id="20" name="TextBox 19"/>
          <p:cNvSpPr txBox="1"/>
          <p:nvPr/>
        </p:nvSpPr>
        <p:spPr>
          <a:xfrm>
            <a:off x="430289" y="6244777"/>
            <a:ext cx="2376000" cy="323165"/>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500" b="1" dirty="0" err="1">
                <a:solidFill>
                  <a:srgbClr val="000099"/>
                </a:solidFill>
                <a:latin typeface="+mj-lt"/>
              </a:rPr>
              <a:t>Barock</a:t>
            </a:r>
            <a:endParaRPr lang="en-GB" sz="1500" b="1" dirty="0">
              <a:solidFill>
                <a:srgbClr val="000099"/>
              </a:solidFill>
              <a:latin typeface="+mj-lt"/>
            </a:endParaRPr>
          </a:p>
        </p:txBody>
      </p:sp>
      <p:sp>
        <p:nvSpPr>
          <p:cNvPr id="21" name="TextBox 20"/>
          <p:cNvSpPr txBox="1"/>
          <p:nvPr/>
        </p:nvSpPr>
        <p:spPr>
          <a:xfrm>
            <a:off x="3133009" y="6246226"/>
            <a:ext cx="2692173" cy="323165"/>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500" b="1" dirty="0">
                <a:solidFill>
                  <a:srgbClr val="000099"/>
                </a:solidFill>
                <a:latin typeface="+mj-lt"/>
              </a:rPr>
              <a:t>1800-talet – </a:t>
            </a:r>
            <a:r>
              <a:rPr lang="en-GB" sz="1500" b="1" dirty="0" err="1">
                <a:solidFill>
                  <a:srgbClr val="000099"/>
                </a:solidFill>
                <a:latin typeface="+mj-lt"/>
              </a:rPr>
              <a:t>Järn</a:t>
            </a:r>
            <a:r>
              <a:rPr lang="en-GB" sz="1500" b="1" dirty="0">
                <a:solidFill>
                  <a:srgbClr val="000099"/>
                </a:solidFill>
                <a:latin typeface="+mj-lt"/>
              </a:rPr>
              <a:t> </a:t>
            </a:r>
            <a:r>
              <a:rPr lang="en-GB" sz="1500" b="1" dirty="0" err="1">
                <a:solidFill>
                  <a:srgbClr val="000099"/>
                </a:solidFill>
                <a:latin typeface="+mj-lt"/>
              </a:rPr>
              <a:t>och</a:t>
            </a:r>
            <a:r>
              <a:rPr lang="en-GB" sz="1500" b="1" dirty="0">
                <a:solidFill>
                  <a:srgbClr val="000099"/>
                </a:solidFill>
                <a:latin typeface="+mj-lt"/>
              </a:rPr>
              <a:t> </a:t>
            </a:r>
            <a:r>
              <a:rPr lang="en-GB" sz="1500" b="1" dirty="0" err="1">
                <a:solidFill>
                  <a:srgbClr val="000099"/>
                </a:solidFill>
                <a:latin typeface="+mj-lt"/>
              </a:rPr>
              <a:t>glas</a:t>
            </a:r>
            <a:endParaRPr lang="en-GB" sz="1500" b="1" dirty="0">
              <a:solidFill>
                <a:srgbClr val="000099"/>
              </a:solidFill>
              <a:latin typeface="+mj-lt"/>
            </a:endParaRPr>
          </a:p>
        </p:txBody>
      </p:sp>
      <p:sp>
        <p:nvSpPr>
          <p:cNvPr id="26" name="TextBox 25"/>
          <p:cNvSpPr txBox="1"/>
          <p:nvPr/>
        </p:nvSpPr>
        <p:spPr>
          <a:xfrm>
            <a:off x="6218659" y="6244777"/>
            <a:ext cx="2376000" cy="323165"/>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500" b="1" dirty="0">
                <a:solidFill>
                  <a:srgbClr val="000099"/>
                </a:solidFill>
                <a:latin typeface="+mj-lt"/>
              </a:rPr>
              <a:t>1900-talet</a:t>
            </a:r>
          </a:p>
        </p:txBody>
      </p:sp>
      <p:sp>
        <p:nvSpPr>
          <p:cNvPr id="22"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err="1">
                <a:solidFill>
                  <a:srgbClr val="000099"/>
                </a:solidFill>
                <a:latin typeface="+mj-lt"/>
              </a:rPr>
              <a:t>Eurosedlarna</a:t>
            </a:r>
            <a:r>
              <a:rPr lang="fr-FR" altLang="de-DE" sz="4000" b="1" dirty="0">
                <a:solidFill>
                  <a:srgbClr val="000099"/>
                </a:solidFill>
                <a:latin typeface="+mj-lt"/>
              </a:rPr>
              <a:t> </a:t>
            </a:r>
            <a:endParaRPr lang="en-GB" altLang="de-DE" sz="4000" b="1" dirty="0">
              <a:solidFill>
                <a:srgbClr val="000099"/>
              </a:solidFill>
              <a:latin typeface="+mj-lt"/>
              <a:ea typeface="+mj-ea"/>
              <a:cs typeface="+mj-cs"/>
            </a:endParaRPr>
          </a:p>
        </p:txBody>
      </p:sp>
      <p:pic>
        <p:nvPicPr>
          <p:cNvPr id="2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1960" y="908721"/>
            <a:ext cx="3391067" cy="1152128"/>
          </a:xfrm>
          <a:prstGeom prst="rect">
            <a:avLst/>
          </a:prstGeom>
          <a:noFill/>
          <a:ln>
            <a:noFill/>
          </a:ln>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hteck 7"/>
          <p:cNvSpPr/>
          <p:nvPr/>
        </p:nvSpPr>
        <p:spPr>
          <a:xfrm>
            <a:off x="4499992" y="1065510"/>
            <a:ext cx="2583373" cy="923330"/>
          </a:xfrm>
          <a:prstGeom prst="rect">
            <a:avLst/>
          </a:prstGeom>
        </p:spPr>
        <p:txBody>
          <a:bodyPr wrap="square">
            <a:spAutoFit/>
          </a:bodyPr>
          <a:lstStyle/>
          <a:p>
            <a:pPr algn="ctr"/>
            <a:r>
              <a:rPr lang="sv-SE" b="1" dirty="0">
                <a:solidFill>
                  <a:srgbClr val="000099"/>
                </a:solidFill>
                <a:latin typeface="+mj-lt"/>
              </a:rPr>
              <a:t>De har bilder av fönster, portar och broar </a:t>
            </a:r>
          </a:p>
        </p:txBody>
      </p:sp>
      <p:pic>
        <p:nvPicPr>
          <p:cNvPr id="3075" name="Picture 3" descr="O:\Kd2\ECB\Beratung\Direct Marketing\Euro 5 und 10 und 20 Euro School ppt\Praese Material\Bills jpegs\50euro_fr_ES1_Specimen_RGB_72dp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763" y="2029642"/>
            <a:ext cx="2917326"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Bills jpegs\100euro_fr_ES1_Specimen_RGB_72dpi.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763" y="4668154"/>
            <a:ext cx="259505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Bills jpegs\200euro_fr_ES1_Specimen_RGB_72dpi.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17769" y="4668154"/>
            <a:ext cx="2692174"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Bills jpegs\500euro_fr_ES1_Specimen_RGB_72dpi.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2160" y="4668154"/>
            <a:ext cx="281379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026" name="Picture 2" descr="C:\Users\User\Desktop\Bilder_Istock_2608\iStock_000020952948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5498"/>
          <a:stretch/>
        </p:blipFill>
        <p:spPr bwMode="auto">
          <a:xfrm>
            <a:off x="3600894" y="2043354"/>
            <a:ext cx="1264782"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8"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4</a:t>
            </a:fld>
            <a:endParaRPr lang="fr-FR" dirty="0">
              <a:solidFill>
                <a:srgbClr val="000099"/>
              </a:solidFill>
              <a:latin typeface="+mj-lt"/>
            </a:endParaRPr>
          </a:p>
        </p:txBody>
      </p:sp>
    </p:spTree>
    <p:extLst>
      <p:ext uri="{BB962C8B-B14F-4D97-AF65-F5344CB8AC3E}">
        <p14:creationId xmlns:p14="http://schemas.microsoft.com/office/powerpoint/2010/main" val="52392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0-#ppt_w/2"/>
                                          </p:val>
                                        </p:tav>
                                        <p:tav tm="100000">
                                          <p:val>
                                            <p:strVal val="#ppt_x"/>
                                          </p:val>
                                        </p:tav>
                                      </p:tavLst>
                                    </p:anim>
                                    <p:anim calcmode="lin" valueType="num">
                                      <p:cBhvr additive="base">
                                        <p:cTn id="12"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76"/>
                                        </p:tgtEl>
                                        <p:attrNameLst>
                                          <p:attrName>style.visibility</p:attrName>
                                        </p:attrNameLst>
                                      </p:cBhvr>
                                      <p:to>
                                        <p:strVal val="visible"/>
                                      </p:to>
                                    </p:set>
                                    <p:anim calcmode="lin" valueType="num">
                                      <p:cBhvr additive="base">
                                        <p:cTn id="23" dur="500" fill="hold"/>
                                        <p:tgtEl>
                                          <p:spTgt spid="3076"/>
                                        </p:tgtEl>
                                        <p:attrNameLst>
                                          <p:attrName>ppt_x</p:attrName>
                                        </p:attrNameLst>
                                      </p:cBhvr>
                                      <p:tavLst>
                                        <p:tav tm="0">
                                          <p:val>
                                            <p:strVal val="#ppt_x"/>
                                          </p:val>
                                        </p:tav>
                                        <p:tav tm="100000">
                                          <p:val>
                                            <p:strVal val="#ppt_x"/>
                                          </p:val>
                                        </p:tav>
                                      </p:tavLst>
                                    </p:anim>
                                    <p:anim calcmode="lin" valueType="num">
                                      <p:cBhvr additive="base">
                                        <p:cTn id="24" dur="500" fill="hold"/>
                                        <p:tgtEl>
                                          <p:spTgt spid="307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additive="base">
                                        <p:cTn id="27" dur="500" fill="hold"/>
                                        <p:tgtEl>
                                          <p:spTgt spid="3077"/>
                                        </p:tgtEl>
                                        <p:attrNameLst>
                                          <p:attrName>ppt_x</p:attrName>
                                        </p:attrNameLst>
                                      </p:cBhvr>
                                      <p:tavLst>
                                        <p:tav tm="0">
                                          <p:val>
                                            <p:strVal val="#ppt_x"/>
                                          </p:val>
                                        </p:tav>
                                        <p:tav tm="100000">
                                          <p:val>
                                            <p:strVal val="#ppt_x"/>
                                          </p:val>
                                        </p:tav>
                                      </p:tavLst>
                                    </p:anim>
                                    <p:anim calcmode="lin" valueType="num">
                                      <p:cBhvr additive="base">
                                        <p:cTn id="28" dur="500" fill="hold"/>
                                        <p:tgtEl>
                                          <p:spTgt spid="307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78"/>
                                        </p:tgtEl>
                                        <p:attrNameLst>
                                          <p:attrName>style.visibility</p:attrName>
                                        </p:attrNameLst>
                                      </p:cBhvr>
                                      <p:to>
                                        <p:strVal val="visible"/>
                                      </p:to>
                                    </p:set>
                                    <p:anim calcmode="lin" valueType="num">
                                      <p:cBhvr additive="base">
                                        <p:cTn id="31" dur="500" fill="hold"/>
                                        <p:tgtEl>
                                          <p:spTgt spid="3078"/>
                                        </p:tgtEl>
                                        <p:attrNameLst>
                                          <p:attrName>ppt_x</p:attrName>
                                        </p:attrNameLst>
                                      </p:cBhvr>
                                      <p:tavLst>
                                        <p:tav tm="0">
                                          <p:val>
                                            <p:strVal val="#ppt_x"/>
                                          </p:val>
                                        </p:tav>
                                        <p:tav tm="100000">
                                          <p:val>
                                            <p:strVal val="#ppt_x"/>
                                          </p:val>
                                        </p:tav>
                                      </p:tavLst>
                                    </p:anim>
                                    <p:anim calcmode="lin" valueType="num">
                                      <p:cBhvr additive="base">
                                        <p:cTn id="32"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6"/>
          <p:cNvSpPr txBox="1">
            <a:spLocks noChangeArrowheads="1"/>
          </p:cNvSpPr>
          <p:nvPr/>
        </p:nvSpPr>
        <p:spPr bwMode="auto">
          <a:xfrm>
            <a:off x="1476024" y="3978000"/>
            <a:ext cx="3312000" cy="978729"/>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indent="-200025" algn="ctr">
              <a:lnSpc>
                <a:spcPct val="90000"/>
              </a:lnSpc>
              <a:buClr>
                <a:srgbClr val="FF9900"/>
              </a:buClr>
              <a:buSzPct val="205000"/>
            </a:pPr>
            <a:r>
              <a:rPr lang="sv-SE" sz="1600" b="1" dirty="0">
                <a:solidFill>
                  <a:srgbClr val="000099"/>
                </a:solidFill>
                <a:latin typeface="+mj-lt"/>
              </a:rPr>
              <a:t>Broarna symboliserar kommunikationen mellan Europas folk och mellan Europa och resten av världen.</a:t>
            </a:r>
          </a:p>
        </p:txBody>
      </p:sp>
      <p:grpSp>
        <p:nvGrpSpPr>
          <p:cNvPr id="3" name="Gruppieren 2"/>
          <p:cNvGrpSpPr/>
          <p:nvPr/>
        </p:nvGrpSpPr>
        <p:grpSpPr>
          <a:xfrm>
            <a:off x="5652488" y="1412776"/>
            <a:ext cx="3312000" cy="979200"/>
            <a:chOff x="5436096" y="1412776"/>
            <a:chExt cx="3312000" cy="979200"/>
          </a:xfrm>
        </p:grpSpPr>
        <p:sp>
          <p:nvSpPr>
            <p:cNvPr id="23" name="Text Box 21"/>
            <p:cNvSpPr txBox="1">
              <a:spLocks noChangeArrowheads="1"/>
            </p:cNvSpPr>
            <p:nvPr/>
          </p:nvSpPr>
          <p:spPr bwMode="auto">
            <a:xfrm>
              <a:off x="5436096" y="1412776"/>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marL="342900" indent="-342900"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90000"/>
                </a:lnSpc>
                <a:spcBef>
                  <a:spcPct val="20000"/>
                </a:spcBef>
                <a:buClr>
                  <a:srgbClr val="FF9900"/>
                </a:buClr>
                <a:buSzPct val="205000"/>
              </a:pPr>
              <a:r>
                <a:rPr lang="en-IE" altLang="de-DE" dirty="0">
                  <a:solidFill>
                    <a:srgbClr val="000099"/>
                  </a:solidFill>
                  <a:latin typeface="+mj-lt"/>
                </a:rPr>
                <a:t>   </a:t>
              </a:r>
            </a:p>
          </p:txBody>
        </p:sp>
        <p:sp>
          <p:nvSpPr>
            <p:cNvPr id="4" name="Rechteck 3"/>
            <p:cNvSpPr/>
            <p:nvPr/>
          </p:nvSpPr>
          <p:spPr>
            <a:xfrm>
              <a:off x="5436096" y="1484784"/>
              <a:ext cx="3311975" cy="830997"/>
            </a:xfrm>
            <a:prstGeom prst="rect">
              <a:avLst/>
            </a:prstGeom>
          </p:spPr>
          <p:txBody>
            <a:bodyPr wrap="square" anchor="ctr" anchorCtr="0">
              <a:noAutofit/>
            </a:bodyPr>
            <a:lstStyle/>
            <a:p>
              <a:pPr algn="ctr"/>
              <a:r>
                <a:rPr lang="sv-SE" altLang="de-DE" sz="1600" b="1" dirty="0">
                  <a:solidFill>
                    <a:srgbClr val="000099"/>
                  </a:solidFill>
                  <a:latin typeface="+mj-lt"/>
                </a:rPr>
                <a:t>Fönstren och portarna symboliserar öppenheten och samarbetet i Europa.</a:t>
              </a:r>
            </a:p>
          </p:txBody>
        </p:sp>
      </p:grpSp>
      <p:pic>
        <p:nvPicPr>
          <p:cNvPr id="17" name="Picture 2" descr="O:\Kd2\ECB\Beratung\Direct Marketing\Euro 5 und 10 und 20 Euro School ppt\Praese Material\Bilder\ECB_20euro_Full Banknote_back_5787_Specime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416" r="55255" b="63407"/>
          <a:stretch/>
        </p:blipFill>
        <p:spPr bwMode="auto">
          <a:xfrm>
            <a:off x="3376229" y="5229201"/>
            <a:ext cx="1130471" cy="762173"/>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8" name="Picture 2" descr="O:\Kd2\ECB\Beratung\Direct Marketing\Euro 5 und 10 und 20 Euro School ppt\Praese Material\Bills jpegs\ECB_20euro_Full Banknote_front_5777_Specim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422" y="1412776"/>
            <a:ext cx="4075546"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9" name="Picture 3" descr="O:\Kd2\ECB\Beratung\Direct Marketing\Euro 5 und 10 und 20 Euro School ppt\Praese Material\Bills jpegs\ECB_20euro_Full Banknote_back_5787_Specime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524" y="3975540"/>
            <a:ext cx="4093421"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2" name="Picture 2" descr="E:\ECB_20euro_Full Banknote_front_5777_Specime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1750512"/>
            <a:ext cx="765750" cy="1231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3"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Autofit/>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5</a:t>
            </a:fld>
            <a:endParaRPr lang="fr-FR" dirty="0">
              <a:solidFill>
                <a:srgbClr val="000099"/>
              </a:solidFill>
              <a:latin typeface="+mj-lt"/>
            </a:endParaRPr>
          </a:p>
        </p:txBody>
      </p:sp>
      <p:sp>
        <p:nvSpPr>
          <p:cNvPr id="14"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err="1">
                <a:solidFill>
                  <a:srgbClr val="000099"/>
                </a:solidFill>
                <a:latin typeface="+mj-lt"/>
              </a:rPr>
              <a:t>Eurosedlarna</a:t>
            </a:r>
            <a:r>
              <a:rPr lang="fr-FR" altLang="de-DE" sz="4000" b="1" dirty="0">
                <a:solidFill>
                  <a:srgbClr val="000099"/>
                </a:solidFill>
                <a:latin typeface="+mj-lt"/>
              </a:rPr>
              <a:t> </a:t>
            </a:r>
            <a:endParaRPr lang="en-GB" altLang="de-DE" sz="4000" b="1" dirty="0">
              <a:solidFill>
                <a:srgbClr val="000099"/>
              </a:solidFill>
              <a:latin typeface="+mj-lt"/>
              <a:ea typeface="+mj-ea"/>
              <a:cs typeface="+mj-cs"/>
            </a:endParaRPr>
          </a:p>
        </p:txBody>
      </p:sp>
    </p:spTree>
    <p:extLst>
      <p:ext uri="{BB962C8B-B14F-4D97-AF65-F5344CB8AC3E}">
        <p14:creationId xmlns:p14="http://schemas.microsoft.com/office/powerpoint/2010/main" val="10521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E:\ECB_20euro_Portrait watermark_front_transmission_5003.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540" y="3216831"/>
            <a:ext cx="2340000" cy="2520000"/>
          </a:xfrm>
          <a:prstGeom prst="rect">
            <a:avLst/>
          </a:prstGeom>
          <a:noFill/>
          <a:ln w="19050">
            <a:solidFill>
              <a:schemeClr val="bg1"/>
            </a:solidFill>
          </a:ln>
          <a:effectLst>
            <a:softEdge rad="0"/>
          </a:effectLst>
          <a:extLst>
            <a:ext uri="{909E8E84-426E-40DD-AFC4-6F175D3DCCD1}">
              <a14:hiddenFill xmlns:a14="http://schemas.microsoft.com/office/drawing/2010/main">
                <a:solidFill>
                  <a:srgbClr val="FFFFFF"/>
                </a:solidFill>
              </a14:hiddenFill>
            </a:ext>
          </a:extLst>
        </p:spPr>
      </p:pic>
      <p:pic>
        <p:nvPicPr>
          <p:cNvPr id="4" name="Content Placeholder 3" descr="http://www.new-euro-banknotes.eu/var/storage/images/media/images/vase_mytheuropa/434901-15-eng-GB/Vase_mythEuropa.jpg"/>
          <p:cNvPicPr>
            <a:picLocks noGrp="1"/>
          </p:cNvPicPr>
          <p:nvPr>
            <p:ph idx="1"/>
          </p:nvPr>
        </p:nvPicPr>
        <p:blipFill rotWithShape="1">
          <a:blip r:embed="rId4">
            <a:extLst>
              <a:ext uri="{28A0092B-C50C-407E-A947-70E740481C1C}">
                <a14:useLocalDpi xmlns:a14="http://schemas.microsoft.com/office/drawing/2010/main" val="0"/>
              </a:ext>
            </a:extLst>
          </a:blip>
          <a:srcRect l="20342" b="52185"/>
          <a:stretch/>
        </p:blipFill>
        <p:spPr bwMode="auto">
          <a:xfrm>
            <a:off x="3563888" y="3226356"/>
            <a:ext cx="2340000" cy="2520000"/>
          </a:xfrm>
          <a:prstGeom prst="rect">
            <a:avLst/>
          </a:prstGeom>
          <a:noFill/>
          <a:ln w="19050">
            <a:solidFill>
              <a:schemeClr val="bg1"/>
            </a:solidFill>
          </a:ln>
          <a:effectLst>
            <a:softEdge rad="0"/>
          </a:effectLst>
        </p:spPr>
      </p:pic>
      <p:sp>
        <p:nvSpPr>
          <p:cNvPr id="9" name="TextBox 8"/>
          <p:cNvSpPr txBox="1"/>
          <p:nvPr/>
        </p:nvSpPr>
        <p:spPr>
          <a:xfrm>
            <a:off x="6228184" y="5877360"/>
            <a:ext cx="2340000" cy="830997"/>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eaLnBrk="0" hangingPunct="0">
              <a:spcBef>
                <a:spcPct val="20000"/>
              </a:spcBef>
            </a:pPr>
            <a:r>
              <a:rPr lang="sv-SE" sz="1600" b="1" kern="0" dirty="0">
                <a:solidFill>
                  <a:srgbClr val="000099"/>
                </a:solidFill>
                <a:latin typeface="+mj-lt"/>
              </a:rPr>
              <a:t>Europa finns i de nya sedlarnas säkerhetsdetaljer </a:t>
            </a:r>
          </a:p>
        </p:txBody>
      </p:sp>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GB" altLang="de-DE" sz="4000" b="1" dirty="0" smtClean="0">
                <a:solidFill>
                  <a:srgbClr val="000099"/>
                </a:solidFill>
                <a:latin typeface="+mj-lt"/>
              </a:rPr>
              <a:t>Europa</a:t>
            </a:r>
            <a:endParaRPr lang="en-GB" altLang="de-DE" sz="4000" b="1" dirty="0">
              <a:solidFill>
                <a:srgbClr val="000099"/>
              </a:solidFill>
              <a:latin typeface="+mj-lt"/>
              <a:ea typeface="+mj-ea"/>
              <a:cs typeface="+mj-cs"/>
            </a:endParaRPr>
          </a:p>
        </p:txBody>
      </p:sp>
      <p:pic>
        <p:nvPicPr>
          <p:cNvPr id="13" name="Picture 7" descr="D:\_Bilder_fuer_Praese\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4918" y="973851"/>
            <a:ext cx="3829250" cy="1951093"/>
          </a:xfrm>
          <a:prstGeom prst="rect">
            <a:avLst/>
          </a:prstGeom>
          <a:noFill/>
          <a:ln>
            <a:noFill/>
          </a:ln>
          <a:effectLst>
            <a:outerShdw blurRad="50800" dist="38100" dir="16200000" rotWithShape="0">
              <a:prstClr val="black">
                <a:alpha val="40000"/>
              </a:prstClr>
            </a:outerShdw>
          </a:effectLst>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hteck 13"/>
          <p:cNvSpPr/>
          <p:nvPr/>
        </p:nvSpPr>
        <p:spPr>
          <a:xfrm>
            <a:off x="2867107" y="1124744"/>
            <a:ext cx="3001037" cy="1569660"/>
          </a:xfrm>
          <a:prstGeom prst="rect">
            <a:avLst/>
          </a:prstGeom>
        </p:spPr>
        <p:txBody>
          <a:bodyPr wrap="square">
            <a:spAutoFit/>
          </a:bodyPr>
          <a:lstStyle/>
          <a:p>
            <a:pPr algn="ctr"/>
            <a:r>
              <a:rPr lang="sv-SE" sz="1600" b="1" dirty="0">
                <a:solidFill>
                  <a:srgbClr val="000099"/>
                </a:solidFill>
                <a:latin typeface="+mj-lt"/>
              </a:rPr>
              <a:t>Hej! </a:t>
            </a:r>
          </a:p>
          <a:p>
            <a:pPr algn="ctr"/>
            <a:r>
              <a:rPr lang="sv-SE" sz="1600" b="1" dirty="0">
                <a:solidFill>
                  <a:srgbClr val="000099"/>
                </a:solidFill>
                <a:latin typeface="+mj-lt"/>
              </a:rPr>
              <a:t>Jag heter Europa. </a:t>
            </a:r>
          </a:p>
          <a:p>
            <a:pPr algn="ctr"/>
            <a:r>
              <a:rPr lang="sv-SE" sz="1600" b="1" dirty="0">
                <a:solidFill>
                  <a:srgbClr val="000099"/>
                </a:solidFill>
                <a:latin typeface="+mj-lt"/>
              </a:rPr>
              <a:t>Jag är en prinsessa från den grekiska mytologin. </a:t>
            </a:r>
          </a:p>
          <a:p>
            <a:pPr algn="ctr"/>
            <a:r>
              <a:rPr lang="sv-SE" sz="1600" b="1" dirty="0">
                <a:solidFill>
                  <a:srgbClr val="000099"/>
                </a:solidFill>
                <a:latin typeface="+mj-lt"/>
              </a:rPr>
              <a:t>Världsdelen är uppkallad efter mig.</a:t>
            </a:r>
          </a:p>
        </p:txBody>
      </p:sp>
      <p:pic>
        <p:nvPicPr>
          <p:cNvPr id="1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30" y="1772816"/>
            <a:ext cx="2937693" cy="3528392"/>
          </a:xfrm>
          <a:prstGeom prst="rect">
            <a:avLst/>
          </a:prstGeom>
          <a:noFill/>
          <a:ln>
            <a:noFill/>
          </a:ln>
          <a:effectLst>
            <a:glow rad="889000">
              <a:schemeClr val="accent1">
                <a:alpha val="40000"/>
              </a:schemeClr>
            </a:glow>
            <a:outerShdw blurRad="812800" dist="35921" sx="98000" sy="98000" algn="ctr" rotWithShape="0">
              <a:srgbClr val="D9D9D9">
                <a:alpha val="52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6</a:t>
            </a:fld>
            <a:endParaRPr lang="fr-FR" dirty="0">
              <a:solidFill>
                <a:srgbClr val="000099"/>
              </a:solidFill>
              <a:latin typeface="+mj-lt"/>
            </a:endParaRPr>
          </a:p>
        </p:txBody>
      </p:sp>
      <p:sp>
        <p:nvSpPr>
          <p:cNvPr id="5" name="Rechteck 4"/>
          <p:cNvSpPr/>
          <p:nvPr/>
        </p:nvSpPr>
        <p:spPr>
          <a:xfrm>
            <a:off x="3563888" y="5877360"/>
            <a:ext cx="2340000" cy="83160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3" name="Textfeld 2"/>
          <p:cNvSpPr txBox="1"/>
          <p:nvPr/>
        </p:nvSpPr>
        <p:spPr>
          <a:xfrm>
            <a:off x="3707904" y="5980972"/>
            <a:ext cx="2016224" cy="584775"/>
          </a:xfrm>
          <a:prstGeom prst="rect">
            <a:avLst/>
          </a:prstGeom>
          <a:noFill/>
        </p:spPr>
        <p:txBody>
          <a:bodyPr wrap="square" rtlCol="0">
            <a:spAutoFit/>
          </a:bodyPr>
          <a:lstStyle/>
          <a:p>
            <a:pPr marL="0" indent="0" algn="ctr">
              <a:buFontTx/>
              <a:buNone/>
            </a:pPr>
            <a:r>
              <a:rPr lang="sv-SE" sz="1600" b="1" kern="0" dirty="0">
                <a:solidFill>
                  <a:srgbClr val="000099"/>
                </a:solidFill>
                <a:latin typeface="+mj-lt"/>
              </a:rPr>
              <a:t>Grekisk vas med Europa, Louvren</a:t>
            </a:r>
          </a:p>
        </p:txBody>
      </p:sp>
    </p:spTree>
    <p:extLst>
      <p:ext uri="{BB962C8B-B14F-4D97-AF65-F5344CB8AC3E}">
        <p14:creationId xmlns:p14="http://schemas.microsoft.com/office/powerpoint/2010/main" val="111670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15"/>
                                        </p:tgtEl>
                                      </p:cBhvr>
                                    </p:animEffect>
                                    <p:animScale>
                                      <p:cBhvr>
                                        <p:cTn id="12" dur="50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ieren 7"/>
          <p:cNvGrpSpPr/>
          <p:nvPr/>
        </p:nvGrpSpPr>
        <p:grpSpPr>
          <a:xfrm>
            <a:off x="4546283" y="1427616"/>
            <a:ext cx="1560747" cy="1551014"/>
            <a:chOff x="4546283" y="1427616"/>
            <a:chExt cx="1560747" cy="1551014"/>
          </a:xfrm>
          <a:effectLst>
            <a:outerShdw blurRad="50800" dist="38100" dir="16200000" algn="tl" rotWithShape="0">
              <a:prstClr val="black">
                <a:alpha val="40000"/>
              </a:prstClr>
            </a:outerShdw>
          </a:effectLst>
        </p:grpSpPr>
        <p:pic>
          <p:nvPicPr>
            <p:cNvPr id="20" name="Picture 4" descr="O:\Kd2\ECB\Beratung\Direct Marketing\Euro 5 und 10 und 20 Euro School ppt\Praese Material\Neu 2015 Freisteller\Sprechblas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03732">
              <a:off x="4546283" y="1427616"/>
              <a:ext cx="1560747" cy="1551014"/>
            </a:xfrm>
            <a:prstGeom prst="rect">
              <a:avLst/>
            </a:prstGeom>
            <a:noFill/>
            <a:extLst>
              <a:ext uri="{909E8E84-426E-40DD-AFC4-6F175D3DCCD1}">
                <a14:hiddenFill xmlns:a14="http://schemas.microsoft.com/office/drawing/2010/main">
                  <a:solidFill>
                    <a:srgbClr val="FFFFFF"/>
                  </a:solidFill>
                </a14:hiddenFill>
              </a:ext>
            </a:extLst>
          </p:spPr>
        </p:pic>
        <p:sp>
          <p:nvSpPr>
            <p:cNvPr id="3" name="Rechteck 2"/>
            <p:cNvSpPr/>
            <p:nvPr/>
          </p:nvSpPr>
          <p:spPr>
            <a:xfrm>
              <a:off x="4951339" y="1809510"/>
              <a:ext cx="1085379" cy="369332"/>
            </a:xfrm>
            <a:prstGeom prst="rect">
              <a:avLst/>
            </a:prstGeom>
          </p:spPr>
          <p:txBody>
            <a:bodyPr wrap="square">
              <a:spAutoFit/>
            </a:bodyPr>
            <a:lstStyle/>
            <a:p>
              <a:pPr algn="ctr"/>
              <a:r>
                <a:rPr lang="en-GB" b="1" dirty="0" err="1">
                  <a:solidFill>
                    <a:srgbClr val="000099"/>
                  </a:solidFill>
                  <a:latin typeface="+mj-lt"/>
                </a:rPr>
                <a:t>titta</a:t>
              </a:r>
              <a:r>
                <a:rPr lang="en-GB" b="1" dirty="0">
                  <a:solidFill>
                    <a:srgbClr val="000099"/>
                  </a:solidFill>
                  <a:latin typeface="+mj-lt"/>
                </a:rPr>
                <a:t>…</a:t>
              </a:r>
            </a:p>
          </p:txBody>
        </p:sp>
      </p:grpSp>
      <p:pic>
        <p:nvPicPr>
          <p:cNvPr id="18" name="Picture 3" descr="O:\Kd2\ECB\Beratung\Direct Marketing\Euro 5 und 10 und 20 Euro School ppt\Praese Material\Seite8_Fre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9352" y="1917264"/>
            <a:ext cx="2488643" cy="3888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2" name="Picture 2" descr="O:\Kd2\ECB\Beratung\Direct Marketing\Euro 5 und 10 und 20 Euro School ppt\Praese Material\Neu 2015 Freisteller\Seite8_Anna.png"/>
          <p:cNvPicPr>
            <a:picLocks noChangeAspect="1" noChangeArrowheads="1"/>
          </p:cNvPicPr>
          <p:nvPr/>
        </p:nvPicPr>
        <p:blipFill rotWithShape="1">
          <a:blip r:embed="rId5">
            <a:extLst>
              <a:ext uri="{28A0092B-C50C-407E-A947-70E740481C1C}">
                <a14:useLocalDpi xmlns:a14="http://schemas.microsoft.com/office/drawing/2010/main" val="0"/>
              </a:ext>
            </a:extLst>
          </a:blip>
          <a:srcRect b="12659"/>
          <a:stretch/>
        </p:blipFill>
        <p:spPr bwMode="auto">
          <a:xfrm>
            <a:off x="35496" y="1989239"/>
            <a:ext cx="2337401" cy="3815911"/>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3" name="Picture 3" descr="O:\Kd2\ECB\Beratung\Direct Marketing\Euro 5 und 10 und 20 Euro School ppt\Praese Material\Neu 2015 Freisteller\Seite9_Alex.png"/>
          <p:cNvPicPr>
            <a:picLocks noChangeAspect="1" noChangeArrowheads="1"/>
          </p:cNvPicPr>
          <p:nvPr/>
        </p:nvPicPr>
        <p:blipFill rotWithShape="1">
          <a:blip r:embed="rId6">
            <a:extLst>
              <a:ext uri="{28A0092B-C50C-407E-A947-70E740481C1C}">
                <a14:useLocalDpi xmlns:a14="http://schemas.microsoft.com/office/drawing/2010/main" val="0"/>
              </a:ext>
            </a:extLst>
          </a:blip>
          <a:srcRect b="19136"/>
          <a:stretch/>
        </p:blipFill>
        <p:spPr bwMode="auto">
          <a:xfrm>
            <a:off x="2771800" y="1799263"/>
            <a:ext cx="3031793" cy="4005887"/>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8" name="Text Box 43"/>
          <p:cNvSpPr txBox="1">
            <a:spLocks noChangeArrowheads="1"/>
          </p:cNvSpPr>
          <p:nvPr/>
        </p:nvSpPr>
        <p:spPr bwMode="auto">
          <a:xfrm>
            <a:off x="3579729" y="5809625"/>
            <a:ext cx="1800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4000" b="1" dirty="0" err="1" smtClean="0">
                <a:solidFill>
                  <a:srgbClr val="000099"/>
                </a:solidFill>
                <a:latin typeface="+mj-lt"/>
              </a:rPr>
              <a:t>Titta</a:t>
            </a:r>
            <a:endParaRPr lang="en-GB" altLang="de-DE" sz="4000" b="1" dirty="0">
              <a:solidFill>
                <a:srgbClr val="000099"/>
              </a:solidFill>
              <a:latin typeface="+mj-lt"/>
            </a:endParaRPr>
          </a:p>
        </p:txBody>
      </p:sp>
      <p:sp>
        <p:nvSpPr>
          <p:cNvPr id="9220" name="Text Box 45"/>
          <p:cNvSpPr txBox="1">
            <a:spLocks noChangeArrowheads="1"/>
          </p:cNvSpPr>
          <p:nvPr/>
        </p:nvSpPr>
        <p:spPr bwMode="auto">
          <a:xfrm>
            <a:off x="426016" y="5809738"/>
            <a:ext cx="1800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de-DE" sz="4000" b="1" dirty="0" err="1">
                <a:solidFill>
                  <a:srgbClr val="000099"/>
                </a:solidFill>
                <a:latin typeface="+mj-lt"/>
              </a:rPr>
              <a:t>Känn</a:t>
            </a:r>
            <a:endParaRPr lang="en-US" altLang="de-DE" sz="4000" b="1" dirty="0">
              <a:solidFill>
                <a:srgbClr val="000099"/>
              </a:solidFill>
              <a:latin typeface="+mj-lt"/>
            </a:endParaRPr>
          </a:p>
        </p:txBody>
      </p:sp>
      <p:sp>
        <p:nvSpPr>
          <p:cNvPr id="16" name="Text Box 3"/>
          <p:cNvSpPr txBox="1">
            <a:spLocks noChangeArrowheads="1"/>
          </p:cNvSpPr>
          <p:nvPr/>
        </p:nvSpPr>
        <p:spPr bwMode="auto">
          <a:xfrm>
            <a:off x="0" y="179388"/>
            <a:ext cx="9144000" cy="12003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sv-SE" sz="3600" dirty="0">
                <a:latin typeface="+mj-lt"/>
              </a:rPr>
              <a:t> </a:t>
            </a:r>
            <a:r>
              <a:rPr lang="sv-SE" altLang="de-DE" sz="3600" b="1" dirty="0">
                <a:solidFill>
                  <a:srgbClr val="000099"/>
                </a:solidFill>
                <a:latin typeface="+mj-lt"/>
              </a:rPr>
              <a:t>Hur vet man att </a:t>
            </a:r>
          </a:p>
          <a:p>
            <a:pPr algn="ctr" eaLnBrk="1" hangingPunct="1">
              <a:spcBef>
                <a:spcPts val="0"/>
              </a:spcBef>
            </a:pPr>
            <a:r>
              <a:rPr lang="sv-SE" altLang="de-DE" sz="3600" b="1" dirty="0">
                <a:solidFill>
                  <a:srgbClr val="000099"/>
                </a:solidFill>
                <a:latin typeface="+mj-lt"/>
              </a:rPr>
              <a:t>sedlarna är äkta? </a:t>
            </a:r>
          </a:p>
        </p:txBody>
      </p:sp>
      <p:grpSp>
        <p:nvGrpSpPr>
          <p:cNvPr id="4" name="Gruppieren 3"/>
          <p:cNvGrpSpPr/>
          <p:nvPr/>
        </p:nvGrpSpPr>
        <p:grpSpPr>
          <a:xfrm>
            <a:off x="1657492" y="1508640"/>
            <a:ext cx="1660063" cy="1542493"/>
            <a:chOff x="1657492" y="1508640"/>
            <a:chExt cx="1660063" cy="1542493"/>
          </a:xfrm>
          <a:effectLst>
            <a:outerShdw blurRad="50800" dist="38100" dir="16200000" algn="tl" rotWithShape="0">
              <a:prstClr val="black">
                <a:alpha val="40000"/>
              </a:prstClr>
            </a:outerShdw>
          </a:effectLst>
        </p:grpSpPr>
        <p:pic>
          <p:nvPicPr>
            <p:cNvPr id="17" name="Picture 4" descr="O:\Kd2\ECB\Beratung\Direct Marketing\Euro 5 und 10 und 20 Euro School ppt\Praese Material\Neu 2015 Freisteller\Sprechblas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1103732">
              <a:off x="1657492" y="1508640"/>
              <a:ext cx="1660063" cy="1542493"/>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1873024" y="1628800"/>
              <a:ext cx="1402832" cy="923330"/>
            </a:xfrm>
            <a:prstGeom prst="rect">
              <a:avLst/>
            </a:prstGeom>
          </p:spPr>
          <p:txBody>
            <a:bodyPr wrap="square">
              <a:spAutoFit/>
            </a:bodyPr>
            <a:lstStyle/>
            <a:p>
              <a:pPr algn="ctr"/>
              <a:r>
                <a:rPr lang="en-GB" b="1" dirty="0" err="1">
                  <a:solidFill>
                    <a:srgbClr val="000099"/>
                  </a:solidFill>
                  <a:latin typeface="+mj-lt"/>
                </a:rPr>
                <a:t>Enkelt</a:t>
              </a:r>
              <a:r>
                <a:rPr lang="en-GB" b="1" dirty="0">
                  <a:solidFill>
                    <a:srgbClr val="000099"/>
                  </a:solidFill>
                  <a:latin typeface="+mj-lt"/>
                </a:rPr>
                <a:t>! Bara </a:t>
              </a:r>
              <a:r>
                <a:rPr lang="en-GB" b="1" dirty="0" err="1">
                  <a:solidFill>
                    <a:srgbClr val="000099"/>
                  </a:solidFill>
                  <a:latin typeface="+mj-lt"/>
                </a:rPr>
                <a:t>känn</a:t>
              </a:r>
              <a:r>
                <a:rPr lang="en-GB" b="1" dirty="0">
                  <a:solidFill>
                    <a:srgbClr val="000099"/>
                  </a:solidFill>
                  <a:latin typeface="+mj-lt"/>
                </a:rPr>
                <a:t>…</a:t>
              </a:r>
              <a:endParaRPr lang="sv-SE" b="1" dirty="0">
                <a:solidFill>
                  <a:srgbClr val="000099"/>
                </a:solidFill>
                <a:latin typeface="+mj-lt"/>
              </a:endParaRPr>
            </a:p>
          </p:txBody>
        </p:sp>
      </p:grpSp>
      <p:grpSp>
        <p:nvGrpSpPr>
          <p:cNvPr id="22" name="Gruppieren 21"/>
          <p:cNvGrpSpPr/>
          <p:nvPr/>
        </p:nvGrpSpPr>
        <p:grpSpPr>
          <a:xfrm rot="1568704">
            <a:off x="6148394" y="1447364"/>
            <a:ext cx="1354027" cy="1166949"/>
            <a:chOff x="4670315" y="891245"/>
            <a:chExt cx="2634641" cy="1194624"/>
          </a:xfrm>
          <a:effectLst>
            <a:outerShdw blurRad="50800" dist="38100" dir="16200000" rotWithShape="0">
              <a:prstClr val="black">
                <a:alpha val="40000"/>
              </a:prstClr>
            </a:outerShdw>
          </a:effectLst>
        </p:grpSpPr>
        <p:pic>
          <p:nvPicPr>
            <p:cNvPr id="23" name="Picture 11" descr="E:\Sprechblase Kopi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70315" y="891245"/>
              <a:ext cx="2634641" cy="1194624"/>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feld 1"/>
            <p:cNvSpPr txBox="1">
              <a:spLocks noChangeArrowheads="1"/>
            </p:cNvSpPr>
            <p:nvPr/>
          </p:nvSpPr>
          <p:spPr bwMode="auto">
            <a:xfrm rot="20031296">
              <a:off x="4820202" y="1118902"/>
              <a:ext cx="2208157" cy="661659"/>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b="1" dirty="0">
                  <a:solidFill>
                    <a:srgbClr val="000099"/>
                  </a:solidFill>
                  <a:latin typeface="+mj-lt"/>
                </a:rPr>
                <a:t>…och </a:t>
              </a:r>
              <a:r>
                <a:rPr lang="de-DE" altLang="de-DE" b="1" dirty="0" err="1">
                  <a:solidFill>
                    <a:srgbClr val="000099"/>
                  </a:solidFill>
                  <a:latin typeface="+mj-lt"/>
                </a:rPr>
                <a:t>luta</a:t>
              </a:r>
              <a:r>
                <a:rPr lang="de-DE" altLang="de-DE" b="1" dirty="0">
                  <a:solidFill>
                    <a:srgbClr val="000099"/>
                  </a:solidFill>
                  <a:latin typeface="+mj-lt"/>
                </a:rPr>
                <a:t>!</a:t>
              </a:r>
            </a:p>
          </p:txBody>
        </p:sp>
      </p:grpSp>
      <p:sp>
        <p:nvSpPr>
          <p:cNvPr id="9219" name="Text Box 44"/>
          <p:cNvSpPr txBox="1">
            <a:spLocks noChangeArrowheads="1"/>
          </p:cNvSpPr>
          <p:nvPr/>
        </p:nvSpPr>
        <p:spPr bwMode="auto">
          <a:xfrm>
            <a:off x="7149248" y="5805264"/>
            <a:ext cx="1800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fr-FR" altLang="de-DE" sz="4000" b="1" dirty="0">
                <a:solidFill>
                  <a:srgbClr val="000099"/>
                </a:solidFill>
                <a:latin typeface="+mj-lt"/>
              </a:rPr>
              <a:t>Luta</a:t>
            </a:r>
          </a:p>
        </p:txBody>
      </p:sp>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7</a:t>
            </a:fld>
            <a:endParaRPr lang="fr-FR" dirty="0">
              <a:solidFill>
                <a:srgbClr val="000099"/>
              </a:solidFill>
              <a:latin typeface="+mj-lt"/>
            </a:endParaRPr>
          </a:p>
        </p:txBody>
      </p:sp>
    </p:spTree>
    <p:extLst>
      <p:ext uri="{BB962C8B-B14F-4D97-AF65-F5344CB8AC3E}">
        <p14:creationId xmlns:p14="http://schemas.microsoft.com/office/powerpoint/2010/main" val="281921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02-New-Clean-20-FEEL-2_EZB HD 1080i  Youtube__4000kb.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425528" y="2996952"/>
            <a:ext cx="2987824" cy="1680651"/>
          </a:xfrm>
          <a:prstGeom prst="rect">
            <a:avLst/>
          </a:prstGeom>
        </p:spPr>
      </p:pic>
      <p:pic>
        <p:nvPicPr>
          <p:cNvPr id="13" name="Picture 3" descr="O:\Kd2\ECB\Beratung\Direct Marketing\Euro 5 und 10 und 20 Euro School ppt\Praese Material\Bilder\Banknote.jpg"/>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5240" y="2773562"/>
            <a:ext cx="4748400"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0244" name="Textfeld 6"/>
          <p:cNvSpPr txBox="1">
            <a:spLocks noChangeArrowheads="1"/>
          </p:cNvSpPr>
          <p:nvPr/>
        </p:nvSpPr>
        <p:spPr bwMode="auto">
          <a:xfrm>
            <a:off x="781200" y="1077122"/>
            <a:ext cx="7560840" cy="14148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3200" b="1" dirty="0">
                <a:solidFill>
                  <a:srgbClr val="000099"/>
                </a:solidFill>
                <a:latin typeface="+mj-lt"/>
              </a:rPr>
              <a:t>KÄNN</a:t>
            </a:r>
            <a:endParaRPr lang="de-DE" altLang="de-DE" sz="3200" b="1" dirty="0" smtClean="0">
              <a:solidFill>
                <a:srgbClr val="000099"/>
              </a:solidFill>
              <a:latin typeface="+mj-lt"/>
            </a:endParaRPr>
          </a:p>
          <a:p>
            <a:pPr algn="ctr"/>
            <a:r>
              <a:rPr lang="sv-SE" altLang="de-DE" dirty="0">
                <a:solidFill>
                  <a:srgbClr val="000099"/>
                </a:solidFill>
                <a:latin typeface="+mj-lt"/>
              </a:rPr>
              <a:t>Sedelpapperet är strävt och fast. </a:t>
            </a:r>
          </a:p>
          <a:p>
            <a:pPr algn="ctr"/>
            <a:r>
              <a:rPr lang="sv-SE" altLang="de-DE" dirty="0">
                <a:solidFill>
                  <a:srgbClr val="000099"/>
                </a:solidFill>
                <a:latin typeface="+mj-lt"/>
              </a:rPr>
              <a:t>Det finns </a:t>
            </a:r>
            <a:r>
              <a:rPr lang="sv-SE" altLang="de-DE" b="1" dirty="0">
                <a:solidFill>
                  <a:srgbClr val="000099"/>
                </a:solidFill>
                <a:latin typeface="+mj-lt"/>
              </a:rPr>
              <a:t>relieftryck</a:t>
            </a:r>
            <a:r>
              <a:rPr lang="sv-SE" altLang="de-DE" dirty="0">
                <a:solidFill>
                  <a:srgbClr val="000099"/>
                </a:solidFill>
                <a:latin typeface="+mj-lt"/>
              </a:rPr>
              <a:t> längst ut till vänster och höger.</a:t>
            </a:r>
          </a:p>
        </p:txBody>
      </p:sp>
      <p:sp>
        <p:nvSpPr>
          <p:cNvPr id="17" name="Rechteck 16"/>
          <p:cNvSpPr/>
          <p:nvPr/>
        </p:nvSpPr>
        <p:spPr>
          <a:xfrm>
            <a:off x="2548800" y="2781525"/>
            <a:ext cx="37207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
        <p:nvSpPr>
          <p:cNvPr id="18" name="Rechteck 17"/>
          <p:cNvSpPr/>
          <p:nvPr/>
        </p:nvSpPr>
        <p:spPr>
          <a:xfrm>
            <a:off x="7025987" y="2782800"/>
            <a:ext cx="25400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pic>
        <p:nvPicPr>
          <p:cNvPr id="10" name="Picture 2" descr="O:\Kd2\ECB\Beratung\Direct Marketing\Euro 5 und 10 und 20 Euro School ppt\Praese Material\Neu 2015 Freisteller\Seite8_Anna.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63"/>
          <a:stretch/>
        </p:blipFill>
        <p:spPr bwMode="auto">
          <a:xfrm>
            <a:off x="35496" y="2853384"/>
            <a:ext cx="2153607"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err="1">
                <a:solidFill>
                  <a:srgbClr val="000099"/>
                </a:solidFill>
                <a:latin typeface="+mj-lt"/>
              </a:rPr>
              <a:t>Säkerhetsdetaljerna</a:t>
            </a:r>
            <a:endParaRPr lang="en-GB" altLang="de-DE" sz="4000" b="1" dirty="0">
              <a:solidFill>
                <a:srgbClr val="000099"/>
              </a:solidFill>
              <a:latin typeface="+mj-lt"/>
              <a:ea typeface="+mj-ea"/>
              <a:cs typeface="+mj-cs"/>
            </a:endParaRPr>
          </a:p>
        </p:txBody>
      </p:sp>
      <p:sp>
        <p:nvSpPr>
          <p:cNvPr id="1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8</a:t>
            </a:fld>
            <a:endParaRPr lang="fr-FR" dirty="0">
              <a:solidFill>
                <a:srgbClr val="000099"/>
              </a:solidFill>
              <a:latin typeface="+mj-lt"/>
            </a:endParaRPr>
          </a:p>
        </p:txBody>
      </p:sp>
    </p:spTree>
    <p:extLst>
      <p:ext uri="{BB962C8B-B14F-4D97-AF65-F5344CB8AC3E}">
        <p14:creationId xmlns:p14="http://schemas.microsoft.com/office/powerpoint/2010/main" val="2719086785"/>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14"/>
                </p:tgtEl>
              </p:cMediaNode>
            </p:video>
            <p:seq concurrent="1" nextAc="seek">
              <p:cTn id="3" restart="whenNotActive" fill="hold" evtFilter="cancelBubble" nodeType="interactiveSeq">
                <p:stCondLst>
                  <p:cond evt="onClick" delay="0">
                    <p:tgtEl>
                      <p:spTgt spid="1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4"/>
                                        </p:tgtEl>
                                      </p:cBhvr>
                                    </p:cmd>
                                  </p:childTnLst>
                                </p:cTn>
                              </p:par>
                            </p:childTnLst>
                          </p:cTn>
                        </p:par>
                      </p:childTnLst>
                    </p:cTn>
                  </p:par>
                </p:childTnLst>
              </p:cTn>
              <p:nextCondLst>
                <p:cond evt="onClick" delay="0">
                  <p:tgtEl>
                    <p:spTgt spid="1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7CAE9"/>
        </a:solidFill>
        <a:effectLst/>
      </p:bgPr>
    </p:bg>
    <p:spTree>
      <p:nvGrpSpPr>
        <p:cNvPr id="1" name=""/>
        <p:cNvGrpSpPr/>
        <p:nvPr/>
      </p:nvGrpSpPr>
      <p:grpSpPr>
        <a:xfrm>
          <a:off x="0" y="0"/>
          <a:ext cx="0" cy="0"/>
          <a:chOff x="0" y="0"/>
          <a:chExt cx="0" cy="0"/>
        </a:xfrm>
      </p:grpSpPr>
      <p:pic>
        <p:nvPicPr>
          <p:cNvPr id="5" name="new-video-security-20-portrait-watermark.mpg">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4139952" y="3288670"/>
            <a:ext cx="2060848" cy="1648678"/>
          </a:xfrm>
          <a:prstGeom prst="rect">
            <a:avLst/>
          </a:prstGeom>
        </p:spPr>
      </p:pic>
      <p:grpSp>
        <p:nvGrpSpPr>
          <p:cNvPr id="2" name="Gruppieren 1"/>
          <p:cNvGrpSpPr/>
          <p:nvPr/>
        </p:nvGrpSpPr>
        <p:grpSpPr>
          <a:xfrm>
            <a:off x="2545200" y="2772000"/>
            <a:ext cx="4747279" cy="2563200"/>
            <a:chOff x="2185200" y="1772928"/>
            <a:chExt cx="4747279" cy="2563200"/>
          </a:xfrm>
          <a:effectLst>
            <a:outerShdw blurRad="76200" dist="38100" dir="2700000" sx="103000" sy="103000" algn="tl" rotWithShape="0">
              <a:prstClr val="black">
                <a:alpha val="48000"/>
              </a:prstClr>
            </a:outerShdw>
          </a:effectLst>
        </p:grpSpPr>
        <p:pic>
          <p:nvPicPr>
            <p:cNvPr id="7171" name="Picture 3" descr="O:\Kd2\ECB\Beratung\Direct Marketing\Euro 5 und 10 und 20 Euro School ppt\Praese Material\Bilder\Banknote.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85200" y="1772928"/>
              <a:ext cx="4747279" cy="25632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15" name="Rechteck 14"/>
            <p:cNvSpPr/>
            <p:nvPr/>
          </p:nvSpPr>
          <p:spPr>
            <a:xfrm>
              <a:off x="2605088" y="2584066"/>
              <a:ext cx="886832" cy="1080253"/>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grpSp>
      <p:sp>
        <p:nvSpPr>
          <p:cNvPr id="11267" name="Text Box 6"/>
          <p:cNvSpPr txBox="1">
            <a:spLocks noChangeArrowheads="1"/>
          </p:cNvSpPr>
          <p:nvPr/>
        </p:nvSpPr>
        <p:spPr bwMode="auto">
          <a:xfrm>
            <a:off x="781200" y="1076400"/>
            <a:ext cx="7560000" cy="1415772"/>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a:solidFill>
                  <a:srgbClr val="000099"/>
                </a:solidFill>
                <a:latin typeface="+mj-lt"/>
              </a:rPr>
              <a:t>TITTA</a:t>
            </a:r>
            <a:endParaRPr lang="en-US" altLang="de-DE" sz="3200" b="1" dirty="0" smtClean="0">
              <a:solidFill>
                <a:srgbClr val="000099"/>
              </a:solidFill>
              <a:latin typeface="+mj-lt"/>
            </a:endParaRPr>
          </a:p>
          <a:p>
            <a:pPr algn="ctr"/>
            <a:r>
              <a:rPr lang="sv-SE" altLang="de-DE" dirty="0">
                <a:solidFill>
                  <a:srgbClr val="000099"/>
                </a:solidFill>
                <a:latin typeface="+mj-lt"/>
              </a:rPr>
              <a:t>Om man håller sedeln mot ljuset så syns ett porträtt av Europa och sedelns valör i </a:t>
            </a:r>
            <a:r>
              <a:rPr lang="sv-SE" altLang="de-DE" b="1" dirty="0">
                <a:solidFill>
                  <a:srgbClr val="000099"/>
                </a:solidFill>
                <a:latin typeface="+mj-lt"/>
              </a:rPr>
              <a:t>vattenmärket</a:t>
            </a:r>
            <a:r>
              <a:rPr lang="sv-SE" altLang="de-DE" dirty="0">
                <a:solidFill>
                  <a:srgbClr val="000099"/>
                </a:solidFill>
                <a:latin typeface="+mj-lt"/>
              </a:rPr>
              <a:t>. </a:t>
            </a:r>
          </a:p>
          <a:p>
            <a:pPr algn="ctr"/>
            <a:r>
              <a:rPr lang="sv-SE" altLang="de-DE" dirty="0">
                <a:solidFill>
                  <a:srgbClr val="000099"/>
                </a:solidFill>
                <a:latin typeface="+mj-lt"/>
              </a:rPr>
              <a:t>I </a:t>
            </a:r>
            <a:r>
              <a:rPr lang="sv-SE" altLang="de-DE" b="1" dirty="0">
                <a:solidFill>
                  <a:srgbClr val="000099"/>
                </a:solidFill>
                <a:latin typeface="+mj-lt"/>
              </a:rPr>
              <a:t>porträttfönstret</a:t>
            </a:r>
            <a:r>
              <a:rPr lang="sv-SE" altLang="de-DE" dirty="0">
                <a:solidFill>
                  <a:srgbClr val="000099"/>
                </a:solidFill>
                <a:latin typeface="+mj-lt"/>
              </a:rPr>
              <a:t> framträder ett porträtt av Europa.</a:t>
            </a:r>
          </a:p>
        </p:txBody>
      </p:sp>
      <p:pic>
        <p:nvPicPr>
          <p:cNvPr id="17" name="Picture 3" descr="O:\Kd2\ECB\Beratung\Direct Marketing\Euro 5 und 10 und 20 Euro School ppt\Praese Material\Neu 2015 Freisteller\Seite9_Alex.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1" b="84"/>
          <a:stretch/>
        </p:blipFill>
        <p:spPr bwMode="auto">
          <a:xfrm>
            <a:off x="1" y="2853384"/>
            <a:ext cx="2469716"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err="1">
                <a:solidFill>
                  <a:srgbClr val="000099"/>
                </a:solidFill>
                <a:latin typeface="+mj-lt"/>
              </a:rPr>
              <a:t>Säkerhetsdetaljerna</a:t>
            </a:r>
            <a:endParaRPr lang="en-GB" altLang="de-DE" sz="4000" b="1" dirty="0">
              <a:solidFill>
                <a:srgbClr val="000099"/>
              </a:solidFill>
              <a:latin typeface="+mj-lt"/>
              <a:ea typeface="+mj-ea"/>
              <a:cs typeface="+mj-cs"/>
            </a:endParaRPr>
          </a:p>
        </p:txBody>
      </p:sp>
      <p:pic>
        <p:nvPicPr>
          <p:cNvPr id="14" name="Picture 2" descr="E:\ECB_20euro_Full Banknote_back_5787_Specimen.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10906" t="7593" r="9015" b="7748"/>
          <a:stretch/>
        </p:blipFill>
        <p:spPr bwMode="auto">
          <a:xfrm>
            <a:off x="7599140" y="4985960"/>
            <a:ext cx="548594" cy="747296"/>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9</a:t>
            </a:fld>
            <a:endParaRPr lang="fr-FR" dirty="0">
              <a:solidFill>
                <a:srgbClr val="000099"/>
              </a:solidFill>
              <a:latin typeface="+mj-lt"/>
            </a:endParaRPr>
          </a:p>
        </p:txBody>
      </p:sp>
      <p:pic>
        <p:nvPicPr>
          <p:cNvPr id="4" name="new-video-security-20-portrait-window.mpg">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12"/>
          <a:stretch>
            <a:fillRect/>
          </a:stretch>
        </p:blipFill>
        <p:spPr>
          <a:xfrm>
            <a:off x="7599140" y="4218289"/>
            <a:ext cx="476672" cy="381338"/>
          </a:xfrm>
          <a:prstGeom prst="rect">
            <a:avLst/>
          </a:prstGeom>
        </p:spPr>
      </p:pic>
      <p:pic>
        <p:nvPicPr>
          <p:cNvPr id="7170" name="Picture 2" descr="O:\Kd2\ECB\Beratung\Direct Marketing\Euro 5 und 10 und 20 Euro School ppt\Praese Material\Bilder\Sec_Feature_Shine_through.pn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r="34554"/>
          <a:stretch/>
        </p:blipFill>
        <p:spPr bwMode="auto">
          <a:xfrm>
            <a:off x="7545190" y="2748819"/>
            <a:ext cx="1598810" cy="2597181"/>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sp>
        <p:nvSpPr>
          <p:cNvPr id="23" name="Rechteck 22"/>
          <p:cNvSpPr/>
          <p:nvPr/>
        </p:nvSpPr>
        <p:spPr>
          <a:xfrm>
            <a:off x="6392967" y="2789080"/>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
        <p:nvSpPr>
          <p:cNvPr id="24" name="Rechteck 23"/>
          <p:cNvSpPr/>
          <p:nvPr/>
        </p:nvSpPr>
        <p:spPr>
          <a:xfrm>
            <a:off x="6426356" y="3212977"/>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Tree>
    <p:extLst>
      <p:ext uri="{BB962C8B-B14F-4D97-AF65-F5344CB8AC3E}">
        <p14:creationId xmlns:p14="http://schemas.microsoft.com/office/powerpoint/2010/main" val="26931669"/>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video fullScrn="1">
              <p:cMediaNode vol="80000">
                <p:cTn id="2" fill="hold" display="0">
                  <p:stCondLst>
                    <p:cond delay="indefinite"/>
                  </p:stCondLst>
                </p:cTn>
                <p:tgtEl>
                  <p:spTgt spid="4"/>
                </p:tgtEl>
              </p:cMediaNode>
            </p:video>
            <p:seq concurrent="1" nextAc="seek">
              <p:cTn id="3" restart="whenNotActive" fill="hold" evtFilter="cancelBubble" nodeType="interactiveSeq">
                <p:stCondLst>
                  <p:cond evt="onClick" delay="0">
                    <p:tgtEl>
                      <p:spTgt spid="7170"/>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4"/>
                                        </p:tgtEl>
                                      </p:cBhvr>
                                    </p:cmd>
                                  </p:childTnLst>
                                </p:cTn>
                              </p:par>
                            </p:childTnLst>
                          </p:cTn>
                        </p:par>
                      </p:childTnLst>
                    </p:cTn>
                  </p:par>
                </p:childTnLst>
              </p:cTn>
              <p:nextCondLst>
                <p:cond evt="onClick" delay="0">
                  <p:tgtEl>
                    <p:spTgt spid="7170"/>
                  </p:tgtEl>
                </p:cond>
              </p:nextCondLst>
            </p:seq>
            <p:video fullScrn="1">
              <p:cMediaNode vol="80000">
                <p:cTn id="8" fill="hold" display="0">
                  <p:stCondLst>
                    <p:cond delay="indefinite"/>
                  </p:stCondLst>
                </p:cTn>
                <p:tgtEl>
                  <p:spTgt spid="5"/>
                </p:tgtEl>
              </p:cMediaNode>
            </p:video>
            <p:seq concurrent="1" nextAc="seek">
              <p:cTn id="9" restart="whenNotActive" fill="hold" evtFilter="cancelBubble" nodeType="interactiveSeq">
                <p:stCondLst>
                  <p:cond evt="onClick" delay="0">
                    <p:tgtEl>
                      <p:spTgt spid="2"/>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5"/>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1_Modèle par défaut">
  <a:themeElements>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Modèle par défaut">
  <a:themeElements>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Modèle par défaut">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4</TotalTime>
  <Words>1501</Words>
  <Application>Microsoft Office PowerPoint</Application>
  <PresentationFormat>On-screen Show (4:3)</PresentationFormat>
  <Paragraphs>148</Paragraphs>
  <Slides>13</Slides>
  <Notes>13</Notes>
  <HiddenSlides>0</HiddenSlides>
  <MMClips>5</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1_Modèle par défaut</vt:lpstr>
      <vt:lpstr>3_Modèle par défaut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European Central Bank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AUTHENTIFIER  LES BILLETS EN EUROS</dc:title>
  <dc:creator>Belén Pérez</dc:creator>
  <cp:lastModifiedBy>Martensson, Rut</cp:lastModifiedBy>
  <cp:revision>548</cp:revision>
  <cp:lastPrinted>2015-07-21T13:18:24Z</cp:lastPrinted>
  <dcterms:created xsi:type="dcterms:W3CDTF">2009-03-11T08:26:58Z</dcterms:created>
  <dcterms:modified xsi:type="dcterms:W3CDTF">2015-10-06T07:44:42Z</dcterms:modified>
</cp:coreProperties>
</file>