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3" r:id="rId1"/>
    <p:sldMasterId id="2147483667" r:id="rId2"/>
  </p:sldMasterIdLst>
  <p:notesMasterIdLst>
    <p:notesMasterId r:id="rId16"/>
  </p:notesMasterIdLst>
  <p:handoutMasterIdLst>
    <p:handoutMasterId r:id="rId17"/>
  </p:handoutMasterIdLst>
  <p:sldIdLst>
    <p:sldId id="298" r:id="rId3"/>
    <p:sldId id="285" r:id="rId4"/>
    <p:sldId id="310" r:id="rId5"/>
    <p:sldId id="309" r:id="rId6"/>
    <p:sldId id="308" r:id="rId7"/>
    <p:sldId id="307" r:id="rId8"/>
    <p:sldId id="311" r:id="rId9"/>
    <p:sldId id="312" r:id="rId10"/>
    <p:sldId id="313" r:id="rId11"/>
    <p:sldId id="314" r:id="rId12"/>
    <p:sldId id="316" r:id="rId13"/>
    <p:sldId id="317" r:id="rId14"/>
    <p:sldId id="274" r:id="rId15"/>
  </p:sldIdLst>
  <p:sldSz cx="9144000" cy="6858000" type="screen4x3"/>
  <p:notesSz cx="6794500" cy="9931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40F8EC0-2C5F-4D36-82AA-7374995F991A}">
          <p14:sldIdLst>
            <p14:sldId id="298"/>
            <p14:sldId id="285"/>
            <p14:sldId id="310"/>
            <p14:sldId id="309"/>
            <p14:sldId id="308"/>
            <p14:sldId id="307"/>
            <p14:sldId id="311"/>
            <p14:sldId id="312"/>
            <p14:sldId id="313"/>
            <p14:sldId id="314"/>
            <p14:sldId id="316"/>
            <p14:sldId id="317"/>
            <p14:sldId id="274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unes, Marina" initials="NM" lastIdx="8" clrIdx="0"/>
  <p:cmAuthor id="1" name="Koenig, Ferdinand" initials="KF" lastIdx="0" clrIdx="1"/>
  <p:cmAuthor id="2" name="User" initials="U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D9D9D9"/>
    <a:srgbClr val="B7CAE9"/>
    <a:srgbClr val="FF0000"/>
    <a:srgbClr val="00863D"/>
    <a:srgbClr val="33CCFF"/>
    <a:srgbClr val="05BEFF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8550" autoAdjust="0"/>
    <p:restoredTop sz="85137" autoAdjust="0"/>
  </p:normalViewPr>
  <p:slideViewPr>
    <p:cSldViewPr>
      <p:cViewPr>
        <p:scale>
          <a:sx n="100" d="100"/>
          <a:sy n="100" d="100"/>
        </p:scale>
        <p:origin x="-1326" y="-72"/>
      </p:cViewPr>
      <p:guideLst>
        <p:guide orient="horz" pos="2160"/>
        <p:guide pos="2880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-3756" y="-84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8645" y="0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3106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8645" y="9433106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1A6A458-98C0-4029-9658-99FDA687BCC8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9414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645" y="0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4400" y="744538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7415"/>
            <a:ext cx="5435600" cy="4469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3106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645" y="9433106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8BBE0B8-E5E5-4310-BF04-57A2A6E65950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83201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ovi-eurski-bankovci.eu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ecb.europa.eu/euro/html/index.sl.html" TargetMode="Externa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ovi-eurski-bankovci.eu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ovi-eurski-bankovci.eu/Eurokovanci/Eurokovanci2/Skupne-strani/1-cent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www.novi-eurski-bankovci.eu/Izobra&#382;evalna-gradiva/Iz-katere-dr&#382;ave-je-kovanec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ovi-eurski-bankovci.eu/Serija-Evropa/Mit-o-Evropi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Namen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te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predstavitve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je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pomagati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učiteljem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pri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razlagi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bankovcev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in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kovancev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eura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.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Dodatne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informacije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lahko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najdete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v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opombah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pod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vsakim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diapozitivom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.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Predstavitev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lahko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uporab</a:t>
            </a:r>
            <a:r>
              <a:rPr lang="sl-SI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ite</a:t>
            </a:r>
            <a:r>
              <a:rPr lang="sl-SI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kot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celoto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ali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po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delih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.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Upamo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, da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vam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bo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koristila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. </a:t>
            </a:r>
          </a:p>
          <a:p>
            <a:endParaRPr lang="en-GB" sz="1200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  <a:p>
            <a:r>
              <a:rPr lang="en-GB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Več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informacij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o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bankovcih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in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kovancih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eura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najdete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na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teh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spletnih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mestih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: </a:t>
            </a:r>
            <a:r>
              <a:rPr lang="en-GB" sz="1200" u="sng" dirty="0" smtClean="0">
                <a:solidFill>
                  <a:schemeClr val="tx1"/>
                </a:solidFill>
                <a:effectLst/>
                <a:latin typeface="Arial" charset="0"/>
                <a:hlinkClick r:id="rId3"/>
              </a:rPr>
              <a:t>http://www.novi-eurski-bankovci.eu/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in </a:t>
            </a:r>
            <a:r>
              <a:rPr lang="en-GB" sz="1200" u="sng" dirty="0" smtClean="0">
                <a:solidFill>
                  <a:schemeClr val="tx1"/>
                </a:solidFill>
                <a:effectLst/>
                <a:latin typeface="Arial" charset="0"/>
                <a:hlinkClick r:id="rId4"/>
              </a:rPr>
              <a:t>https://www.ecb.europa.eu/euro/html/index.sl.html</a:t>
            </a:r>
            <a:r>
              <a:rPr lang="en-GB" sz="1200" u="none" dirty="0" smtClean="0">
                <a:solidFill>
                  <a:schemeClr val="tx1"/>
                </a:solidFill>
                <a:effectLst/>
                <a:latin typeface="Arial" charset="0"/>
              </a:rPr>
              <a:t>.</a:t>
            </a:r>
            <a:endParaRPr lang="en-GB" sz="1200" kern="1200" dirty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 txBox="1">
            <a:spLocks noGrp="1" noChangeArrowheads="1"/>
          </p:cNvSpPr>
          <p:nvPr/>
        </p:nvSpPr>
        <p:spPr bwMode="auto">
          <a:xfrm>
            <a:off x="3848645" y="9433106"/>
            <a:ext cx="2944283" cy="496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08B35572-1195-4CE3-9377-827311533DBA}" type="slidenum">
              <a:rPr lang="fr-FR" altLang="de-DE"/>
              <a:pPr algn="r" eaLnBrk="1" hangingPunct="1">
                <a:spcBef>
                  <a:spcPct val="0"/>
                </a:spcBef>
              </a:pPr>
              <a:t>10</a:t>
            </a:fld>
            <a:endParaRPr lang="fr-FR" altLang="de-DE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5934" y="4717415"/>
            <a:ext cx="4982633" cy="446913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Kliknite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bankovec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in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</a:t>
            </a:r>
            <a:r>
              <a:rPr lang="sl-SI" sz="1200" dirty="0" err="1" smtClean="0">
                <a:solidFill>
                  <a:schemeClr val="tx1"/>
                </a:solidFill>
                <a:effectLst/>
                <a:latin typeface="Arial" charset="0"/>
              </a:rPr>
              <a:t>edvajal</a:t>
            </a:r>
            <a:r>
              <a:rPr lang="sl-SI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se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kratek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film o tem,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kako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z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nagibanjem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preverimo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bankovcev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20 €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pristen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sz="1200" dirty="0" err="1" smtClean="0"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lahko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učenci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sestavijo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bankovec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tako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da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postavijo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zaščitne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elemente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pravo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mesto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21349E4-BAC8-4D6B-946F-21545D2E6F0F}" type="slidenum">
              <a:rPr lang="fr-FR" altLang="de-DE" smtClean="0"/>
              <a:pPr eaLnBrk="1" hangingPunct="1">
                <a:spcBef>
                  <a:spcPct val="0"/>
                </a:spcBef>
              </a:pPr>
              <a:t>12</a:t>
            </a:fld>
            <a:endParaRPr lang="fr-FR" altLang="de-DE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Za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euro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skrbijo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Evropska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centralna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banka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in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centralne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banke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držav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v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euroobmočju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.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Evropska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centralna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banka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se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nahaja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v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Frankfurtu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v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Nemčiji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.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Vsaka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država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ima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svojo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centralno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banko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,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ki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je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navadno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v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glavnem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mestu</a:t>
            </a:r>
            <a:r>
              <a:rPr lang="de-DE" sz="1200" b="0" i="0" u="none" strike="noStrike" kern="120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.</a:t>
            </a:r>
            <a:r>
              <a:rPr lang="de-DE" smtClean="0"/>
              <a:t> </a:t>
            </a:r>
            <a:endParaRPr lang="en-GB" sz="1200" kern="1200" dirty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Učenci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lahko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igrajo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sl-SI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»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Euro Run</a:t>
            </a:r>
            <a:r>
              <a:rPr lang="sl-SI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«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tem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spletnem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mestu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:</a:t>
            </a:r>
            <a:r>
              <a:rPr lang="en-GB" sz="1200" baseline="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u="sng" dirty="0" smtClean="0">
                <a:solidFill>
                  <a:schemeClr val="tx1"/>
                </a:solidFill>
                <a:effectLst/>
                <a:latin typeface="Arial" charset="0"/>
                <a:hlinkClick r:id="rId3"/>
              </a:rPr>
              <a:t>www.novi-eurski-bankovci.eu</a:t>
            </a:r>
            <a:r>
              <a:rPr lang="en-GB" sz="1200" u="none" dirty="0" smtClean="0">
                <a:solidFill>
                  <a:schemeClr val="tx1"/>
                </a:solidFill>
                <a:effectLst/>
                <a:latin typeface="Arial" charset="0"/>
              </a:rPr>
              <a:t>.</a:t>
            </a:r>
          </a:p>
          <a:p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Evropska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centralna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in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nacionalne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centralne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v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euroobmočju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organizirajo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tekmovanje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potekalo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od 25.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novembra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2015 do 25.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februarja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2016.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Spodbudite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učence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k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sodelovanju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!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Najboljših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100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igralcev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prejme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novi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bankovec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20 € v </a:t>
            </a:r>
            <a:r>
              <a:rPr lang="sl-SI" sz="1200" dirty="0" smtClean="0">
                <a:solidFill>
                  <a:schemeClr val="tx1"/>
                </a:solidFill>
                <a:effectLst/>
                <a:latin typeface="Arial" charset="0"/>
              </a:rPr>
              <a:t>prosojnem bloku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z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vgraviranim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besedilom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21349E4-BAC8-4D6B-946F-21545D2E6F0F}" type="slidenum">
              <a:rPr lang="fr-FR" altLang="de-DE" smtClean="0"/>
              <a:pPr eaLnBrk="1" hangingPunct="1">
                <a:spcBef>
                  <a:spcPct val="0"/>
                </a:spcBef>
              </a:pPr>
              <a:t>2</a:t>
            </a:fld>
            <a:endParaRPr lang="fr-FR" altLang="de-DE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Vsak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kovanec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ima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skupno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evropsko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stran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in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posebno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nacionalno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stran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Na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evropski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strani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zemljevid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Evrope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oblikoval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Luc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Luycx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iz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belgijske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državne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kovnice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Na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nacionalni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strani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slavna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oseba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znamenita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stavba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simbol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države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Nekatere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države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imajo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vseh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kovancih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isto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podobo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druge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pa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imajo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različne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podobe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kovance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različnih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vrednosti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Z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vsemi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kovanci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eura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lahko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plačujemo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v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katerikoli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državi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uporablja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euro, to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državi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euroobmočja. </a:t>
            </a:r>
          </a:p>
          <a:p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Več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informacij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o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kovancih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tem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spletnem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mestu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u="sng" dirty="0" smtClean="0">
                <a:solidFill>
                  <a:schemeClr val="tx1"/>
                </a:solidFill>
                <a:effectLst/>
                <a:latin typeface="Arial" charset="0"/>
                <a:hlinkClick r:id="rId3"/>
              </a:rPr>
              <a:t>http://www.novi-eurski-bankovci.eu/Eurokovanci/Eurokovanci2/Skupne-strani/1-cent</a:t>
            </a:r>
            <a:r>
              <a:rPr lang="en-GB" sz="1200" u="none" dirty="0" smtClean="0">
                <a:solidFill>
                  <a:schemeClr val="tx1"/>
                </a:solidFill>
                <a:effectLst/>
                <a:latin typeface="Arial" charset="0"/>
              </a:rPr>
              <a:t>.</a:t>
            </a:r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Bankovci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in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kovanci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so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prvič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prišli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v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obtok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leta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2002, in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sicer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v 12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državah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Uvedba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bil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največji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logistični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podvig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v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Evropi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v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zadnjega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pol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stoletja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Ideja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Kovance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tem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diapozitivu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lahko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premikamo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Učenci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primer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premaknejo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kovance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v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ustrezno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državo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Če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jih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zanima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lahko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spoznajo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še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več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kovancev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z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igranjem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igrice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»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Iz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katere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države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kovanec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«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tem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spletnem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mestu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u="sng" dirty="0" smtClean="0">
                <a:solidFill>
                  <a:schemeClr val="tx1"/>
                </a:solidFill>
                <a:effectLst/>
                <a:latin typeface="Arial" charset="0"/>
                <a:hlinkClick r:id="rId4"/>
              </a:rPr>
              <a:t>http://www.novi-eurski-bankovci.eu/Izobraževalna-gradiva/Iz-katere-države-je-kovanec</a:t>
            </a:r>
            <a:r>
              <a:rPr lang="en-GB" sz="1200" u="none" dirty="0" smtClean="0">
                <a:solidFill>
                  <a:schemeClr val="tx1"/>
                </a:solidFill>
                <a:effectLst/>
                <a:latin typeface="Arial" charset="0"/>
              </a:rPr>
              <a:t>.</a:t>
            </a:r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Nekaj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informacij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 o </a:t>
            </a:r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nacionalni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strani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kovanca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za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 1 €: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Avstrija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Kovanec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1 €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nosi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podobo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slavnega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avstrijskega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skladatelja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Wolfganga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Amadeusa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Mozarta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in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Avstrijo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prikazuje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deželo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glasbe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Belgija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Na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belgijskih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kovancih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upodobljen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belgijski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kralj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Kovanci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iz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obdobja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2002–2014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upodabljajo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kralja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Alberta II,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novejši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pa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kralja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Filipa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Veljavni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so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oboji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Ciper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Na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kovancih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1 € in 2 €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upodobljen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idol v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obliki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križa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iz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bakrene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dobe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(3000 pr. n.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št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.). To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značilen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primer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prazgodovinske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umetnosti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otoku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ponazarja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mesto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Cipra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v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središču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civilizacije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in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starega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veka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Estonija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Motiv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nacionalni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strani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estonskih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kovancev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vedno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isti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ne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glede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vrednost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kovanca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Prikazuje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geografski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obris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Estonije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in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besedo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»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Eesti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«,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pomeni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»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Estonija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«.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Finska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Kovanec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1 €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nosi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motiv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dveh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labodov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v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letu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Motiv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bil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prvič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predstavljen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natečaju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priložnostni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kovanec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ob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80.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obletnici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finske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neodvisnosti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Francija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Francozi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imajo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kovancih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1 € in 2 €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drevo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simbolizira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življenje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trajnost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in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rast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Obkroža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šestkotnik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ob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robu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jedra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pa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izpisano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geslo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Francoske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republike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»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Liberté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Egalité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Fraternité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« (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svoboda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enakost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bratstvo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).  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Nemčija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Na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nemških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kovancih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1 € in 2 €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upodobljen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tradicionalni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simbol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nemške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suverenosti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–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orel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Na </a:t>
            </a:r>
            <a:r>
              <a:rPr lang="sl-SI" sz="1200" dirty="0" smtClean="0">
                <a:solidFill>
                  <a:schemeClr val="tx1"/>
                </a:solidFill>
                <a:effectLst/>
                <a:latin typeface="Arial" charset="0"/>
              </a:rPr>
              <a:t>kolobarju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so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evropske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zvezde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Grčija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Na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kovancu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1 €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upodobljena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sova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povzeta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antičnem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atenskem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kovancu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4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drahme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(5.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stoletje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pr. n. š.). 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Irska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Irski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kovanci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prikazujejo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keltsko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harfo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tradicionalni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simbol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Irske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jo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obdajata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letnica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izdaje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in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beseda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»Éire« –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irska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beseda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Irsko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Italija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Na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kovancu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1 €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upodobljena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slavna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risba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Leonarda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da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Vincija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ogled v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galeriji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beneške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akademije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prikazuje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idealna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sorazmerja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človeškega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telesa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Latvija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Na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kovancu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1 €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latvijsko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dekle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v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narodni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noši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Motiv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bil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prvotno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uporabljen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srebrnem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kovancu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5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latsov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iz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leta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1929. 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Litva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Na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litovskih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eurokovancih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so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grb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Republike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Litve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z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vitezom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ime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države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izdajateljice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»LIETUVA« in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leto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izdaje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»2015«. 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Luksemburg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Na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vseh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luksemburških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kovancih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upodobljen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lik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velikega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vojvode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Henrija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Prav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tako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vseh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izpisani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letnica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izdaje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in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beseda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»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Luksemburg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« v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luksemburščini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(»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Lëtzebuerg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«).</a:t>
            </a:r>
          </a:p>
          <a:p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Malta: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Na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kovancih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1 € in 2 €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upodobljen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emblem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Suverenega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malteškega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viteškega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reda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V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času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vlade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viteškega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reda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med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leti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1530 in 1798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križ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z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osmimi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konicami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postal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simbol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otoka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in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danes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poznamo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malteški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križ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Nizozemska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Nizozemska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ima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kovancih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upodobljeno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kraljico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kralja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Kovanci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iz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obdobja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2002–2014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upodabljajo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kraljico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Beatrix,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novejši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pa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kralja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Viljema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Aleksandra.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Veljavni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so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oboji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Portugalska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Na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kovancih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1 € in 2 €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evropske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zvezde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obkrožajo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gradove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in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grbe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Portugalske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Simbolizirajo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dialog,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izmenjavo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vrednot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in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dinamiko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izgradnje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Evrope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V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sredini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kraljevi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pečat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iz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leta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1144. 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Slovaška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Na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kovancih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1 € in 2 €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motivu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s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slovaškega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državnega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grba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upodobljen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dvojni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križ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treh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gričih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Slovenija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Kovanec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1 €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prikazuje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Primoža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Trubarja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napisal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in dal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natisniti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prvo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slovensko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knjigo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Španija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Na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kovancih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1 € in 2 €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upodobljen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španski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kralj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Na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tistih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iz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obdobja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2002–2015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upodobljen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kralj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Juan Carlos I.,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novejših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pa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kralj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Felipe VI.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Veljavni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so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oboji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Obstaja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sedem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vrednosti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apoenov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eurobankovcev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: 5 €, 10 €, 20 €, 50 €, 100 €, 200 € in 500 €.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Prikazujejo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arhitekturne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sloge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iz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različnih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obdobij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evropske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zgodovine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kronološkem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redu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Bankovec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5 €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prikazuje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sl-SI" sz="1200" dirty="0" smtClean="0">
                <a:solidFill>
                  <a:schemeClr val="tx1"/>
                </a:solidFill>
                <a:effectLst/>
                <a:latin typeface="Arial" charset="0"/>
              </a:rPr>
              <a:t>antiko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bankovec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10 €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roman</a:t>
            </a:r>
            <a:r>
              <a:rPr lang="sl-SI" sz="1200" dirty="0" err="1" smtClean="0">
                <a:solidFill>
                  <a:schemeClr val="tx1"/>
                </a:solidFill>
                <a:effectLst/>
                <a:latin typeface="Arial" charset="0"/>
              </a:rPr>
              <a:t>iko</a:t>
            </a:r>
            <a:r>
              <a:rPr lang="sl-SI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(10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do 13.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stoletje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),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bankovec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20 €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got</a:t>
            </a:r>
            <a:r>
              <a:rPr lang="sl-SI" sz="1200" dirty="0" err="1" smtClean="0">
                <a:solidFill>
                  <a:schemeClr val="tx1"/>
                </a:solidFill>
                <a:effectLst/>
                <a:latin typeface="Arial" charset="0"/>
              </a:rPr>
              <a:t>iko</a:t>
            </a:r>
            <a:r>
              <a:rPr lang="sl-SI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(13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do 16.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stoletje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) –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ter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tako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naprej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skozi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čas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in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sloge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do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moderne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arhitekture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bankovcu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500 €. </a:t>
            </a:r>
            <a:r>
              <a:rPr lang="en-GB" sz="1200" i="1" u="sng" dirty="0" err="1" smtClean="0">
                <a:solidFill>
                  <a:schemeClr val="tx1"/>
                </a:solidFill>
                <a:effectLst/>
                <a:latin typeface="Arial" charset="0"/>
              </a:rPr>
              <a:t>Arhitekturni</a:t>
            </a:r>
            <a:r>
              <a:rPr lang="en-GB" sz="1200" i="1" u="sng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i="1" u="sng" dirty="0" err="1" smtClean="0">
                <a:solidFill>
                  <a:schemeClr val="tx1"/>
                </a:solidFill>
                <a:effectLst/>
                <a:latin typeface="Arial" charset="0"/>
              </a:rPr>
              <a:t>elementi</a:t>
            </a:r>
            <a:r>
              <a:rPr lang="en-GB" sz="1200" i="1" u="sng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i="1" u="sng" dirty="0" err="1" smtClean="0">
                <a:solidFill>
                  <a:schemeClr val="tx1"/>
                </a:solidFill>
                <a:effectLst/>
                <a:latin typeface="Arial" charset="0"/>
              </a:rPr>
              <a:t>ki</a:t>
            </a:r>
            <a:r>
              <a:rPr lang="en-GB" sz="1200" i="1" u="sng" dirty="0" smtClean="0">
                <a:solidFill>
                  <a:schemeClr val="tx1"/>
                </a:solidFill>
                <a:effectLst/>
                <a:latin typeface="Arial" charset="0"/>
              </a:rPr>
              <a:t> so </a:t>
            </a:r>
            <a:r>
              <a:rPr lang="en-GB" sz="1200" i="1" u="sng" dirty="0" err="1" smtClean="0">
                <a:solidFill>
                  <a:schemeClr val="tx1"/>
                </a:solidFill>
                <a:effectLst/>
                <a:latin typeface="Arial" charset="0"/>
              </a:rPr>
              <a:t>naslikani</a:t>
            </a:r>
            <a:r>
              <a:rPr lang="en-GB" sz="1200" i="1" u="sng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i="1" u="sng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i="1" u="sng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i="1" u="sng" dirty="0" err="1" smtClean="0">
                <a:solidFill>
                  <a:schemeClr val="tx1"/>
                </a:solidFill>
                <a:effectLst/>
                <a:latin typeface="Arial" charset="0"/>
              </a:rPr>
              <a:t>bankovcih</a:t>
            </a:r>
            <a:r>
              <a:rPr lang="en-GB" sz="1200" i="1" u="sng" dirty="0" smtClean="0">
                <a:solidFill>
                  <a:schemeClr val="tx1"/>
                </a:solidFill>
                <a:effectLst/>
                <a:latin typeface="Arial" charset="0"/>
              </a:rPr>
              <a:t>, so </a:t>
            </a:r>
            <a:r>
              <a:rPr lang="en-GB" sz="1200" i="1" u="sng" dirty="0" err="1" smtClean="0">
                <a:solidFill>
                  <a:schemeClr val="tx1"/>
                </a:solidFill>
                <a:effectLst/>
                <a:latin typeface="Arial" charset="0"/>
              </a:rPr>
              <a:t>stilizirani</a:t>
            </a:r>
            <a:r>
              <a:rPr lang="en-GB" sz="1200" i="1" u="sng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i="1" u="none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–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nobeden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od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njih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natančno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katerakoli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stavba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dejansko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obstaja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Podobe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kažejo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značilne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lastnosti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splošnega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arhitekturnega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sloga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prikazanega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bankovcu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Prve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eurobankovce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oblikoval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Robert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Kalina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iz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avstrijske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centralne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(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Oesterreichische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Nationalbank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). V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obtok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so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prišli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leta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2002.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Trenutno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se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vsem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bankovcem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dodajajo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novi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zaščitni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elementi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tako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da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bodo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še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bolj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varni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pred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ponarejevalci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osvežen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pa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tudi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njihov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videz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Novi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bankovec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5 €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bil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izdan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maja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2013,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10 € 23.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septembra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2014,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20 € pa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prišel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v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obtok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25.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novembra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2015.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Datumi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izdaje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ostalih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apoenov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bodo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določeni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ter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javnosti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in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profesionalnim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uporabnikom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gotovine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sporočeni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pozneje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Bankovci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tako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prve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tudi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druge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serije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so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zakonito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plačilno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sredstvo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–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kakršnakoli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sprememba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objavljena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daleč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vnaprej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 </a:t>
            </a:r>
          </a:p>
          <a:p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Ideja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slike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lahko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zamenjate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s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slikami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iz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vaše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države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Lahko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tudi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zberete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slike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znamenitih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stavb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ter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učence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vprašate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kateremu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slogu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pripadajo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–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antičnemu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romanskemu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gotskemu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Nekatere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informacije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 o </a:t>
            </a:r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stavbah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 tem </a:t>
            </a:r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diapozitivu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Bankovec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za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 5 €: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Hadrijanov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sl-SI" sz="1200" dirty="0" smtClean="0">
                <a:solidFill>
                  <a:schemeClr val="tx1"/>
                </a:solidFill>
                <a:effectLst/>
                <a:latin typeface="Arial" charset="0"/>
              </a:rPr>
              <a:t>lok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v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Atenah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Grčija</a:t>
            </a:r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Bankovec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za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 10 €: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poševni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stolp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v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Pisi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Italija</a:t>
            </a:r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Bankovec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za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 20 €: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katedrala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Notre-Dame v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Parizu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Francija</a:t>
            </a:r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BBE0B8-E5E5-4310-BF04-57A2A6E65950}" type="slidenum">
              <a:rPr lang="fr-FR" smtClean="0"/>
              <a:pPr>
                <a:defRPr/>
              </a:pPr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07906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Na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sprednji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strani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eurobankovcev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so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okna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vrata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hrbtni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pa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mostovi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Ideja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Tako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prejšnjem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diapozitivu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lahko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zamenjate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sliko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renesančne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stavbe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s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sliko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iz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vaše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države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Slika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kaže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palačo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Alhambra v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španski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Granadi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pripadala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Karlu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V. </a:t>
            </a:r>
          </a:p>
          <a:p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BBE0B8-E5E5-4310-BF04-57A2A6E65950}" type="slidenum">
              <a:rPr lang="fr-FR" smtClean="0"/>
              <a:pPr>
                <a:defRPr/>
              </a:pPr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35080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Okna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in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vrata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sprednji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strani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bankovcev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ter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mostovi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hrbtni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strani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sl-SI" sz="1200" dirty="0" smtClean="0">
                <a:solidFill>
                  <a:schemeClr val="tx1"/>
                </a:solidFill>
                <a:effectLst/>
                <a:latin typeface="Arial" charset="0"/>
              </a:rPr>
              <a:t>so simboli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endParaRPr lang="sl-SI" sz="1200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  <a:p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Okna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in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vrata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simbolizirajo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evropskega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duha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odprtosti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in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sodelovanja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</a:t>
            </a:r>
          </a:p>
          <a:p>
            <a:endParaRPr lang="sl-SI" sz="1200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  <a:p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Mostovi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simbolizirajo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stike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med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evropskimi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narodi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ter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med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Evropo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in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ostalim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svetom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sl-SI" sz="1200" dirty="0" smtClean="0">
              <a:solidFill>
                <a:srgbClr val="000099"/>
              </a:solidFill>
              <a:latin typeface="Gill Sans MT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sl-SI" sz="1200" dirty="0" smtClean="0"/>
          </a:p>
          <a:p>
            <a:endParaRPr lang="sl-SI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BBE0B8-E5E5-4310-BF04-57A2A6E65950}" type="slidenum">
              <a:rPr lang="fr-FR" smtClean="0"/>
              <a:pPr>
                <a:defRPr/>
              </a:pPr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40013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Evropa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lik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iz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grške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mitologije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zelo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pomembna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v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novi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seriji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bankovcev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Pojavlja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se v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vodnem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znaku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vseh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novih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bankovcih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Na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novem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bankovcu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20 €, v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obtoku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od 25.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novembra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2015, se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pojavi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tudi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v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zgornjem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desnem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kotu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v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novem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zaščitnem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elementu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mu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pravimo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portretno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okence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Bankovec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poglejte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proti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svetlobi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in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videli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jo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boste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! </a:t>
            </a:r>
          </a:p>
          <a:p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Evropa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bila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nove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bankovce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izbrana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zato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ker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se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njej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imenuje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naša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celina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Podoba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Evrope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uporabljena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bankovcih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vzeta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z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antične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grške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vaze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iz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Taranta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jugu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Italije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nekje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iz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druge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polovice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sl-SI" sz="1200" dirty="0" smtClean="0">
                <a:solidFill>
                  <a:schemeClr val="tx1"/>
                </a:solidFill>
                <a:effectLst/>
                <a:latin typeface="Arial" charset="0"/>
              </a:rPr>
              <a:t>4.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stoletja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pr. n.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št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Vaza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danes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razstavljena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v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pariškem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muzeju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Louvre v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Franciji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Več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informacij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o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Evropi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vključno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sl-SI" sz="1200" dirty="0" smtClean="0">
                <a:solidFill>
                  <a:schemeClr val="tx1"/>
                </a:solidFill>
                <a:effectLst/>
                <a:latin typeface="Arial" charset="0"/>
              </a:rPr>
              <a:t>z videom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te</a:t>
            </a:r>
            <a:r>
              <a:rPr lang="sl-SI" sz="1200" dirty="0" smtClean="0">
                <a:solidFill>
                  <a:schemeClr val="tx1"/>
                </a:solidFill>
                <a:effectLst/>
                <a:latin typeface="Arial" charset="0"/>
              </a:rPr>
              <a:t>j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spletn</a:t>
            </a:r>
            <a:r>
              <a:rPr lang="sl-SI" sz="1200" dirty="0" smtClean="0">
                <a:solidFill>
                  <a:schemeClr val="tx1"/>
                </a:solidFill>
                <a:effectLst/>
                <a:latin typeface="Arial" charset="0"/>
              </a:rPr>
              <a:t>i strani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r>
              <a:rPr lang="en-GB" sz="1200" u="sng" dirty="0" smtClean="0">
                <a:solidFill>
                  <a:schemeClr val="tx1"/>
                </a:solidFill>
                <a:effectLst/>
                <a:latin typeface="Arial" charset="0"/>
                <a:hlinkClick r:id="rId3"/>
              </a:rPr>
              <a:t>http://www.novi-eurski-bankovci.eu/Serija-Evropa/Mit-o-Evropi</a:t>
            </a:r>
            <a:r>
              <a:rPr lang="en-GB" sz="1200" u="none" dirty="0" smtClean="0">
                <a:solidFill>
                  <a:schemeClr val="tx1"/>
                </a:solidFill>
                <a:effectLst/>
                <a:latin typeface="Arial" charset="0"/>
              </a:rPr>
              <a:t>.</a:t>
            </a:r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endParaRPr lang="en-GB" sz="1200" dirty="0" err="1" smtClean="0"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BBE0B8-E5E5-4310-BF04-57A2A6E65950}" type="slidenum">
              <a:rPr lang="fr-FR" smtClean="0"/>
              <a:pPr>
                <a:defRPr/>
              </a:pPr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91141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Pristnost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eurobankovca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sl-SI" sz="1200" dirty="0" smtClean="0">
                <a:solidFill>
                  <a:schemeClr val="tx1"/>
                </a:solidFill>
                <a:effectLst/>
                <a:latin typeface="Arial" charset="0"/>
              </a:rPr>
              <a:t>je mogoče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preveri</a:t>
            </a:r>
            <a:r>
              <a:rPr lang="sl-SI" sz="1200" dirty="0" smtClean="0">
                <a:solidFill>
                  <a:schemeClr val="tx1"/>
                </a:solidFill>
                <a:effectLst/>
                <a:latin typeface="Arial" charset="0"/>
              </a:rPr>
              <a:t>ti</a:t>
            </a:r>
            <a:r>
              <a:rPr lang="sl-SI" sz="1200" baseline="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čisto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enostavno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Dovolj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je, da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otipamo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pogledamo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in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nag</a:t>
            </a:r>
            <a:r>
              <a:rPr lang="sl-SI" sz="1200" dirty="0" err="1" smtClean="0">
                <a:solidFill>
                  <a:schemeClr val="tx1"/>
                </a:solidFill>
                <a:effectLst/>
                <a:latin typeface="Arial" charset="0"/>
              </a:rPr>
              <a:t>ibamo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Kliknite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bankovec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in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</a:t>
            </a:r>
            <a:r>
              <a:rPr lang="sl-SI" sz="1200" dirty="0" err="1" smtClean="0">
                <a:solidFill>
                  <a:schemeClr val="tx1"/>
                </a:solidFill>
                <a:effectLst/>
                <a:latin typeface="Arial" charset="0"/>
              </a:rPr>
              <a:t>edvajal</a:t>
            </a:r>
            <a:r>
              <a:rPr lang="sl-SI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se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kratek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film o tem,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kako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s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tipanjem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preverimo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bankovec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20 €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pristen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BBE0B8-E5E5-4310-BF04-57A2A6E65950}" type="slidenum">
              <a:rPr lang="fr-FR" smtClean="0"/>
              <a:pPr>
                <a:defRPr/>
              </a:pPr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86482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 txBox="1">
            <a:spLocks noGrp="1" noChangeArrowheads="1"/>
          </p:cNvSpPr>
          <p:nvPr/>
        </p:nvSpPr>
        <p:spPr bwMode="auto">
          <a:xfrm>
            <a:off x="3848645" y="9433106"/>
            <a:ext cx="2944283" cy="496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CEE2FC8-7AAA-4BB9-95B6-9916A53F732C}" type="slidenum">
              <a:rPr lang="fr-FR" altLang="de-DE"/>
              <a:pPr algn="r" eaLnBrk="1" hangingPunct="1">
                <a:spcBef>
                  <a:spcPct val="0"/>
                </a:spcBef>
              </a:pPr>
              <a:t>9</a:t>
            </a:fld>
            <a:endParaRPr lang="fr-FR" altLang="de-DE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5934" y="4717415"/>
            <a:ext cx="4982633" cy="446913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Kliknite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bankovec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in </a:t>
            </a:r>
            <a:r>
              <a:rPr lang="sl-SI" sz="1200" dirty="0" smtClean="0">
                <a:solidFill>
                  <a:schemeClr val="tx1"/>
                </a:solidFill>
                <a:effectLst/>
                <a:latin typeface="Arial" charset="0"/>
              </a:rPr>
              <a:t>predvajal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se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kratek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film o tem,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kako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z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gledanjem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proti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svetlobi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preverimo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bankovcev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20 €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pristen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996854" y="6525344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919AB3-6A1B-46DA-A87D-75F31FC6C4CE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65869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DBFC67-1D5E-4131-A88B-CE6F7901BAA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0618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FBBFE5-F91A-4B91-A3F8-375685A6930E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7797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re. Texte et clip multimé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'élément multimédia 3"/>
          <p:cNvSpPr>
            <a:spLocks noGrp="1"/>
          </p:cNvSpPr>
          <p:nvPr>
            <p:ph type="media"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fr-FR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EDA771-CB83-48B8-8CD5-9A3C6F9A4FC6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28773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EABF6A-3586-4E00-82CB-8C731B516C39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33705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4B8BB5-2FBE-4AF1-963D-11440B6A64DB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00441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4E5CB3-E885-49EB-8119-8F7A28CFB47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87959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09D5B3-0004-4BFB-B7A5-CE441BA339F6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57452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EB637B-7982-47D2-9EF3-135FDE685971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48637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E59CEC-0F7C-4514-9FA4-B92BD15FB5E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30264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72E990-D3D1-4880-A14A-699B88E892D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5048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5E7CC6-0827-4ED3-848E-C94508291980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25365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Gill Sans MT" panose="020B0502020104020203" pitchFamily="34" charset="0"/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6C835-CEBF-418C-A79D-639347C9814E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80" y="-27385"/>
            <a:ext cx="9180514" cy="6885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81636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974904" y="6525766"/>
            <a:ext cx="2133600" cy="359618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218022-1DB6-4BAE-945C-04E0F86ABC6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34606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872DEA-9CE3-4D66-8577-21809709F94B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43300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E99AB1-E127-4987-9A1E-BF2346AB9F66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38613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649CC2-D1AE-4F65-8052-CA0C952EBDC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6710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93900F-7E3A-4BB9-87CB-093F260BF284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64634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F18A13-F09A-422C-ABAC-F48DC08FF67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8837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36804E-4BC6-4FE1-9DFF-A83627F8640B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6059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998400" y="6526800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FA5C9C-79F9-41BF-93C9-DEE74C58899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8986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998400" y="6526800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795907-32BC-4EB2-A684-7B02D22B411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2074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D5897E-95DC-40BC-9350-A854E6FC64D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2537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D9C8EA-1BCA-468C-913B-8AA8A2FCE4A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9197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B7CA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A979967F-7298-4E36-959A-14AC54E8D18D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B7CA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B31CE94D-CF27-4682-92ED-86A73A9B570C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13" Type="http://schemas.openxmlformats.org/officeDocument/2006/relationships/image" Target="../media/image78.png"/><Relationship Id="rId3" Type="http://schemas.microsoft.com/office/2007/relationships/media" Target="../media/media5.wmv"/><Relationship Id="rId7" Type="http://schemas.openxmlformats.org/officeDocument/2006/relationships/image" Target="../media/image74.png"/><Relationship Id="rId12" Type="http://schemas.openxmlformats.org/officeDocument/2006/relationships/image" Target="../media/image77.png"/><Relationship Id="rId2" Type="http://schemas.openxmlformats.org/officeDocument/2006/relationships/video" Target="../media/media4.wmv"/><Relationship Id="rId1" Type="http://schemas.microsoft.com/office/2007/relationships/media" Target="../media/media4.wmv"/><Relationship Id="rId6" Type="http://schemas.openxmlformats.org/officeDocument/2006/relationships/notesSlide" Target="../notesSlides/notesSlide10.xml"/><Relationship Id="rId11" Type="http://schemas.openxmlformats.org/officeDocument/2006/relationships/image" Target="../media/image76.jpe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75.png"/><Relationship Id="rId4" Type="http://schemas.openxmlformats.org/officeDocument/2006/relationships/video" Target="../media/media5.wmv"/><Relationship Id="rId9" Type="http://schemas.openxmlformats.org/officeDocument/2006/relationships/image" Target="../media/image6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3" Type="http://schemas.openxmlformats.org/officeDocument/2006/relationships/image" Target="../media/image79.png"/><Relationship Id="rId7" Type="http://schemas.openxmlformats.org/officeDocument/2006/relationships/image" Target="../media/image8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10" Type="http://schemas.openxmlformats.org/officeDocument/2006/relationships/image" Target="../media/image71.jpeg"/><Relationship Id="rId4" Type="http://schemas.openxmlformats.org/officeDocument/2006/relationships/image" Target="../media/image80.png"/><Relationship Id="rId9" Type="http://schemas.openxmlformats.org/officeDocument/2006/relationships/image" Target="../media/image8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13" Type="http://schemas.openxmlformats.org/officeDocument/2006/relationships/image" Target="../media/image95.png"/><Relationship Id="rId18" Type="http://schemas.openxmlformats.org/officeDocument/2006/relationships/image" Target="../media/image100.png"/><Relationship Id="rId3" Type="http://schemas.openxmlformats.org/officeDocument/2006/relationships/image" Target="../media/image11.png"/><Relationship Id="rId21" Type="http://schemas.openxmlformats.org/officeDocument/2006/relationships/image" Target="../media/image103.png"/><Relationship Id="rId7" Type="http://schemas.openxmlformats.org/officeDocument/2006/relationships/image" Target="../media/image89.png"/><Relationship Id="rId12" Type="http://schemas.openxmlformats.org/officeDocument/2006/relationships/image" Target="../media/image94.png"/><Relationship Id="rId17" Type="http://schemas.openxmlformats.org/officeDocument/2006/relationships/image" Target="../media/image99.png"/><Relationship Id="rId25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98.png"/><Relationship Id="rId20" Type="http://schemas.openxmlformats.org/officeDocument/2006/relationships/image" Target="../media/image10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png"/><Relationship Id="rId11" Type="http://schemas.openxmlformats.org/officeDocument/2006/relationships/image" Target="../media/image93.png"/><Relationship Id="rId24" Type="http://schemas.openxmlformats.org/officeDocument/2006/relationships/image" Target="../media/image9.png"/><Relationship Id="rId5" Type="http://schemas.openxmlformats.org/officeDocument/2006/relationships/image" Target="../media/image87.png"/><Relationship Id="rId15" Type="http://schemas.openxmlformats.org/officeDocument/2006/relationships/image" Target="../media/image97.png"/><Relationship Id="rId23" Type="http://schemas.openxmlformats.org/officeDocument/2006/relationships/image" Target="../media/image105.png"/><Relationship Id="rId10" Type="http://schemas.openxmlformats.org/officeDocument/2006/relationships/image" Target="../media/image92.png"/><Relationship Id="rId19" Type="http://schemas.openxmlformats.org/officeDocument/2006/relationships/image" Target="../media/image101.png"/><Relationship Id="rId4" Type="http://schemas.openxmlformats.org/officeDocument/2006/relationships/image" Target="../media/image86.png"/><Relationship Id="rId9" Type="http://schemas.openxmlformats.org/officeDocument/2006/relationships/image" Target="../media/image91.png"/><Relationship Id="rId14" Type="http://schemas.openxmlformats.org/officeDocument/2006/relationships/image" Target="../media/image96.png"/><Relationship Id="rId22" Type="http://schemas.openxmlformats.org/officeDocument/2006/relationships/image" Target="../media/image10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08.png"/><Relationship Id="rId4" Type="http://schemas.openxmlformats.org/officeDocument/2006/relationships/image" Target="../media/image10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18" Type="http://schemas.openxmlformats.org/officeDocument/2006/relationships/image" Target="../media/image26.png"/><Relationship Id="rId26" Type="http://schemas.openxmlformats.org/officeDocument/2006/relationships/image" Target="../media/image34.png"/><Relationship Id="rId3" Type="http://schemas.openxmlformats.org/officeDocument/2006/relationships/image" Target="../media/image11.png"/><Relationship Id="rId21" Type="http://schemas.openxmlformats.org/officeDocument/2006/relationships/image" Target="../media/image29.png"/><Relationship Id="rId34" Type="http://schemas.openxmlformats.org/officeDocument/2006/relationships/image" Target="../media/image10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17" Type="http://schemas.openxmlformats.org/officeDocument/2006/relationships/image" Target="../media/image25.png"/><Relationship Id="rId25" Type="http://schemas.openxmlformats.org/officeDocument/2006/relationships/image" Target="../media/image33.png"/><Relationship Id="rId3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4.png"/><Relationship Id="rId20" Type="http://schemas.openxmlformats.org/officeDocument/2006/relationships/image" Target="../media/image28.png"/><Relationship Id="rId29" Type="http://schemas.openxmlformats.org/officeDocument/2006/relationships/image" Target="../media/image37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24" Type="http://schemas.openxmlformats.org/officeDocument/2006/relationships/image" Target="../media/image32.png"/><Relationship Id="rId32" Type="http://schemas.openxmlformats.org/officeDocument/2006/relationships/image" Target="../media/image40.png"/><Relationship Id="rId5" Type="http://schemas.openxmlformats.org/officeDocument/2006/relationships/image" Target="../media/image13.png"/><Relationship Id="rId15" Type="http://schemas.openxmlformats.org/officeDocument/2006/relationships/image" Target="../media/image23.png"/><Relationship Id="rId23" Type="http://schemas.openxmlformats.org/officeDocument/2006/relationships/image" Target="../media/image31.png"/><Relationship Id="rId28" Type="http://schemas.openxmlformats.org/officeDocument/2006/relationships/image" Target="../media/image36.png"/><Relationship Id="rId10" Type="http://schemas.openxmlformats.org/officeDocument/2006/relationships/image" Target="../media/image18.png"/><Relationship Id="rId19" Type="http://schemas.openxmlformats.org/officeDocument/2006/relationships/image" Target="../media/image27.png"/><Relationship Id="rId31" Type="http://schemas.openxmlformats.org/officeDocument/2006/relationships/image" Target="../media/image39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Relationship Id="rId22" Type="http://schemas.openxmlformats.org/officeDocument/2006/relationships/image" Target="../media/image30.png"/><Relationship Id="rId27" Type="http://schemas.openxmlformats.org/officeDocument/2006/relationships/image" Target="../media/image35.png"/><Relationship Id="rId30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pn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10" Type="http://schemas.openxmlformats.org/officeDocument/2006/relationships/image" Target="../media/image48.jpeg"/><Relationship Id="rId4" Type="http://schemas.openxmlformats.org/officeDocument/2006/relationships/image" Target="../media/image42.png"/><Relationship Id="rId9" Type="http://schemas.openxmlformats.org/officeDocument/2006/relationships/image" Target="../media/image4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9.png"/><Relationship Id="rId7" Type="http://schemas.openxmlformats.org/officeDocument/2006/relationships/image" Target="../media/image5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3.png"/><Relationship Id="rId9" Type="http://schemas.openxmlformats.org/officeDocument/2006/relationships/image" Target="../media/image5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4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2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4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1.pn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68.jpeg"/><Relationship Id="rId5" Type="http://schemas.openxmlformats.org/officeDocument/2006/relationships/image" Target="../media/image67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13" Type="http://schemas.openxmlformats.org/officeDocument/2006/relationships/image" Target="../media/image73.png"/><Relationship Id="rId3" Type="http://schemas.openxmlformats.org/officeDocument/2006/relationships/video" Target="../media/media2.wmv"/><Relationship Id="rId7" Type="http://schemas.openxmlformats.org/officeDocument/2006/relationships/notesSlide" Target="../notesSlides/notesSlide9.xml"/><Relationship Id="rId12" Type="http://schemas.openxmlformats.org/officeDocument/2006/relationships/image" Target="../media/image72.png"/><Relationship Id="rId2" Type="http://schemas.microsoft.com/office/2007/relationships/media" Target="../media/media2.wmv"/><Relationship Id="rId1" Type="http://schemas.openxmlformats.org/officeDocument/2006/relationships/themeOverride" Target="../theme/themeOverride1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71.jpeg"/><Relationship Id="rId5" Type="http://schemas.openxmlformats.org/officeDocument/2006/relationships/video" Target="../media/media3.wmv"/><Relationship Id="rId10" Type="http://schemas.openxmlformats.org/officeDocument/2006/relationships/image" Target="../media/image70.png"/><Relationship Id="rId4" Type="http://schemas.microsoft.com/office/2007/relationships/media" Target="../media/media3.wmv"/><Relationship Id="rId9" Type="http://schemas.openxmlformats.org/officeDocument/2006/relationships/image" Target="../media/image6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N:\User_ab_10062013\Boamah\ECB_DATEN\PNG\Karte_mit_Inseln_GruenGoldHellgrau_ohne_Island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59" r="8061" b="375"/>
          <a:stretch/>
        </p:blipFill>
        <p:spPr bwMode="auto">
          <a:xfrm>
            <a:off x="1145118" y="0"/>
            <a:ext cx="799888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uppieren 7"/>
          <p:cNvGrpSpPr/>
          <p:nvPr/>
        </p:nvGrpSpPr>
        <p:grpSpPr>
          <a:xfrm>
            <a:off x="4467675" y="836948"/>
            <a:ext cx="2837282" cy="1248921"/>
            <a:chOff x="4467675" y="836948"/>
            <a:chExt cx="2837282" cy="1248921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pic>
          <p:nvPicPr>
            <p:cNvPr id="14" name="Picture 11" descr="E:\Sprechblase Kopie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0571" y="836948"/>
              <a:ext cx="2754386" cy="1248921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Textfeld 1"/>
            <p:cNvSpPr txBox="1">
              <a:spLocks noChangeArrowheads="1"/>
            </p:cNvSpPr>
            <p:nvPr/>
          </p:nvSpPr>
          <p:spPr bwMode="auto">
            <a:xfrm>
              <a:off x="4467675" y="1045909"/>
              <a:ext cx="2739307" cy="830997"/>
            </a:xfrm>
            <a:prstGeom prst="rect">
              <a:avLst/>
            </a:prstGeom>
            <a:noFill/>
            <a:ln>
              <a:noFill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de-DE" altLang="de-DE" sz="2400" b="1" dirty="0">
                  <a:solidFill>
                    <a:srgbClr val="000099"/>
                  </a:solidFill>
                  <a:latin typeface="+mj-lt"/>
                </a:rPr>
                <a:t>338 </a:t>
              </a:r>
              <a:r>
                <a:rPr lang="de-DE" altLang="de-DE" sz="2400" b="1" dirty="0" err="1">
                  <a:solidFill>
                    <a:srgbClr val="000099"/>
                  </a:solidFill>
                  <a:latin typeface="+mj-lt"/>
                </a:rPr>
                <a:t>milijonov</a:t>
              </a:r>
              <a:r>
                <a:rPr lang="de-DE" altLang="de-DE" sz="2400" b="1" dirty="0">
                  <a:solidFill>
                    <a:srgbClr val="000099"/>
                  </a:solidFill>
                  <a:latin typeface="+mj-lt"/>
                </a:rPr>
                <a:t> </a:t>
              </a:r>
              <a:r>
                <a:rPr lang="de-DE" altLang="de-DE" sz="2400" b="1" dirty="0" err="1">
                  <a:solidFill>
                    <a:srgbClr val="000099"/>
                  </a:solidFill>
                  <a:latin typeface="+mj-lt"/>
                </a:rPr>
                <a:t>ljudi</a:t>
              </a:r>
              <a:endParaRPr lang="de-DE" altLang="de-DE" sz="2400" b="1" dirty="0">
                <a:solidFill>
                  <a:srgbClr val="000099"/>
                </a:solidFill>
                <a:latin typeface="+mj-lt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484879" y="6093296"/>
            <a:ext cx="4160113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GB" sz="3600" b="1" dirty="0" err="1">
                <a:solidFill>
                  <a:srgbClr val="000099"/>
                </a:solidFill>
                <a:latin typeface="+mj-lt"/>
              </a:rPr>
              <a:t>Ena</a:t>
            </a:r>
            <a:r>
              <a:rPr lang="en-GB" sz="3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3600" b="1" dirty="0" err="1">
                <a:solidFill>
                  <a:srgbClr val="000099"/>
                </a:solidFill>
                <a:latin typeface="+mj-lt"/>
              </a:rPr>
              <a:t>valuta</a:t>
            </a:r>
            <a:r>
              <a:rPr lang="en-GB" sz="3600" b="1" dirty="0">
                <a:solidFill>
                  <a:srgbClr val="000099"/>
                </a:solidFill>
                <a:latin typeface="+mj-lt"/>
              </a:rPr>
              <a:t> – euro!</a:t>
            </a:r>
          </a:p>
        </p:txBody>
      </p:sp>
      <p:pic>
        <p:nvPicPr>
          <p:cNvPr id="4" name="Picture 2" descr="O:\Kd2\ECB\Beratung\Direct Marketing\Euro 5 und 10 und 20 Euro School ppt\Praese Material\Neu 2015 Freisteller\_alex09_0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2320" y="980728"/>
            <a:ext cx="3638232" cy="608400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O:\Kd2\ECB\Beratung\Direct Marketing\Euro 5 und 10 und 20 Euro School ppt\Praese Material\Neu 2015 Freisteller\_anna09_0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4949" y="1111116"/>
            <a:ext cx="3710765" cy="5918284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N:\User_ab_10062013\Boamah\ECB_DATEN\PNG\Island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0683" y="548680"/>
            <a:ext cx="1567301" cy="940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uppieren 5"/>
          <p:cNvGrpSpPr/>
          <p:nvPr/>
        </p:nvGrpSpPr>
        <p:grpSpPr>
          <a:xfrm>
            <a:off x="1198257" y="692856"/>
            <a:ext cx="2364314" cy="1440000"/>
            <a:chOff x="1226528" y="-2084855"/>
            <a:chExt cx="2364314" cy="1559197"/>
          </a:xfrm>
        </p:grpSpPr>
        <p:pic>
          <p:nvPicPr>
            <p:cNvPr id="15" name="Picture 4" descr="O:\Kd2\ECB\Beratung\Direct Marketing\Euro 5 und 10 und 20 Euro School ppt\Praese Material\Neu 2015 Freisteller\Sprechblase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528" y="-2084855"/>
              <a:ext cx="2312133" cy="1559197"/>
            </a:xfrm>
            <a:prstGeom prst="rect">
              <a:avLst/>
            </a:prstGeom>
            <a:noFill/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feld 1"/>
            <p:cNvSpPr txBox="1">
              <a:spLocks noChangeArrowheads="1"/>
            </p:cNvSpPr>
            <p:nvPr/>
          </p:nvSpPr>
          <p:spPr bwMode="auto">
            <a:xfrm>
              <a:off x="1287903" y="-1772220"/>
              <a:ext cx="2302939" cy="499880"/>
            </a:xfrm>
            <a:prstGeom prst="rect">
              <a:avLst/>
            </a:prstGeom>
            <a:noFill/>
            <a:ln>
              <a:noFill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de-DE" altLang="de-DE" sz="2400" b="1" dirty="0">
                  <a:solidFill>
                    <a:srgbClr val="000099"/>
                  </a:solidFill>
                  <a:latin typeface="+mj-lt"/>
                </a:rPr>
                <a:t>19 </a:t>
              </a:r>
              <a:r>
                <a:rPr lang="de-DE" altLang="de-DE" sz="2400" b="1" dirty="0" err="1">
                  <a:solidFill>
                    <a:srgbClr val="000099"/>
                  </a:solidFill>
                  <a:latin typeface="+mj-lt"/>
                </a:rPr>
                <a:t>držav</a:t>
              </a:r>
              <a:endParaRPr lang="de-DE" altLang="de-DE" sz="2400" b="1" dirty="0">
                <a:solidFill>
                  <a:srgbClr val="000099"/>
                </a:solidFill>
                <a:latin typeface="+mj-lt"/>
              </a:endParaRPr>
            </a:p>
          </p:txBody>
        </p:sp>
      </p:grpSp>
      <p:pic>
        <p:nvPicPr>
          <p:cNvPr id="1026" name="Picture 2" descr="O:\Kd2\ECB\Beratung\Direct Marketing\Euro 5 und 10 und 20 Euro School ppt\Praese Material\Our Money Logo\Our_money_2013_SL_2c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64" t="35144"/>
          <a:stretch/>
        </p:blipFill>
        <p:spPr bwMode="auto">
          <a:xfrm>
            <a:off x="108000" y="43200"/>
            <a:ext cx="1735200" cy="825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O:\Kd2\ECB\Beratung\Direct Marketing\Euro 5 und 10 und 20 Euro School ppt\Praese Material\Legenden\Legende_SL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000" y="208800"/>
            <a:ext cx="1276941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O:\Kd2\ECB\Beratung\Direct Marketing\Euro 5 und 10 und 20 Euro School ppt\Praese Material\Inseln\Inseln_SL.png"/>
          <p:cNvPicPr>
            <a:picLocks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143" r="24893" b="1364"/>
          <a:stretch/>
        </p:blipFill>
        <p:spPr bwMode="auto">
          <a:xfrm>
            <a:off x="108000" y="4320000"/>
            <a:ext cx="324460" cy="24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-video-security-20-emerald-number.mp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725072" y="2913207"/>
            <a:ext cx="2348880" cy="1879104"/>
          </a:xfrm>
          <a:prstGeom prst="rect">
            <a:avLst/>
          </a:prstGeom>
        </p:spPr>
      </p:pic>
      <p:pic>
        <p:nvPicPr>
          <p:cNvPr id="16" name="Picture 3" descr="O:\Kd2\ECB\Beratung\Direct Marketing\Euro 5 und 10 und 20 Euro School ppt\Praese Material\Bilder\Banknote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5200" y="2772000"/>
            <a:ext cx="4747279" cy="25632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hteck 14"/>
          <p:cNvSpPr/>
          <p:nvPr/>
        </p:nvSpPr>
        <p:spPr>
          <a:xfrm>
            <a:off x="2895104" y="4662660"/>
            <a:ext cx="812800" cy="576065"/>
          </a:xfrm>
          <a:prstGeom prst="rect">
            <a:avLst/>
          </a:prstGeom>
          <a:solidFill>
            <a:srgbClr val="FF0000">
              <a:alpha val="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latin typeface="+mj-lt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781200" y="1076400"/>
            <a:ext cx="7560839" cy="1548000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 anchorCtr="0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de-DE" sz="3200" b="1" dirty="0" smtClean="0">
                <a:solidFill>
                  <a:srgbClr val="000099"/>
                </a:solidFill>
                <a:latin typeface="+mj-lt"/>
              </a:rPr>
              <a:t>NAGIB</a:t>
            </a:r>
          </a:p>
          <a:p>
            <a:pPr algn="ctr"/>
            <a:r>
              <a:rPr lang="en-US" altLang="de-DE" sz="1750" b="1" dirty="0">
                <a:solidFill>
                  <a:srgbClr val="000099"/>
                </a:solidFill>
                <a:latin typeface="+mj-lt"/>
              </a:rPr>
              <a:t>Hologram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prikazuje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portret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Evrope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 in 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številko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dirty="0" err="1" smtClean="0">
                <a:solidFill>
                  <a:srgbClr val="000099"/>
                </a:solidFill>
                <a:latin typeface="+mj-lt"/>
              </a:rPr>
              <a:t>vrednosti</a:t>
            </a:r>
            <a:r>
              <a:rPr lang="en-US" altLang="de-DE" sz="1750" dirty="0" smtClean="0">
                <a:solidFill>
                  <a:srgbClr val="000099"/>
                </a:solidFill>
                <a:latin typeface="+mj-lt"/>
              </a:rPr>
              <a:t>. </a:t>
            </a:r>
            <a:r>
              <a:rPr lang="en-US" altLang="de-DE" sz="1750" dirty="0" err="1" smtClean="0">
                <a:solidFill>
                  <a:srgbClr val="000099"/>
                </a:solidFill>
                <a:latin typeface="+mj-lt"/>
              </a:rPr>
              <a:t>Če</a:t>
            </a:r>
            <a:r>
              <a:rPr lang="en-US" altLang="de-DE" sz="1750" dirty="0" smtClean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bankovec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nagibamo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, se v </a:t>
            </a:r>
            <a:r>
              <a:rPr lang="en-US" altLang="de-DE" sz="1750" b="1" dirty="0" err="1">
                <a:solidFill>
                  <a:srgbClr val="000099"/>
                </a:solidFill>
                <a:latin typeface="+mj-lt"/>
              </a:rPr>
              <a:t>portretnem</a:t>
            </a:r>
            <a:r>
              <a:rPr lang="en-US" altLang="de-DE" sz="175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b="1" dirty="0" err="1">
                <a:solidFill>
                  <a:srgbClr val="000099"/>
                </a:solidFill>
                <a:latin typeface="+mj-lt"/>
              </a:rPr>
              <a:t>okencu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pojavijo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tudi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mavrične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krivulje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. </a:t>
            </a:r>
            <a:r>
              <a:rPr lang="en-US" altLang="de-DE" sz="1750" b="1" dirty="0" err="1">
                <a:solidFill>
                  <a:srgbClr val="000099"/>
                </a:solidFill>
                <a:latin typeface="+mj-lt"/>
              </a:rPr>
              <a:t>Smaragdno</a:t>
            </a:r>
            <a:r>
              <a:rPr lang="en-US" altLang="de-DE" sz="175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b="1" dirty="0" err="1">
                <a:solidFill>
                  <a:srgbClr val="000099"/>
                </a:solidFill>
                <a:latin typeface="+mj-lt"/>
              </a:rPr>
              <a:t>zelena</a:t>
            </a:r>
            <a:r>
              <a:rPr lang="en-US" altLang="de-DE" sz="175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b="1" dirty="0" err="1">
                <a:solidFill>
                  <a:srgbClr val="000099"/>
                </a:solidFill>
                <a:latin typeface="+mj-lt"/>
              </a:rPr>
              <a:t>številka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kaže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svetlobni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val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, 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ki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potuje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navzgor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 in 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navzdol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.</a:t>
            </a:r>
            <a:endParaRPr lang="sl-SI" altLang="de-DE" sz="1750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0" y="179388"/>
            <a:ext cx="9144000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de-DE" sz="4000" dirty="0">
                <a:latin typeface="+mj-lt"/>
              </a:rPr>
              <a:t> </a:t>
            </a:r>
            <a:r>
              <a:rPr lang="de-DE" altLang="de-DE" sz="4000" b="1" dirty="0" err="1">
                <a:solidFill>
                  <a:srgbClr val="000099"/>
                </a:solidFill>
                <a:latin typeface="+mj-lt"/>
              </a:rPr>
              <a:t>Zaščitni</a:t>
            </a:r>
            <a:r>
              <a:rPr lang="de-DE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de-DE" altLang="de-DE" sz="4000" b="1" dirty="0" err="1">
                <a:solidFill>
                  <a:srgbClr val="000099"/>
                </a:solidFill>
                <a:latin typeface="+mj-lt"/>
              </a:rPr>
              <a:t>elementi</a:t>
            </a:r>
            <a:endParaRPr lang="de-DE" altLang="de-DE" sz="40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6392967" y="2794795"/>
            <a:ext cx="594000" cy="2538000"/>
          </a:xfrm>
          <a:prstGeom prst="rect">
            <a:avLst/>
          </a:prstGeom>
          <a:solidFill>
            <a:srgbClr val="FF0000">
              <a:alpha val="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latin typeface="+mj-lt"/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6426356" y="3197737"/>
            <a:ext cx="521908" cy="665380"/>
          </a:xfrm>
          <a:prstGeom prst="rect">
            <a:avLst/>
          </a:prstGeom>
          <a:solidFill>
            <a:srgbClr val="FF0000">
              <a:alpha val="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latin typeface="+mj-lt"/>
            </a:endParaRPr>
          </a:p>
        </p:txBody>
      </p:sp>
      <p:pic>
        <p:nvPicPr>
          <p:cNvPr id="4099" name="Picture 3" descr="O:\Kd2\ECB\Beratung\Direct Marketing\Euro 5 und 10 und 20 Euro School ppt\Praese Material\Seite8_Fred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96" y="2852936"/>
            <a:ext cx="2557772" cy="399600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new-video-security-20-portrait-hologram.mpg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605718" y="3192039"/>
            <a:ext cx="638690" cy="510952"/>
          </a:xfrm>
          <a:prstGeom prst="rect">
            <a:avLst/>
          </a:prstGeom>
        </p:spPr>
      </p:pic>
      <p:pic>
        <p:nvPicPr>
          <p:cNvPr id="23" name="Picture 8" descr="E:\Bilder\Sec_Feat_Stripe_01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2772000"/>
            <a:ext cx="648072" cy="258954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7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User\Desktop\Tilt_hinten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3226" y="4005064"/>
            <a:ext cx="805278" cy="77207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User\Desktop\Tilt_vorne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80" y="3125794"/>
            <a:ext cx="832624" cy="80687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Foliennummernplatzhalter 1"/>
          <p:cNvSpPr txBox="1">
            <a:spLocks/>
          </p:cNvSpPr>
          <p:nvPr/>
        </p:nvSpPr>
        <p:spPr bwMode="auto">
          <a:xfrm>
            <a:off x="6948264" y="6555481"/>
            <a:ext cx="2133600" cy="32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  <a:latin typeface="+mj-lt"/>
              </a:rPr>
              <a:pPr>
                <a:defRPr/>
              </a:pPr>
              <a:t>10</a:t>
            </a:fld>
            <a:endParaRPr lang="fr-FR" dirty="0">
              <a:solidFill>
                <a:srgbClr val="00009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074540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video fullScrn="1"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 fullScrn="1"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8"/>
          <p:cNvSpPr txBox="1">
            <a:spLocks noChangeArrowheads="1"/>
          </p:cNvSpPr>
          <p:nvPr/>
        </p:nvSpPr>
        <p:spPr bwMode="auto">
          <a:xfrm>
            <a:off x="0" y="180000"/>
            <a:ext cx="9144000" cy="1323439"/>
          </a:xfrm>
          <a:prstGeom prst="rect">
            <a:avLst/>
          </a:prstGeom>
          <a:noFill/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</a:pPr>
            <a:r>
              <a:rPr lang="en-GB" altLang="de-DE" sz="4000" b="1" dirty="0" err="1">
                <a:solidFill>
                  <a:srgbClr val="000099"/>
                </a:solidFill>
                <a:latin typeface="+mj-lt"/>
              </a:rPr>
              <a:t>Postavi</a:t>
            </a:r>
            <a:r>
              <a:rPr lang="en-GB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altLang="de-DE" sz="4000" b="1" dirty="0" err="1">
                <a:solidFill>
                  <a:srgbClr val="000099"/>
                </a:solidFill>
                <a:latin typeface="+mj-lt"/>
              </a:rPr>
              <a:t>zaščitne</a:t>
            </a:r>
            <a:r>
              <a:rPr lang="en-GB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altLang="de-DE" sz="4000" b="1" dirty="0" err="1">
                <a:solidFill>
                  <a:srgbClr val="000099"/>
                </a:solidFill>
                <a:latin typeface="+mj-lt"/>
              </a:rPr>
              <a:t>elemente</a:t>
            </a:r>
            <a:r>
              <a:rPr lang="en-GB" altLang="de-DE" sz="4000" b="1" dirty="0">
                <a:solidFill>
                  <a:srgbClr val="000099"/>
                </a:solidFill>
                <a:latin typeface="+mj-lt"/>
              </a:rPr>
              <a:t> </a:t>
            </a:r>
          </a:p>
          <a:p>
            <a:pPr algn="ctr" eaLnBrk="1" hangingPunct="1">
              <a:spcBef>
                <a:spcPts val="0"/>
              </a:spcBef>
            </a:pPr>
            <a:r>
              <a:rPr lang="en-GB" altLang="de-DE" sz="4000" b="1" dirty="0" err="1">
                <a:solidFill>
                  <a:srgbClr val="000099"/>
                </a:solidFill>
                <a:latin typeface="+mj-lt"/>
              </a:rPr>
              <a:t>na</a:t>
            </a:r>
            <a:r>
              <a:rPr lang="en-GB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altLang="de-DE" sz="4000" b="1" dirty="0" err="1">
                <a:solidFill>
                  <a:srgbClr val="000099"/>
                </a:solidFill>
                <a:latin typeface="+mj-lt"/>
              </a:rPr>
              <a:t>pravo</a:t>
            </a:r>
            <a:r>
              <a:rPr lang="en-GB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altLang="de-DE" sz="4000" b="1" dirty="0" err="1">
                <a:solidFill>
                  <a:srgbClr val="000099"/>
                </a:solidFill>
                <a:latin typeface="+mj-lt"/>
              </a:rPr>
              <a:t>mesto</a:t>
            </a:r>
            <a:r>
              <a:rPr lang="en-GB" altLang="de-DE" sz="4000" b="1" dirty="0">
                <a:solidFill>
                  <a:srgbClr val="000099"/>
                </a:solidFill>
                <a:latin typeface="+mj-lt"/>
              </a:rPr>
              <a:t>!</a:t>
            </a:r>
            <a:endParaRPr lang="sl-SI" altLang="de-DE" sz="40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14339" name="Text Box 58"/>
          <p:cNvSpPr txBox="1">
            <a:spLocks noChangeArrowheads="1"/>
          </p:cNvSpPr>
          <p:nvPr/>
        </p:nvSpPr>
        <p:spPr bwMode="auto">
          <a:xfrm>
            <a:off x="6134029" y="5445224"/>
            <a:ext cx="13684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de-DE" sz="1600" b="1" dirty="0" err="1">
                <a:solidFill>
                  <a:srgbClr val="000099"/>
                </a:solidFill>
                <a:latin typeface="+mj-lt"/>
              </a:rPr>
              <a:t>Vodni</a:t>
            </a:r>
            <a:r>
              <a:rPr lang="en-GB" altLang="de-DE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altLang="de-DE" sz="1600" b="1" dirty="0" err="1" smtClean="0">
                <a:solidFill>
                  <a:srgbClr val="000099"/>
                </a:solidFill>
                <a:latin typeface="+mj-lt"/>
              </a:rPr>
              <a:t>znak</a:t>
            </a:r>
            <a:endParaRPr lang="en-GB" altLang="de-DE" sz="16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14341" name="Text Box 22"/>
          <p:cNvSpPr txBox="1">
            <a:spLocks noChangeArrowheads="1"/>
          </p:cNvSpPr>
          <p:nvPr/>
        </p:nvSpPr>
        <p:spPr bwMode="auto">
          <a:xfrm>
            <a:off x="4355976" y="6281278"/>
            <a:ext cx="126743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de-DE" sz="1600" b="1" dirty="0">
                <a:solidFill>
                  <a:srgbClr val="000099"/>
                </a:solidFill>
                <a:latin typeface="+mj-lt"/>
              </a:rPr>
              <a:t>Hologram</a:t>
            </a:r>
          </a:p>
        </p:txBody>
      </p:sp>
      <p:sp>
        <p:nvSpPr>
          <p:cNvPr id="14342" name="Text Box 31"/>
          <p:cNvSpPr txBox="1">
            <a:spLocks noChangeArrowheads="1"/>
          </p:cNvSpPr>
          <p:nvPr/>
        </p:nvSpPr>
        <p:spPr bwMode="auto">
          <a:xfrm>
            <a:off x="518587" y="6306543"/>
            <a:ext cx="14033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de-DE" sz="1600" b="1" dirty="0" err="1">
                <a:solidFill>
                  <a:srgbClr val="000099"/>
                </a:solidFill>
                <a:latin typeface="+mj-lt"/>
              </a:rPr>
              <a:t>Reliefni</a:t>
            </a:r>
            <a:r>
              <a:rPr lang="en-GB" altLang="de-DE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altLang="de-DE" sz="1600" b="1" dirty="0" err="1">
                <a:solidFill>
                  <a:srgbClr val="000099"/>
                </a:solidFill>
                <a:latin typeface="+mj-lt"/>
              </a:rPr>
              <a:t>tisk</a:t>
            </a:r>
            <a:endParaRPr lang="en-GB" altLang="de-DE" sz="16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14343" name="Text Box 58"/>
          <p:cNvSpPr txBox="1">
            <a:spLocks noChangeArrowheads="1"/>
          </p:cNvSpPr>
          <p:nvPr/>
        </p:nvSpPr>
        <p:spPr bwMode="auto">
          <a:xfrm>
            <a:off x="231179" y="4094649"/>
            <a:ext cx="20558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de-DE" sz="1600" b="1" dirty="0" err="1">
                <a:solidFill>
                  <a:srgbClr val="000099"/>
                </a:solidFill>
                <a:latin typeface="+mj-lt"/>
              </a:rPr>
              <a:t>Smaragdno</a:t>
            </a:r>
            <a:r>
              <a:rPr lang="en-GB" altLang="de-DE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altLang="de-DE" sz="1600" b="1" dirty="0" err="1">
                <a:solidFill>
                  <a:srgbClr val="000099"/>
                </a:solidFill>
                <a:latin typeface="+mj-lt"/>
              </a:rPr>
              <a:t>zelena</a:t>
            </a:r>
            <a:r>
              <a:rPr lang="en-GB" altLang="de-DE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altLang="de-DE" sz="1600" b="1" dirty="0" err="1">
                <a:solidFill>
                  <a:srgbClr val="000099"/>
                </a:solidFill>
                <a:latin typeface="+mj-lt"/>
              </a:rPr>
              <a:t>številka</a:t>
            </a:r>
            <a:endParaRPr lang="en-GB" altLang="de-DE" sz="16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31" name="Text Box 58"/>
          <p:cNvSpPr txBox="1">
            <a:spLocks noChangeArrowheads="1"/>
          </p:cNvSpPr>
          <p:nvPr/>
        </p:nvSpPr>
        <p:spPr bwMode="auto">
          <a:xfrm>
            <a:off x="6732240" y="6021288"/>
            <a:ext cx="176962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de-DE" sz="1600" b="1" dirty="0" err="1">
                <a:solidFill>
                  <a:srgbClr val="000099"/>
                </a:solidFill>
                <a:latin typeface="+mj-lt"/>
              </a:rPr>
              <a:t>Portretno</a:t>
            </a:r>
            <a:r>
              <a:rPr lang="en-GB" altLang="de-DE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altLang="de-DE" sz="1600" b="1" dirty="0" err="1">
                <a:solidFill>
                  <a:srgbClr val="000099"/>
                </a:solidFill>
                <a:latin typeface="+mj-lt"/>
              </a:rPr>
              <a:t>okence</a:t>
            </a:r>
            <a:endParaRPr lang="sl-SI" altLang="de-DE" sz="1600" b="1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17" name="Picture 3" descr="N:\User_ab_10062013\Boamah\ECB_DATEN\PNG\ECB_20euro_Full Banknote_back_578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982980"/>
            <a:ext cx="3693333" cy="19944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O:\Kd2\ECB\Beratung\Direct Marketing\Euro 5 und 10 und 20 Euro School ppt\Praese Material\Neu 2015 Freisteller\ECB_20euro_Full Banknote_front_577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158" y="1982463"/>
            <a:ext cx="3694291" cy="1994917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Foliennummernplatzhalter 1"/>
          <p:cNvSpPr txBox="1">
            <a:spLocks/>
          </p:cNvSpPr>
          <p:nvPr/>
        </p:nvSpPr>
        <p:spPr bwMode="auto">
          <a:xfrm>
            <a:off x="6948264" y="6555481"/>
            <a:ext cx="2133600" cy="32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  <a:latin typeface="+mj-lt"/>
              </a:rPr>
              <a:pPr>
                <a:defRPr/>
              </a:pPr>
              <a:t>11</a:t>
            </a:fld>
            <a:endParaRPr lang="fr-FR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8200" name="Picture 8" descr="E:\Bilder\Sec_Feat_Stripe_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643390"/>
            <a:ext cx="498454" cy="20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3" descr="E:\Bilder\Sec_Feat_Watermark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8001" y="4569805"/>
            <a:ext cx="686680" cy="79200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E:\Bilder\Sec_Feat_Emerald_0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682798"/>
            <a:ext cx="684000" cy="477745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1" name="Picture 9" descr="E:\Bilder\Sec_Feat_Raised_Print_01.jpg"/>
          <p:cNvPicPr preferRelativeResize="0">
            <a:picLocks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0420" y="4682797"/>
            <a:ext cx="270000" cy="202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E:\Bilder\Sec_Feat_Stripe_0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5" t="17618" r="6184" b="53775"/>
          <a:stretch/>
        </p:blipFill>
        <p:spPr bwMode="auto">
          <a:xfrm>
            <a:off x="8398611" y="5037826"/>
            <a:ext cx="442033" cy="576468"/>
          </a:xfrm>
          <a:prstGeom prst="rect">
            <a:avLst/>
          </a:prstGeom>
          <a:noFill/>
          <a:ln w="190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E:\Bilder\Sec_Feat_Raised_Print_02.jpg"/>
          <p:cNvPicPr preferRelativeResize="0">
            <a:picLocks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682797"/>
            <a:ext cx="201600" cy="202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E:\ECB_20euro_Full Banknote_back_5787_Specimen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6" t="7593" r="9015" b="7748"/>
          <a:stretch/>
        </p:blipFill>
        <p:spPr bwMode="auto">
          <a:xfrm>
            <a:off x="8243213" y="5949280"/>
            <a:ext cx="422844" cy="576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6732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413 -0.00069 C -0.05798 0.00532 -0.09132 0.01642 -0.12569 0.02012 C -0.14392 0.01827 -0.16215 0.01804 -0.18055 0.01642 C -0.20052 0.01527 -0.22066 0.00093 -0.24062 -0.003 C -0.25347 -0.01272 -0.24132 -0.00439 -0.2526 -0.01064 C -0.25538 -0.01179 -0.25816 -0.01411 -0.26093 -0.01572 C -0.26215 -0.01619 -0.26458 -0.01781 -0.26458 -0.01757 C -0.26962 -0.02498 -0.27482 -0.03076 -0.27986 -0.03839 C -0.28073 -0.04301 -0.28125 -0.04787 -0.28177 -0.05273 C -0.28229 -0.05666 -0.28385 -0.05805 -0.28455 -0.06082 C -0.28593 -0.06568 -0.2868 -0.06961 -0.2875 -0.07562 C -0.28784 -0.08256 -0.28889 -0.09551 -0.28889 -0.09505 C -0.28889 -0.10268 -0.28837 -0.14662 -0.28559 -0.15772 C -0.2842 -0.1635 -0.28159 -0.16674 -0.27986 -0.17299 C -0.27778 -0.18247 -0.27934 -0.17923 -0.27552 -0.18247 C -0.26805 -0.19843 -0.26007 -0.20513 -0.25104 -0.20768 C -0.21962 -0.23381 -0.1467 -0.20999 -0.14566 -0.20999 C -0.13455 -0.20791 -0.12378 -0.20675 -0.11302 -0.20259 C -0.08055 -0.20513 -0.04913 -0.21323 -0.01684 -0.21485 C -0.00868 -0.2167 -0.00191 -0.21924 0.00591 -0.22294 C 0.01233 -0.22965 0.01945 -0.23219 0.02622 -0.2352 C 0.03177 -0.25023 0.03125 -0.24792 0.03368 -0.26503 C 0.03386 -0.27035 0.03559 -0.28029 0.03559 -0.28006 C 0.03351 -0.29486 0.02535 -0.30805 0.01979 -0.31244 C 0.0158 -0.31961 0.01268 -0.32447 0.00868 -0.33025 C 0.00573 -0.3351 0.00209 -0.33626 -0.00034 -0.34251 C -0.01076 -0.36771 -0.0026 -0.34829 -0.00764 -0.36517 C -0.01076 -0.37558 -0.01857 -0.37581 -0.01857 -0.38899 " pathEditMode="relative" rAng="0" ptsTypes="ffffffffffffffffffffffffffff">
                                      <p:cBhvr>
                                        <p:cTn id="14" dur="2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60" y="-183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334 0.0118 C -0.04219 0.01296 -0.0467 0.01342 -0.05417 0.01712 C -0.17604 0.01619 -0.29497 0.01619 -0.4165 0.00833 C -0.44775 0.00347 -0.47969 0.00417 -0.51094 0.00324 C -0.53438 -0.00508 -0.56111 -0.00485 -0.58542 -0.00717 C -0.59358 -0.00948 -0.59966 -0.01133 -0.60868 -0.01248 C -0.63889 -0.02197 -0.66927 -0.02382 -0.69948 -0.03654 C -0.70313 -0.04 -0.70712 -0.04347 -0.71094 -0.04694 C -0.71233 -0.0481 -0.71493 -0.05041 -0.71493 -0.05018 C -0.72379 -0.06799 -0.72361 -0.08695 -0.72657 -0.10754 C -0.72466 -0.1184 -0.72275 -0.14038 -0.72275 -0.14014 C -0.72379 -0.18085 -0.7257 -0.22155 -0.72014 -0.26156 C -0.7191 -0.30804 -0.71736 -0.33926 -0.71094 -0.38251 C -0.70903 -0.395 -0.70903 -0.40818 -0.70191 -0.4172 C -0.69948 -0.42738 -0.69636 -0.43408 -0.6915 -0.4431 C -0.69063 -0.44472 -0.68872 -0.44519 -0.68768 -0.44657 C -0.68507 -0.45004 -0.68368 -0.45513 -0.68108 -0.4586 C -0.6757 -0.46577 -0.66927 -0.47294 -0.66198 -0.47594 C -0.64792 -0.47502 -0.63768 -0.47502 -0.62552 -0.46901 C -0.62049 -0.45883 -0.61962 -0.45675 -0.61788 -0.44495 C -0.61806 -0.41951 -0.61806 -0.39408 -0.61875 -0.36864 C -0.61875 -0.36632 -0.62014 -0.36424 -0.62032 -0.36193 C -0.62257 -0.3469 -0.62049 -0.35198 -0.62275 -0.33233 C -0.62361 -0.32701 -0.62552 -0.31683 -0.62552 -0.3166 C -0.62483 -0.31221 -0.62483 -0.30758 -0.62413 -0.30296 C -0.62101 -0.28538 -0.62153 -0.2981 -0.62153 -0.28908 " pathEditMode="relative" rAng="0" ptsTypes="fffffffffffffffffffffffffA">
                                      <p:cBhvr>
                                        <p:cTn id="2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670" y="-241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767 1.23034E-6 C 0.03767 0.02081 0.03767 0.0525 0.05121 0.0673 C 0.0526 0.07262 0.05277 0.07585 0.05642 0.08002 C 0.05937 0.08279 0.0618 0.08164 0.06441 0.08511 C 0.07048 0.0932 0.06475 0.08973 0.07204 0.09204 C 0.07413 0.09551 0.07586 0.10014 0.07951 0.10338 C 0.08559 0.10962 0.09583 0.11008 0.10434 0.11401 C 0.11215 0.11956 0.12152 0.1265 0.13177 0.13066 C 0.14079 0.13437 0.14965 0.13691 0.15902 0.13922 C 0.17395 0.14662 0.19947 0.14454 0.21145 0.145 C 0.24861 0.15356 0.28784 0.1561 0.32552 0.15749 C 0.38107 0.16582 0.43715 0.1642 0.49218 0.16559 C 0.50833 0.16744 0.52378 0.1679 0.54132 0.17114 C 0.55399 0.16906 0.56527 0.16859 0.57708 0.1679 C 0.5835 0.16767 0.5809 0.16721 0.58507 0.16443 C 0.58923 0.16212 0.5967 0.16165 0.59895 0.16142 C 0.60572 0.15888 0.6118 0.15425 0.61788 0.1531 C 0.625 0.14847 0.63246 0.145 0.6401 0.14315 C 0.64618 0.142 0.65295 0.14177 0.65954 0.13737 C 0.66302 0.13575 0.66632 0.13251 0.66875 0.13066 C 0.67309 0.12881 0.67795 0.12835 0.68211 0.1265 C 0.6875 0.12165 0.69305 0.12026 0.69878 0.11679 C 0.70798 0.11193 0.71597 0.10708 0.72517 0.10338 C 0.73211 0.10037 0.73281 0.09528 0.73628 0.09089 C 0.74097 0.08696 0.74427 0.08511 0.74913 0.08256 C 0.75138 0.07817 0.75451 0.07354 0.75729 0.06869 C 0.75954 0.06082 0.76232 0.05828 0.76718 0.0525 C 0.77222 0.04579 0.77378 0.03746 0.77812 0.03029 C 0.77916 0.02382 0.78142 0.01734 0.78385 0.0111 C 0.78454 0.00301 0.78593 -0.00509 0.78836 -0.01226 C 0.7901 -0.02914 0.79427 -0.04579 0.79895 -0.06198 C 0.80243 -0.07308 0.80069 -0.06198 0.80243 -0.07308 C 0.80468 -0.09297 0.80798 -0.11286 0.8125 -0.13159 C 0.81423 -0.17946 0.821 -0.22826 0.80781 -0.27428 C 0.80503 -0.28307 0.80329 -0.29348 0.8 -0.30181 C 0.79826 -0.30712 0.79548 -0.31198 0.79322 -0.3173 L 0.79322 -0.31707 C 0.79045 -0.32401 0.78975 -0.32724 0.78593 -0.33372 C 0.78489 -0.33488 0.78385 -0.33765 0.78385 -0.33742 C 0.7809 -0.35153 0.76996 -0.358 0.76128 -0.3654 C 0.7552 -0.3698 0.75086 -0.37257 0.74392 -0.37627 C 0.73454 -0.38205 0.74982 -0.36749 0.72934 -0.38344 C 0.72795 -0.38437 0.72691 -0.38552 0.72517 -0.38576 C 0.72066 -0.38761 0.71545 -0.38807 0.7118 -0.39015 C 0.70312 -0.39431 0.69809 -0.39639 0.68854 -0.39824 C 0.67534 -0.4068 0.69687 -0.39431 0.6625 -0.40541 C 0.65156 -0.40888 0.6401 -0.41166 0.63003 -0.41374 C 0.61388 -0.4186 0.62795 -0.41513 0.60295 -0.41767 C 0.5875 -0.41883 0.57204 -0.42368 0.55711 -0.42623 C 0.53402 -0.4334 0.50677 -0.42785 0.48541 -0.42738 C 0.44236 -0.42785 0.35364 -0.42114 0.30225 -0.43316 C 0.25625 -0.43224 0.21111 -0.4334 0.16441 -0.43039 C 0.1552 -0.42877 0.14461 -0.42438 0.13576 -0.42183 C 0.12986 -0.41836 0.12569 -0.41328 0.11996 -0.41096 C 0.11458 -0.4068 0.11111 -0.40125 0.10642 -0.3957 C 0.10538 -0.39107 0.10503 -0.38761 0.1026 -0.38344 C 0.10104 -0.37835 0.09895 -0.37419 0.09652 -0.36957 C 0.09548 -0.358 0.09253 -0.34736 0.08836 -0.33765 C 0.08489 -0.3173 0.07569 -0.30088 0.06701 -0.28423 C 0.06336 -0.26966 0.06927 -0.29117 0.06354 -0.2759 C 0.05937 -0.26573 0.0585 -0.25463 0.05503 -0.24445 C 0.05468 -0.24052 0.05451 -0.23682 0.05364 -0.23312 C 0.05347 -0.23034 0.05225 -0.22502 0.05225 -0.22479 C 0.05034 -0.20976 0.04409 -0.1945 0.04409 -0.179 " pathEditMode="relative" rAng="0" ptsTypes="fffffffffffffffffffffffffffffffffffFffffffffffffffffffffffffffff">
                                      <p:cBhvr>
                                        <p:cTn id="38" dur="2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167" y="-131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82 -0.00532 C -0.02673 -0.00023 -0.0592 -0.00879 -0.09236 -0.01226 C -0.15208 -0.01873 -0.21232 -0.02104 -0.27256 -0.02428 C -0.3335 -0.02336 -0.3927 -0.02197 -0.45347 -0.02613 C -0.46319 -0.02752 -0.47274 -0.02914 -0.48159 -0.03284 C -0.48454 -0.03399 -0.48715 -0.03515 -0.48993 -0.03631 C -0.49097 -0.037 -0.49375 -0.03816 -0.49375 -0.03793 C -0.49895 -0.04533 -0.50659 -0.04787 -0.51128 -0.05527 C -0.51614 -0.06313 -0.51909 -0.07447 -0.52343 -0.08302 C -0.52465 -0.08719 -0.52656 -0.09089 -0.52743 -0.09505 C -0.52795 -0.09852 -0.52795 -0.10199 -0.52847 -0.10546 C -0.52899 -0.10707 -0.52916 -0.10892 -0.52916 -0.11078 C -0.52847 -0.13806 -0.52361 -0.1642 -0.51649 -0.1901 C -0.51684 -0.22132 -0.51458 -0.29486 -0.5217 -0.33811 C -0.521 -0.34898 -0.52222 -0.36332 -0.51267 -0.36979 L -0.52829 -0.39362 " pathEditMode="relative" rAng="0" ptsTypes="ffffffffffffffAf">
                                      <p:cBhvr>
                                        <p:cTn id="5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858" y="-191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465 -0.00046 C -0.38646 0.00347 -0.74809 0.0074 -0.78958 -0.03677 C -0.83107 -0.08094 -0.35017 -0.18432 -0.27396 -0.26503 C -0.19774 -0.34575 -0.32257 -0.4778 -0.33246 -0.52105 " pathEditMode="relative" ptsTypes="aaaA">
                                      <p:cBhvr>
                                        <p:cTn id="5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72 -0.00578 C 0.29688 -0.003 0.5842 -4.83811E-6 0.62656 -0.03006 C 0.66893 -0.06012 0.28733 -0.13159 0.26424 -0.1857 C 0.24115 -0.23982 0.50434 -0.32053 0.4875 -0.35522 C 0.47066 -0.38991 0.23056 -0.38644 0.16285 -0.39454 " pathEditMode="relative" rAng="0" ptsTypes="aaaaa">
                                      <p:cBhvr>
                                        <p:cTn id="66" dur="2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51" y="-191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0.00046 C -0.01076 0.00462 -0.02118 0.00855 -0.03159 0.01295 C -0.046 0.01202 -0.06041 0.01249 -0.0743 0.00902 C -0.09496 0.00439 -0.11475 -0.00555 -0.13559 -0.01064 C -0.14322 -0.0155 -0.15017 -0.0229 -0.15816 -0.02683 C -0.16822 -0.03862 -0.16753 -0.05504 -0.17829 -0.06429 C -0.18107 -0.07701 -0.17916 -0.08997 -0.18385 -0.10199 C -0.18298 -0.11702 -0.18385 -0.13483 -0.17691 -0.14824 C -0.17482 -0.15773 -0.17048 -0.16813 -0.16684 -0.17692 C -0.1651 -0.18085 -0.16111 -0.18779 -0.16111 -0.18756 C -0.1592 -0.19473 -0.15798 -0.20167 -0.15694 -0.20907 C -0.15763 -0.21531 -0.15763 -0.22734 -0.16267 -0.23243 C -0.16562 -0.2352 -0.16961 -0.23497 -0.17256 -0.23751 C -0.17604 -0.24075 -0.17743 -0.24399 -0.17968 -0.24862 C -0.17881 -0.26665 -0.18038 -0.29186 -0.17534 -0.30921 C -0.17638 -0.32516 -0.17552 -0.34043 -0.18246 -0.35384 C -0.17864 -0.36957 -0.17691 -0.37836 -0.17691 -0.39501 " pathEditMode="relative" rAng="0" ptsTypes="ffffffffffffffffA">
                                      <p:cBhvr>
                                        <p:cTn id="70" dur="2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84" y="-191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1" grpId="0"/>
      <p:bldP spid="14342" grpId="0"/>
      <p:bldP spid="14343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O:\Kd2\ECB\Beratung\Direct Marketing\Euro 5 und 10 und 20 Euro School ppt\Praese Material\Neu 2015 Freisteller\Karte_mit_Inseln_GruenGoldHellgrau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31" t="-507" r="21505" b="16856"/>
          <a:stretch/>
        </p:blipFill>
        <p:spPr bwMode="auto">
          <a:xfrm>
            <a:off x="1224397" y="-27383"/>
            <a:ext cx="7919604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0" name="Text Box 3"/>
          <p:cNvSpPr txBox="1">
            <a:spLocks noChangeArrowheads="1"/>
          </p:cNvSpPr>
          <p:nvPr/>
        </p:nvSpPr>
        <p:spPr bwMode="auto">
          <a:xfrm>
            <a:off x="0" y="179388"/>
            <a:ext cx="9144000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de-DE" sz="4000" dirty="0">
                <a:latin typeface="+mj-lt"/>
              </a:rPr>
              <a:t> </a:t>
            </a:r>
            <a:r>
              <a:rPr lang="de-DE" altLang="de-DE" sz="4000" b="1" dirty="0" err="1">
                <a:solidFill>
                  <a:srgbClr val="000099"/>
                </a:solidFill>
                <a:latin typeface="+mj-lt"/>
              </a:rPr>
              <a:t>Kdo</a:t>
            </a:r>
            <a:r>
              <a:rPr lang="de-DE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de-DE" altLang="de-DE" sz="4000" b="1" dirty="0" err="1">
                <a:solidFill>
                  <a:srgbClr val="000099"/>
                </a:solidFill>
                <a:latin typeface="+mj-lt"/>
              </a:rPr>
              <a:t>skrbi</a:t>
            </a:r>
            <a:r>
              <a:rPr lang="de-DE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de-DE" altLang="de-DE" sz="4000" b="1" dirty="0" err="1">
                <a:solidFill>
                  <a:srgbClr val="000099"/>
                </a:solidFill>
                <a:latin typeface="+mj-lt"/>
              </a:rPr>
              <a:t>za</a:t>
            </a:r>
            <a:r>
              <a:rPr lang="de-DE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de-DE" altLang="de-DE" sz="4000" b="1" dirty="0" err="1">
                <a:solidFill>
                  <a:srgbClr val="000099"/>
                </a:solidFill>
                <a:latin typeface="+mj-lt"/>
              </a:rPr>
              <a:t>euro</a:t>
            </a:r>
            <a:r>
              <a:rPr lang="de-DE" altLang="de-DE" sz="4000" b="1" dirty="0">
                <a:solidFill>
                  <a:srgbClr val="000099"/>
                </a:solidFill>
                <a:latin typeface="+mj-lt"/>
              </a:rPr>
              <a:t>? </a:t>
            </a:r>
            <a:endParaRPr lang="de-DE" altLang="de-DE" sz="4000" b="1" cap="all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6149" name="AutoShape 25" descr="cent_1_com"/>
          <p:cNvSpPr>
            <a:spLocks noChangeAspect="1" noChangeArrowheads="1"/>
          </p:cNvSpPr>
          <p:nvPr/>
        </p:nvSpPr>
        <p:spPr bwMode="auto">
          <a:xfrm>
            <a:off x="1600200" y="5267325"/>
            <a:ext cx="3714750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latin typeface="+mj-lt"/>
            </a:endParaRPr>
          </a:p>
        </p:txBody>
      </p:sp>
      <p:sp>
        <p:nvSpPr>
          <p:cNvPr id="6150" name="AutoShape 27" descr="cent_1_com"/>
          <p:cNvSpPr>
            <a:spLocks noChangeAspect="1" noChangeArrowheads="1"/>
          </p:cNvSpPr>
          <p:nvPr/>
        </p:nvSpPr>
        <p:spPr bwMode="auto">
          <a:xfrm>
            <a:off x="2714625" y="1571625"/>
            <a:ext cx="3714750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latin typeface="+mj-lt"/>
            </a:endParaRP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>
          <a:xfrm>
            <a:off x="6948264" y="6555481"/>
            <a:ext cx="2133600" cy="329903"/>
          </a:xfrm>
        </p:spPr>
        <p:txBody>
          <a:bodyPr/>
          <a:lstStyle/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  <a:latin typeface="+mj-lt"/>
              </a:rPr>
              <a:pPr>
                <a:defRPr/>
              </a:pPr>
              <a:t>12</a:t>
            </a:fld>
            <a:endParaRPr lang="fr-FR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3" name="Picture 2" descr="N:\User_ab_10062013\Jakobi Zsuzsanna\NCBs\Banca dItali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0049" y="5211149"/>
            <a:ext cx="652900" cy="271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N:\User_ab_10062013\Jakobi Zsuzsanna\NCBs\Banco de Espana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775" y="5234961"/>
            <a:ext cx="617800" cy="44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N:\User_ab_10062013\Jakobi Zsuzsanna\NCBs\Banco de Portugal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1478" y="5635972"/>
            <a:ext cx="718419" cy="199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N:\User_ab_10062013\Jakobi Zsuzsanna\NCBs\Bank of Greece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4" y="5602981"/>
            <a:ext cx="540101" cy="293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N:\User_ab_10062013\Jakobi Zsuzsanna\NCBs\Banka Slovenije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4418" y="4528911"/>
            <a:ext cx="372186" cy="34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N:\User_ab_10062013\Jakobi Zsuzsanna\NCBs\Banque centrale  du Luxembourg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2062" y="3898391"/>
            <a:ext cx="517885" cy="293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N:\User_ab_10062013\Jakobi Zsuzsanna\NCBs\Banque de France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463" y="4323143"/>
            <a:ext cx="489808" cy="342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N:\User_ab_10062013\Jakobi Zsuzsanna\NCBs\Central Bank of Cyprus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0864" y="5981697"/>
            <a:ext cx="590332" cy="351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N:\User_ab_10062013\Jakobi Zsuzsanna\NCBs\Central Bank of Ireland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3723" y="3276377"/>
            <a:ext cx="376336" cy="451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N:\User_ab_10062013\Jakobi Zsuzsanna\NCBs\Central Bank of Malta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2894" y="5896274"/>
            <a:ext cx="495547" cy="312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N:\User_ab_10062013\Jakobi Zsuzsanna\NCBs\De Nederlandsche Bank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6722" y="3428999"/>
            <a:ext cx="550680" cy="337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N:\User_ab_10062013\Jakobi Zsuzsanna\NCBs\Deutsche Bundesbank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9328" y="3503483"/>
            <a:ext cx="681441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N:\User_ab_10062013\Jakobi Zsuzsanna\NCBs\Eesti Pank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5001" y="2183477"/>
            <a:ext cx="576064" cy="419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N:\User_ab_10062013\Jakobi Zsuzsanna\NCBs\EUROPEAN CENTRAL BANK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976" y="3889870"/>
            <a:ext cx="670627" cy="433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N:\User_ab_10062013\Jakobi Zsuzsanna\NCBs\LATVIJAS BANKA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9257" y="2601448"/>
            <a:ext cx="716022" cy="317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N:\User_ab_10062013\Jakobi Zsuzsanna\NCBs\Lietuvos bankas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0114" y="2949037"/>
            <a:ext cx="535165" cy="263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N:\User_ab_10062013\Jakobi Zsuzsanna\NCBs\Narodna banka Slovenska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883" y="3875704"/>
            <a:ext cx="412491" cy="413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N:\User_ab_10062013\Jakobi Zsuzsanna\NCBs\Nationale Bank van Belgie_Banque Nationale de Belgique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5896" y="3781132"/>
            <a:ext cx="558829" cy="26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N:\User_ab_10062013\Jakobi Zsuzsanna\NCBs\Oesterreichische  Nationalbank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371" y="4166155"/>
            <a:ext cx="590425" cy="31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 descr="N:\User_ab_10062013\Jakobi Zsuzsanna\NCBs\Suomen Pankki – Finlands Bank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7268" y="1579040"/>
            <a:ext cx="608534" cy="346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3" descr="O:\Kd2\ECB\Beratung\Direct Marketing\Euro 5 und 10 und 20 Euro School ppt\Praese Material\Legenden\Legende_SL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00" y="360000"/>
            <a:ext cx="1276941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" descr="O:\Kd2\ECB\Beratung\Direct Marketing\Euro 5 und 10 und 20 Euro School ppt\Praese Material\Inseln\Inseln_SL.png"/>
          <p:cNvPicPr>
            <a:picLocks noChangeArrowheads="1"/>
          </p:cNvPicPr>
          <p:nvPr/>
        </p:nvPicPr>
        <p:blipFill rotWithShape="1"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143" r="24893" b="1364"/>
          <a:stretch/>
        </p:blipFill>
        <p:spPr bwMode="auto">
          <a:xfrm>
            <a:off x="108000" y="4320000"/>
            <a:ext cx="324460" cy="24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5796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O:\Kd2\ECB\Beratung\Direct Marketing\Euro 5 und 10 und 20 Euro School ppt\Proof 2 from ECB\Euro-Run-Game_visu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600" y="2062800"/>
            <a:ext cx="5950414" cy="36000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3" name="Text Box 14"/>
          <p:cNvSpPr txBox="1">
            <a:spLocks noChangeArrowheads="1"/>
          </p:cNvSpPr>
          <p:nvPr/>
        </p:nvSpPr>
        <p:spPr bwMode="auto">
          <a:xfrm>
            <a:off x="2009105" y="6567488"/>
            <a:ext cx="5213287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pl-PL" altLang="de-DE" sz="1000" dirty="0">
                <a:solidFill>
                  <a:schemeClr val="bg1"/>
                </a:solidFill>
                <a:latin typeface="+mj-lt"/>
              </a:rPr>
              <a:t>© Evropska centralna banka</a:t>
            </a:r>
            <a:r>
              <a:rPr lang="pl-PL" altLang="de-DE" sz="1000">
                <a:solidFill>
                  <a:schemeClr val="bg1"/>
                </a:solidFill>
                <a:latin typeface="+mj-lt"/>
              </a:rPr>
              <a:t>, </a:t>
            </a:r>
            <a:r>
              <a:rPr lang="pl-PL" altLang="de-DE" sz="1000" smtClean="0">
                <a:solidFill>
                  <a:schemeClr val="bg1"/>
                </a:solidFill>
                <a:latin typeface="+mj-lt"/>
              </a:rPr>
              <a:t>2015 </a:t>
            </a:r>
            <a:r>
              <a:rPr lang="pl-PL" altLang="de-DE" sz="1000" dirty="0">
                <a:solidFill>
                  <a:schemeClr val="bg1"/>
                </a:solidFill>
                <a:latin typeface="+mj-lt"/>
              </a:rPr>
              <a:t>(na podlagi prvotne ideje francoske centralne banke)</a:t>
            </a:r>
          </a:p>
        </p:txBody>
      </p:sp>
      <p:grpSp>
        <p:nvGrpSpPr>
          <p:cNvPr id="15365" name="Gruppieren 2"/>
          <p:cNvGrpSpPr>
            <a:grpSpLocks/>
          </p:cNvGrpSpPr>
          <p:nvPr/>
        </p:nvGrpSpPr>
        <p:grpSpPr bwMode="auto">
          <a:xfrm rot="190444">
            <a:off x="1449353" y="481183"/>
            <a:ext cx="2811821" cy="1728790"/>
            <a:chOff x="1115265" y="1353757"/>
            <a:chExt cx="3453050" cy="1895626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13" name="Picture 7" descr="D:\_Bilder_fuer_Praese\Sprechblase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409556">
              <a:off x="1115265" y="1353757"/>
              <a:ext cx="3453050" cy="1895626"/>
            </a:xfrm>
            <a:prstGeom prst="rect">
              <a:avLst/>
            </a:prstGeom>
            <a:noFill/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71" name="Text Box 7"/>
            <p:cNvSpPr txBox="1">
              <a:spLocks noChangeArrowheads="1"/>
            </p:cNvSpPr>
            <p:nvPr/>
          </p:nvSpPr>
          <p:spPr bwMode="auto">
            <a:xfrm rot="21409556">
              <a:off x="1428269" y="2034209"/>
              <a:ext cx="3138491" cy="4550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spcBef>
                  <a:spcPct val="50000"/>
                </a:spcBef>
              </a:pPr>
              <a:r>
                <a:rPr lang="en-GB" altLang="de-DE" b="1" dirty="0" err="1">
                  <a:solidFill>
                    <a:srgbClr val="000099"/>
                  </a:solidFill>
                  <a:latin typeface="+mj-lt"/>
                </a:rPr>
                <a:t>Igraj</a:t>
              </a:r>
              <a:r>
                <a:rPr lang="en-GB" altLang="de-DE" b="1" dirty="0">
                  <a:solidFill>
                    <a:srgbClr val="000099"/>
                  </a:solidFill>
                  <a:latin typeface="+mj-lt"/>
                </a:rPr>
                <a:t> </a:t>
              </a:r>
              <a:r>
                <a:rPr lang="en-GB" altLang="de-DE" b="1" dirty="0" err="1">
                  <a:solidFill>
                    <a:srgbClr val="000099"/>
                  </a:solidFill>
                  <a:latin typeface="+mj-lt"/>
                </a:rPr>
                <a:t>igro</a:t>
              </a:r>
              <a:r>
                <a:rPr lang="en-GB" altLang="de-DE" b="1" dirty="0">
                  <a:solidFill>
                    <a:srgbClr val="000099"/>
                  </a:solidFill>
                  <a:latin typeface="+mj-lt"/>
                </a:rPr>
                <a:t> »Euro Run«</a:t>
              </a:r>
            </a:p>
          </p:txBody>
        </p:sp>
      </p:grpSp>
      <p:grpSp>
        <p:nvGrpSpPr>
          <p:cNvPr id="15366" name="Gruppieren 1"/>
          <p:cNvGrpSpPr>
            <a:grpSpLocks/>
          </p:cNvGrpSpPr>
          <p:nvPr/>
        </p:nvGrpSpPr>
        <p:grpSpPr bwMode="auto">
          <a:xfrm>
            <a:off x="4550692" y="620687"/>
            <a:ext cx="2786411" cy="1759749"/>
            <a:chOff x="4828202" y="943477"/>
            <a:chExt cx="3333750" cy="2200275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pic>
          <p:nvPicPr>
            <p:cNvPr id="15368" name="Picture 11" descr="E:\Sprechblase Kopie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63546">
              <a:off x="4828202" y="943477"/>
              <a:ext cx="3333750" cy="2200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69" name="Text Box 15"/>
            <p:cNvSpPr txBox="1">
              <a:spLocks noChangeArrowheads="1"/>
            </p:cNvSpPr>
            <p:nvPr/>
          </p:nvSpPr>
          <p:spPr bwMode="auto">
            <a:xfrm>
              <a:off x="5064081" y="1483683"/>
              <a:ext cx="2727326" cy="1154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GB" altLang="de-DE" b="1" dirty="0" err="1">
                  <a:solidFill>
                    <a:srgbClr val="000099"/>
                  </a:solidFill>
                  <a:latin typeface="+mj-lt"/>
                </a:rPr>
                <a:t>Čaka</a:t>
              </a:r>
              <a:r>
                <a:rPr lang="en-GB" altLang="de-DE" b="1" dirty="0">
                  <a:solidFill>
                    <a:srgbClr val="000099"/>
                  </a:solidFill>
                  <a:latin typeface="+mj-lt"/>
                </a:rPr>
                <a:t> </a:t>
              </a:r>
              <a:r>
                <a:rPr lang="en-GB" altLang="de-DE" b="1" dirty="0" err="1">
                  <a:solidFill>
                    <a:srgbClr val="000099"/>
                  </a:solidFill>
                  <a:latin typeface="+mj-lt"/>
                </a:rPr>
                <a:t>te</a:t>
              </a:r>
              <a:r>
                <a:rPr lang="en-GB" altLang="de-DE" b="1" dirty="0">
                  <a:solidFill>
                    <a:srgbClr val="000099"/>
                  </a:solidFill>
                  <a:latin typeface="+mj-lt"/>
                </a:rPr>
                <a:t> </a:t>
              </a:r>
              <a:r>
                <a:rPr lang="en-GB" altLang="de-DE" b="1" dirty="0" err="1">
                  <a:solidFill>
                    <a:srgbClr val="000099"/>
                  </a:solidFill>
                  <a:latin typeface="+mj-lt"/>
                </a:rPr>
                <a:t>še</a:t>
              </a:r>
              <a:r>
                <a:rPr lang="en-GB" altLang="de-DE" b="1" dirty="0">
                  <a:solidFill>
                    <a:srgbClr val="000099"/>
                  </a:solidFill>
                  <a:latin typeface="+mj-lt"/>
                </a:rPr>
                <a:t> </a:t>
              </a:r>
              <a:r>
                <a:rPr lang="en-GB" altLang="de-DE" b="1" dirty="0" err="1">
                  <a:solidFill>
                    <a:srgbClr val="000099"/>
                  </a:solidFill>
                  <a:latin typeface="+mj-lt"/>
                </a:rPr>
                <a:t>več</a:t>
              </a:r>
              <a:r>
                <a:rPr lang="en-GB" altLang="de-DE" b="1" dirty="0">
                  <a:solidFill>
                    <a:srgbClr val="000099"/>
                  </a:solidFill>
                  <a:latin typeface="+mj-lt"/>
                </a:rPr>
                <a:t> </a:t>
              </a:r>
              <a:r>
                <a:rPr lang="en-GB" altLang="de-DE" b="1" dirty="0" err="1">
                  <a:solidFill>
                    <a:srgbClr val="000099"/>
                  </a:solidFill>
                  <a:latin typeface="+mj-lt"/>
                </a:rPr>
                <a:t>zanimivih</a:t>
              </a:r>
              <a:r>
                <a:rPr lang="en-GB" altLang="de-DE" b="1" dirty="0">
                  <a:solidFill>
                    <a:srgbClr val="000099"/>
                  </a:solidFill>
                  <a:latin typeface="+mj-lt"/>
                </a:rPr>
                <a:t> </a:t>
              </a:r>
              <a:r>
                <a:rPr lang="en-GB" altLang="de-DE" b="1" dirty="0" err="1">
                  <a:solidFill>
                    <a:srgbClr val="000099"/>
                  </a:solidFill>
                  <a:latin typeface="+mj-lt"/>
                </a:rPr>
                <a:t>informacij</a:t>
              </a:r>
              <a:r>
                <a:rPr lang="en-GB" altLang="de-DE" b="1" dirty="0">
                  <a:solidFill>
                    <a:srgbClr val="000099"/>
                  </a:solidFill>
                  <a:latin typeface="+mj-lt"/>
                </a:rPr>
                <a:t>!</a:t>
              </a:r>
            </a:p>
          </p:txBody>
        </p:sp>
      </p:grpSp>
      <p:sp>
        <p:nvSpPr>
          <p:cNvPr id="2" name="Rectangle 1"/>
          <p:cNvSpPr/>
          <p:nvPr/>
        </p:nvSpPr>
        <p:spPr>
          <a:xfrm>
            <a:off x="2852655" y="5553857"/>
            <a:ext cx="3420553" cy="4149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Bef>
                <a:spcPct val="50000"/>
              </a:spcBef>
            </a:pPr>
            <a:r>
              <a:rPr lang="en-GB" b="1" dirty="0">
                <a:solidFill>
                  <a:srgbClr val="000099"/>
                </a:solidFill>
                <a:latin typeface="+mj-lt"/>
              </a:rPr>
              <a:t>www.novi-eurski-bankovci.eu</a:t>
            </a:r>
          </a:p>
        </p:txBody>
      </p:sp>
      <p:pic>
        <p:nvPicPr>
          <p:cNvPr id="15" name="Picture 2" descr="O:\Kd2\ECB\Beratung\Direct Marketing\Euro 5 und 10 und 20 Euro School ppt\Praese Material\Neu 2015 Freisteller\_alex09_0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6904" y="1100387"/>
            <a:ext cx="3573648" cy="59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O:\Kd2\ECB\Beratung\Direct Marketing\Euro 5 und 10 und 20 Euro School ppt\Praese Material\Neu 2015 Freisteller\_anna09_0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2868" y="1196736"/>
            <a:ext cx="3656665" cy="58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O:\Kd2\ECB\Beratung\Direct Marketing\Euro 5 und 10 und 20 Euro School ppt\Praese Material\Neu 2015 Freisteller\Karte_mit_Inseln_GruenGoldHellgrau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31" t="-507" r="21505" b="16856"/>
          <a:stretch/>
        </p:blipFill>
        <p:spPr bwMode="auto">
          <a:xfrm>
            <a:off x="1224397" y="-27383"/>
            <a:ext cx="7919604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0" name="Text Box 3"/>
          <p:cNvSpPr txBox="1">
            <a:spLocks noChangeArrowheads="1"/>
          </p:cNvSpPr>
          <p:nvPr/>
        </p:nvSpPr>
        <p:spPr bwMode="auto">
          <a:xfrm>
            <a:off x="0" y="179388"/>
            <a:ext cx="9144000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Kovanci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eura</a:t>
            </a:r>
            <a:endParaRPr lang="fr-FR" altLang="de-DE" sz="40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6149" name="AutoShape 25" descr="cent_1_com"/>
          <p:cNvSpPr>
            <a:spLocks noChangeAspect="1" noChangeArrowheads="1"/>
          </p:cNvSpPr>
          <p:nvPr/>
        </p:nvSpPr>
        <p:spPr bwMode="auto">
          <a:xfrm>
            <a:off x="1600200" y="5267325"/>
            <a:ext cx="3714750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latin typeface="+mj-lt"/>
            </a:endParaRPr>
          </a:p>
        </p:txBody>
      </p:sp>
      <p:sp>
        <p:nvSpPr>
          <p:cNvPr id="6150" name="AutoShape 27" descr="cent_1_com"/>
          <p:cNvSpPr>
            <a:spLocks noChangeAspect="1" noChangeArrowheads="1"/>
          </p:cNvSpPr>
          <p:nvPr/>
        </p:nvSpPr>
        <p:spPr bwMode="auto">
          <a:xfrm>
            <a:off x="2714625" y="1571625"/>
            <a:ext cx="3714750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latin typeface="+mj-lt"/>
            </a:endParaRPr>
          </a:p>
        </p:txBody>
      </p:sp>
      <p:pic>
        <p:nvPicPr>
          <p:cNvPr id="13" name="Picture 29" descr="EUR 2_com-ne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0872" y="1268760"/>
            <a:ext cx="790994" cy="7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5" descr="EUR 1_com-new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9509" y="2141974"/>
            <a:ext cx="719033" cy="7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4" descr="cent 50_com-new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6918" y="2961024"/>
            <a:ext cx="684948" cy="68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3" descr="cent 20_com-new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3717104"/>
            <a:ext cx="648000" cy="6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2" descr="cent 10_com-new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504" y="4437112"/>
            <a:ext cx="57600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1" descr="cent 5_com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3333" y="5085184"/>
            <a:ext cx="502874" cy="502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30" descr="cent 2_com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8307" y="5661248"/>
            <a:ext cx="398850" cy="39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8" descr="cent 1_com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9867" y="6131407"/>
            <a:ext cx="356815" cy="35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O:\Kd2\ECB\Beratung\Direct Marketing\Euro 5 und 10 und 20 Euro School ppt\Praese Material\Neu 2015 Freisteller\Sprechblase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08164" flipH="1">
            <a:off x="-122411" y="1012956"/>
            <a:ext cx="2062179" cy="2397141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ectangle 11"/>
          <p:cNvSpPr/>
          <p:nvPr/>
        </p:nvSpPr>
        <p:spPr>
          <a:xfrm>
            <a:off x="-366072" y="1508650"/>
            <a:ext cx="2160240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>
              <a:lnSpc>
                <a:spcPct val="90000"/>
              </a:lnSpc>
              <a:buClr>
                <a:srgbClr val="FF9900"/>
              </a:buClr>
              <a:buSzPct val="205000"/>
            </a:pPr>
            <a:r>
              <a:rPr lang="pl-PL" altLang="de-DE" b="1" dirty="0">
                <a:solidFill>
                  <a:srgbClr val="000099"/>
                </a:solidFill>
                <a:latin typeface="+mj-lt"/>
              </a:rPr>
              <a:t>Iz katere države je kovanec? </a:t>
            </a:r>
          </a:p>
        </p:txBody>
      </p:sp>
      <p:pic>
        <p:nvPicPr>
          <p:cNvPr id="3074" name="Picture 2" descr="O:\Kd2\ECB\Beratung\Direct Marketing\Euro 5 und 10 und 20 Euro School ppt\Praese Material\Coins png\AT01EURO_2002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199" y="4026458"/>
            <a:ext cx="459918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O:\Kd2\ECB\Beratung\Direct Marketing\Euro 5 und 10 und 20 Euro School ppt\Praese Material\Coins png\BE01EURO_2014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560" y="3609080"/>
            <a:ext cx="465754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O:\Kd2\ECB\Beratung\Direct Marketing\Euro 5 und 10 und 20 Euro School ppt\Praese Material\Coins png\CY01EURO_2008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6060098"/>
            <a:ext cx="466336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O:\Kd2\ECB\Beratung\Direct Marketing\Euro 5 und 10 und 20 Euro School ppt\Praese Material\Coins png\DE01EURO_2002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229" y="3537064"/>
            <a:ext cx="459197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O:\Kd2\ECB\Beratung\Direct Marketing\Euro 5 und 10 und 20 Euro School ppt\Praese Material\Coins png\EE01EURO_2011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593" y="2168920"/>
            <a:ext cx="467723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O:\Kd2\ECB\Beratung\Direct Marketing\Euro 5 und 10 und 20 Euro School ppt\Praese Material\Coins png\ES01EURO_2015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9421" y="5287876"/>
            <a:ext cx="458154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O:\Kd2\ECB\Beratung\Direct Marketing\Euro 5 und 10 und 20 Euro School ppt\Praese Material\Coins png\FI01EURO_1999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4472" y="1394760"/>
            <a:ext cx="462095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O:\Kd2\ECB\Beratung\Direct Marketing\Euro 5 und 10 und 20 Euro School ppt\Praese Material\Coins png\FR01EURO_1999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561" y="4329152"/>
            <a:ext cx="459905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O:\Kd2\ECB\Beratung\Direct Marketing\Euro 5 und 10 und 20 Euro School ppt\Praese Material\Coins png\GR01EURO_2002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7340" y="5391248"/>
            <a:ext cx="462824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O:\Kd2\ECB\Beratung\Direct Marketing\Euro 5 und 10 und 20 Euro School ppt\Praese Material\Coins png\IE01EURO_2002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381" y="3375564"/>
            <a:ext cx="459956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O:\Kd2\ECB\Beratung\Direct Marketing\Euro 5 und 10 und 20 Euro School ppt\Praese Material\Coins png\IT01EURO_2002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5669" y="5073064"/>
            <a:ext cx="459893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O:\Kd2\ECB\Beratung\Direct Marketing\Euro 5 und 10 und 20 Euro School ppt\Praese Material\Coins png\LT01EURO_2015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5183" y="2812931"/>
            <a:ext cx="477376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O:\Kd2\ECB\Beratung\Direct Marketing\Euro 5 und 10 und 20 Euro School ppt\Praese Material\Coins png\LU01EURO_2002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6656" y="4113128"/>
            <a:ext cx="459931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O:\Kd2\ECB\Beratung\Direct Marketing\Euro 5 und 10 und 20 Euro School ppt\Praese Material\Coins png\LV01EURO_2014.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111" y="2606483"/>
            <a:ext cx="468247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O:\Kd2\ECB\Beratung\Direct Marketing\Euro 5 und 10 und 20 Euro School ppt\Praese Material\Coins png\MT01EURO_2008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2528" y="5860673"/>
            <a:ext cx="463087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O:\Kd2\ECB\Beratung\Direct Marketing\Euro 5 und 10 und 20 Euro School ppt\Praese Material\Coins png\NL01EURO_2014.pn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6153" y="3105024"/>
            <a:ext cx="469849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O:\Kd2\ECB\Beratung\Direct Marketing\Euro 5 und 10 und 20 Euro School ppt\Praese Material\Coins png\PT01EURO_2002.pn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869" y="5391248"/>
            <a:ext cx="459931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O:\Kd2\ECB\Beratung\Direct Marketing\Euro 5 und 10 und 20 Euro School ppt\Praese Material\Coins png\SK01EURO_2009.png"/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7829" y="3897104"/>
            <a:ext cx="466419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O:\Kd2\ECB\Beratung\Direct Marketing\Euro 5 und 10 und 20 Euro School ppt\Praese Material\Coins png\SL01EURO_2007.png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2220" y="4545112"/>
            <a:ext cx="476026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C:\Users\User\Desktop\Alex_gedreht.png"/>
          <p:cNvPicPr>
            <a:picLocks noChangeAspect="1" noChangeArrowheads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32016"/>
            <a:ext cx="1905154" cy="4253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>
          <a:xfrm>
            <a:off x="6948264" y="6555481"/>
            <a:ext cx="2133600" cy="329903"/>
          </a:xfrm>
        </p:spPr>
        <p:txBody>
          <a:bodyPr/>
          <a:lstStyle/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  <a:latin typeface="+mj-lt"/>
              </a:rPr>
              <a:pPr>
                <a:defRPr/>
              </a:pPr>
              <a:t>2</a:t>
            </a:fld>
            <a:endParaRPr lang="fr-FR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40" name="Picture 3" descr="O:\Kd2\ECB\Beratung\Direct Marketing\Euro 5 und 10 und 20 Euro School ppt\Praese Material\Legenden\Legende_SL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00" y="360000"/>
            <a:ext cx="1276941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4" descr="O:\Kd2\ECB\Beratung\Direct Marketing\Euro 5 und 10 und 20 Euro School ppt\Praese Material\Inseln\Inseln_SL.png"/>
          <p:cNvPicPr>
            <a:picLocks noChangeArrowheads="1"/>
          </p:cNvPicPr>
          <p:nvPr/>
        </p:nvPicPr>
        <p:blipFill rotWithShape="1"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143" r="24893" b="1364"/>
          <a:stretch/>
        </p:blipFill>
        <p:spPr bwMode="auto">
          <a:xfrm>
            <a:off x="108000" y="4320000"/>
            <a:ext cx="324460" cy="24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4048" y="2276872"/>
            <a:ext cx="2880000" cy="338554"/>
          </a:xfrm>
          <a:prstGeom prst="rect">
            <a:avLst/>
          </a:prstGeom>
          <a:ln>
            <a:solidFill>
              <a:srgbClr val="00009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Antika</a:t>
            </a:r>
            <a:endParaRPr lang="en-GB" sz="16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20" name="Content Placeholder 19"/>
          <p:cNvSpPr txBox="1">
            <a:spLocks noGrp="1"/>
          </p:cNvSpPr>
          <p:nvPr>
            <p:ph idx="1"/>
          </p:nvPr>
        </p:nvSpPr>
        <p:spPr>
          <a:xfrm>
            <a:off x="4954880" y="4132162"/>
            <a:ext cx="2880000" cy="338554"/>
          </a:xfrm>
          <a:prstGeom prst="rect">
            <a:avLst/>
          </a:prstGeom>
          <a:ln>
            <a:solidFill>
              <a:srgbClr val="00009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Romanika</a:t>
            </a:r>
            <a:endParaRPr lang="en-GB" sz="16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23" name="Content Placeholder 19"/>
          <p:cNvSpPr txBox="1">
            <a:spLocks/>
          </p:cNvSpPr>
          <p:nvPr/>
        </p:nvSpPr>
        <p:spPr>
          <a:xfrm>
            <a:off x="5004048" y="6093296"/>
            <a:ext cx="2880000" cy="338554"/>
          </a:xfrm>
          <a:prstGeom prst="rect">
            <a:avLst/>
          </a:prstGeom>
          <a:ln>
            <a:solidFill>
              <a:srgbClr val="00009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Tx/>
              <a:buNone/>
            </a:pPr>
            <a:r>
              <a:rPr lang="en-GB" sz="1600" b="1" kern="0" dirty="0" err="1">
                <a:solidFill>
                  <a:srgbClr val="000099"/>
                </a:solidFill>
                <a:latin typeface="+mj-lt"/>
              </a:rPr>
              <a:t>Gotika</a:t>
            </a:r>
            <a:endParaRPr lang="en-GB" sz="1600" b="1" kern="0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3074" name="Picture 2" descr="O:\Kd2\ECB\Beratung\Direct Marketing\Euro 5 und 10 und 20 Euro School ppt\Praese Material\Neu 2015 Freisteller\Seite8_Anna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-897"/>
          <a:stretch/>
        </p:blipFill>
        <p:spPr bwMode="auto">
          <a:xfrm>
            <a:off x="32865" y="2263110"/>
            <a:ext cx="2450903" cy="4622274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0" y="180000"/>
            <a:ext cx="9144000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Bankovci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eura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</a:p>
        </p:txBody>
      </p:sp>
      <p:pic>
        <p:nvPicPr>
          <p:cNvPr id="22" name="Picture 4" descr="O:\Kd2\ECB\Beratung\Direct Marketing\Euro 5 und 10 und 20 Euro School ppt\Praese Material\Neu 2015 Freisteller\Sprechblas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40735">
            <a:off x="1483596" y="1082299"/>
            <a:ext cx="2850992" cy="2274852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tangle 12"/>
          <p:cNvSpPr/>
          <p:nvPr/>
        </p:nvSpPr>
        <p:spPr>
          <a:xfrm>
            <a:off x="1547664" y="1124744"/>
            <a:ext cx="2520280" cy="1588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>
              <a:lnSpc>
                <a:spcPct val="90000"/>
              </a:lnSpc>
              <a:buClr>
                <a:srgbClr val="FF9900"/>
              </a:buClr>
              <a:buSzPct val="205000"/>
            </a:pPr>
            <a:r>
              <a:rPr lang="en-IE" altLang="de-DE" b="1" dirty="0" err="1">
                <a:solidFill>
                  <a:srgbClr val="000099"/>
                </a:solidFill>
                <a:latin typeface="+mj-lt"/>
              </a:rPr>
              <a:t>Vsak</a:t>
            </a:r>
            <a:r>
              <a:rPr lang="en-IE" altLang="de-DE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IE" altLang="de-DE" b="1" dirty="0" err="1">
                <a:solidFill>
                  <a:srgbClr val="000099"/>
                </a:solidFill>
                <a:latin typeface="+mj-lt"/>
              </a:rPr>
              <a:t>eurobankovec</a:t>
            </a:r>
            <a:r>
              <a:rPr lang="en-IE" altLang="de-DE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IE" altLang="de-DE" b="1" dirty="0" err="1">
                <a:solidFill>
                  <a:srgbClr val="000099"/>
                </a:solidFill>
                <a:latin typeface="+mj-lt"/>
              </a:rPr>
              <a:t>prikazuje</a:t>
            </a:r>
            <a:r>
              <a:rPr lang="en-IE" altLang="de-DE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IE" altLang="de-DE" b="1" dirty="0" err="1">
                <a:solidFill>
                  <a:srgbClr val="000099"/>
                </a:solidFill>
                <a:latin typeface="+mj-lt"/>
              </a:rPr>
              <a:t>enega</a:t>
            </a:r>
            <a:r>
              <a:rPr lang="en-IE" altLang="de-DE" b="1" dirty="0">
                <a:solidFill>
                  <a:srgbClr val="000099"/>
                </a:solidFill>
                <a:latin typeface="+mj-lt"/>
              </a:rPr>
              <a:t> od </a:t>
            </a:r>
            <a:r>
              <a:rPr lang="en-IE" altLang="de-DE" b="1" dirty="0" err="1">
                <a:solidFill>
                  <a:srgbClr val="000099"/>
                </a:solidFill>
                <a:latin typeface="+mj-lt"/>
              </a:rPr>
              <a:t>evropskih</a:t>
            </a:r>
            <a:r>
              <a:rPr lang="en-IE" altLang="de-DE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IE" altLang="de-DE" b="1" dirty="0" err="1">
                <a:solidFill>
                  <a:srgbClr val="000099"/>
                </a:solidFill>
                <a:latin typeface="+mj-lt"/>
              </a:rPr>
              <a:t>arhitekturnih</a:t>
            </a:r>
            <a:r>
              <a:rPr lang="en-IE" altLang="de-DE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IE" altLang="de-DE" b="1" dirty="0" err="1">
                <a:solidFill>
                  <a:srgbClr val="000099"/>
                </a:solidFill>
                <a:latin typeface="+mj-lt"/>
              </a:rPr>
              <a:t>slogov</a:t>
            </a:r>
            <a:r>
              <a:rPr lang="en-IE" altLang="de-DE" b="1" dirty="0">
                <a:solidFill>
                  <a:srgbClr val="000099"/>
                </a:solidFill>
                <a:latin typeface="+mj-lt"/>
              </a:rPr>
              <a:t> </a:t>
            </a:r>
          </a:p>
        </p:txBody>
      </p:sp>
      <p:pic>
        <p:nvPicPr>
          <p:cNvPr id="3" name="Picture 2" descr="O:\Kd2\ECB\Beratung\Direct Marketing\Euro 5 und 10 und 20 Euro School ppt\Praese Material\Bills jpegs\ECB_5_euro_Banknote_Specimen_Front_anderer Holo_RGB_72dp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2055" y="1052736"/>
            <a:ext cx="2118177" cy="108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O:\Kd2\ECB\Beratung\Direct Marketing\Euro 5 und 10 und 20 Euro School ppt\Praese Material\Bills jpegs\ECB_10euro_Banknote_front_Specimen_RGB_72dpi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5864" y="2853064"/>
            <a:ext cx="2204368" cy="1152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O:\Kd2\ECB\Beratung\Direct Marketing\Euro 5 und 10 und 20 Euro School ppt\Praese Material\Bills jpegs\ECB_20euro_Full Banknote_front_5777_Specimen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1804" y="4689280"/>
            <a:ext cx="2338428" cy="126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C:\Users\User\Desktop\Bilder_Istock_2608\iStock_000020452645_Large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4073" y="4689280"/>
            <a:ext cx="972343" cy="1296001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C:\Users\User\Desktop\Bilder_Istock_2608\iStock_000005382046_Large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5" t="6103" r="5173" b="13897"/>
          <a:stretch/>
        </p:blipFill>
        <p:spPr bwMode="auto">
          <a:xfrm>
            <a:off x="7340259" y="2853064"/>
            <a:ext cx="976157" cy="1152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C:\Users\User\Desktop\Bilder_Istock_2608\iStock_000052648354_Full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47" r="6208" b="15442"/>
          <a:stretch/>
        </p:blipFill>
        <p:spPr bwMode="auto">
          <a:xfrm>
            <a:off x="7285394" y="1052736"/>
            <a:ext cx="1031022" cy="1099849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Foliennummernplatzhalter 1"/>
          <p:cNvSpPr txBox="1">
            <a:spLocks/>
          </p:cNvSpPr>
          <p:nvPr/>
        </p:nvSpPr>
        <p:spPr bwMode="auto">
          <a:xfrm>
            <a:off x="6948264" y="6555481"/>
            <a:ext cx="2133600" cy="32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  <a:latin typeface="+mj-lt"/>
              </a:rPr>
              <a:pPr>
                <a:defRPr/>
              </a:pPr>
              <a:t>3</a:t>
            </a:fld>
            <a:endParaRPr lang="fr-FR" dirty="0">
              <a:solidFill>
                <a:srgbClr val="00009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7933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uiExpand="1" build="p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O:\Kd2\ECB\Beratung\Direct Marketing\Euro 5 und 10 und 20 Euro School ppt\Praese Material\Neu 2015 Freisteller\Seite2 (2)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232" b="-2087"/>
          <a:stretch/>
        </p:blipFill>
        <p:spPr bwMode="auto">
          <a:xfrm>
            <a:off x="7092280" y="908720"/>
            <a:ext cx="2048120" cy="4677948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187928" y="3773800"/>
            <a:ext cx="2880016" cy="540000"/>
          </a:xfrm>
          <a:prstGeom prst="rect">
            <a:avLst/>
          </a:prstGeom>
          <a:ln>
            <a:solidFill>
              <a:srgbClr val="00009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en-GB" sz="1500" b="1" dirty="0" err="1">
                <a:solidFill>
                  <a:srgbClr val="000099"/>
                </a:solidFill>
                <a:latin typeface="+mj-lt"/>
              </a:rPr>
              <a:t>Renesansa</a:t>
            </a:r>
            <a:endParaRPr lang="en-GB" sz="15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0289" y="6244776"/>
            <a:ext cx="2376000" cy="540000"/>
          </a:xfrm>
          <a:prstGeom prst="rect">
            <a:avLst/>
          </a:prstGeom>
          <a:ln>
            <a:solidFill>
              <a:srgbClr val="00009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en-GB" sz="1500" b="1" dirty="0" err="1">
                <a:solidFill>
                  <a:srgbClr val="000099"/>
                </a:solidFill>
                <a:latin typeface="+mj-lt"/>
              </a:rPr>
              <a:t>Barok</a:t>
            </a:r>
            <a:endParaRPr lang="en-GB" sz="15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222898" y="6246225"/>
            <a:ext cx="2448008" cy="553998"/>
          </a:xfrm>
          <a:prstGeom prst="rect">
            <a:avLst/>
          </a:prstGeom>
          <a:ln>
            <a:solidFill>
              <a:srgbClr val="00009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NL" sz="1500" b="1" dirty="0">
                <a:solidFill>
                  <a:srgbClr val="000099"/>
                </a:solidFill>
                <a:latin typeface="+mj-lt"/>
              </a:rPr>
              <a:t>19. stoletje – železo in steklo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218659" y="6244776"/>
            <a:ext cx="2376000" cy="540000"/>
          </a:xfrm>
          <a:prstGeom prst="rect">
            <a:avLst/>
          </a:prstGeom>
          <a:ln>
            <a:solidFill>
              <a:srgbClr val="00009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en-GB" sz="1500" b="1" dirty="0">
                <a:solidFill>
                  <a:srgbClr val="000099"/>
                </a:solidFill>
                <a:latin typeface="+mj-lt"/>
              </a:rPr>
              <a:t>20. </a:t>
            </a:r>
            <a:r>
              <a:rPr lang="en-GB" sz="1500" b="1" dirty="0" err="1">
                <a:solidFill>
                  <a:srgbClr val="000099"/>
                </a:solidFill>
                <a:latin typeface="+mj-lt"/>
              </a:rPr>
              <a:t>stoletje</a:t>
            </a:r>
            <a:endParaRPr lang="en-GB" sz="15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0" y="180000"/>
            <a:ext cx="9144000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Bankovci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eura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</a:p>
        </p:txBody>
      </p:sp>
      <p:pic>
        <p:nvPicPr>
          <p:cNvPr id="24" name="Picture 11" descr="E:\Sprechblase Kopi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908721"/>
            <a:ext cx="3391067" cy="1152128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hteck 7"/>
          <p:cNvSpPr/>
          <p:nvPr/>
        </p:nvSpPr>
        <p:spPr>
          <a:xfrm>
            <a:off x="4499992" y="1137518"/>
            <a:ext cx="25833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b="1" dirty="0" err="1">
                <a:solidFill>
                  <a:srgbClr val="000099"/>
                </a:solidFill>
                <a:latin typeface="+mj-lt"/>
              </a:rPr>
              <a:t>Prikazujejo</a:t>
            </a:r>
            <a:r>
              <a:rPr lang="it-IT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it-IT" b="1" dirty="0" err="1">
                <a:solidFill>
                  <a:srgbClr val="000099"/>
                </a:solidFill>
                <a:latin typeface="+mj-lt"/>
              </a:rPr>
              <a:t>okna</a:t>
            </a:r>
            <a:r>
              <a:rPr lang="it-IT" b="1" dirty="0">
                <a:solidFill>
                  <a:srgbClr val="000099"/>
                </a:solidFill>
                <a:latin typeface="+mj-lt"/>
              </a:rPr>
              <a:t>, </a:t>
            </a:r>
            <a:r>
              <a:rPr lang="it-IT" b="1" dirty="0" err="1">
                <a:solidFill>
                  <a:srgbClr val="000099"/>
                </a:solidFill>
                <a:latin typeface="+mj-lt"/>
              </a:rPr>
              <a:t>vrata</a:t>
            </a:r>
            <a:r>
              <a:rPr lang="it-IT" b="1" dirty="0">
                <a:solidFill>
                  <a:srgbClr val="000099"/>
                </a:solidFill>
                <a:latin typeface="+mj-lt"/>
              </a:rPr>
              <a:t> in </a:t>
            </a:r>
            <a:r>
              <a:rPr lang="it-IT" b="1" dirty="0" err="1">
                <a:solidFill>
                  <a:srgbClr val="000099"/>
                </a:solidFill>
                <a:latin typeface="+mj-lt"/>
              </a:rPr>
              <a:t>mostove</a:t>
            </a:r>
            <a:r>
              <a:rPr lang="it-IT" b="1" dirty="0">
                <a:solidFill>
                  <a:srgbClr val="000099"/>
                </a:solidFill>
                <a:latin typeface="+mj-lt"/>
              </a:rPr>
              <a:t> </a:t>
            </a:r>
          </a:p>
        </p:txBody>
      </p:sp>
      <p:pic>
        <p:nvPicPr>
          <p:cNvPr id="3075" name="Picture 3" descr="O:\Kd2\ECB\Beratung\Direct Marketing\Euro 5 und 10 und 20 Euro School ppt\Praese Material\Bills jpegs\50euro_fr_ES1_Specimen_RGB_72dpi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763" y="2029642"/>
            <a:ext cx="2917326" cy="1601669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O:\Kd2\ECB\Beratung\Direct Marketing\Euro 5 und 10 und 20 Euro School ppt\Praese Material\Bills jpegs\100euro_fr_ES1_Specimen_RGB_72dpi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763" y="4668154"/>
            <a:ext cx="2595053" cy="144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O:\Kd2\ECB\Beratung\Direct Marketing\Euro 5 und 10 und 20 Euro School ppt\Praese Material\Bills jpegs\200euro_fr_ES1_Specimen_RGB_72dpi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7769" y="4668154"/>
            <a:ext cx="2692174" cy="144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O:\Kd2\ECB\Beratung\Direct Marketing\Euro 5 und 10 und 20 Euro School ppt\Praese Material\Bills jpegs\500euro_fr_ES1_Specimen_RGB_72dpi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668154"/>
            <a:ext cx="2813793" cy="144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\Desktop\Bilder_Istock_2608\iStock_000020952948_Large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98"/>
          <a:stretch/>
        </p:blipFill>
        <p:spPr bwMode="auto">
          <a:xfrm>
            <a:off x="3600894" y="2043354"/>
            <a:ext cx="1264782" cy="1601669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Foliennummernplatzhalter 1"/>
          <p:cNvSpPr txBox="1">
            <a:spLocks/>
          </p:cNvSpPr>
          <p:nvPr/>
        </p:nvSpPr>
        <p:spPr bwMode="auto">
          <a:xfrm>
            <a:off x="6948264" y="6555481"/>
            <a:ext cx="2133600" cy="32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  <a:latin typeface="+mj-lt"/>
              </a:rPr>
              <a:pPr>
                <a:defRPr/>
              </a:pPr>
              <a:t>4</a:t>
            </a:fld>
            <a:endParaRPr lang="fr-FR" dirty="0">
              <a:solidFill>
                <a:srgbClr val="00009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2392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16"/>
          <p:cNvSpPr txBox="1">
            <a:spLocks noChangeArrowheads="1"/>
          </p:cNvSpPr>
          <p:nvPr/>
        </p:nvSpPr>
        <p:spPr bwMode="auto">
          <a:xfrm>
            <a:off x="1476024" y="3978000"/>
            <a:ext cx="3312000" cy="979200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 anchorCtr="0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381000" indent="-19050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indent="-200025" algn="ctr">
              <a:lnSpc>
                <a:spcPct val="90000"/>
              </a:lnSpc>
              <a:buClr>
                <a:srgbClr val="FF9900"/>
              </a:buClr>
              <a:buSzPct val="205000"/>
            </a:pP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Mostovi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simbolizirajo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stike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med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evropskimi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narodi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ter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med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Evropo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in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ostalim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svetom</a:t>
            </a:r>
            <a:endParaRPr lang="en-GB" sz="16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0" y="179388"/>
            <a:ext cx="9144000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Bankovci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eura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</a:p>
        </p:txBody>
      </p:sp>
      <p:grpSp>
        <p:nvGrpSpPr>
          <p:cNvPr id="3" name="Gruppieren 2"/>
          <p:cNvGrpSpPr/>
          <p:nvPr/>
        </p:nvGrpSpPr>
        <p:grpSpPr>
          <a:xfrm>
            <a:off x="5652488" y="1412776"/>
            <a:ext cx="3312000" cy="979200"/>
            <a:chOff x="5436096" y="1412776"/>
            <a:chExt cx="3312000" cy="979200"/>
          </a:xfrm>
        </p:grpSpPr>
        <p:sp>
          <p:nvSpPr>
            <p:cNvPr id="23" name="Text Box 21"/>
            <p:cNvSpPr txBox="1">
              <a:spLocks noChangeArrowheads="1"/>
            </p:cNvSpPr>
            <p:nvPr/>
          </p:nvSpPr>
          <p:spPr bwMode="auto">
            <a:xfrm>
              <a:off x="5436096" y="1412776"/>
              <a:ext cx="3312000" cy="979200"/>
            </a:xfrm>
            <a:prstGeom prst="rect">
              <a:avLst/>
            </a:prstGeom>
            <a:ln/>
            <a:ex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anchor="ctr" anchorCtr="0">
              <a:noAutofit/>
            </a:bodyPr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381000" indent="-19050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90000"/>
                </a:lnSpc>
                <a:spcBef>
                  <a:spcPct val="20000"/>
                </a:spcBef>
                <a:buClr>
                  <a:srgbClr val="FF9900"/>
                </a:buClr>
                <a:buSzPct val="205000"/>
              </a:pPr>
              <a:r>
                <a:rPr lang="en-IE" altLang="de-DE" dirty="0">
                  <a:solidFill>
                    <a:srgbClr val="000099"/>
                  </a:solidFill>
                  <a:latin typeface="+mj-lt"/>
                </a:rPr>
                <a:t>   </a:t>
              </a:r>
            </a:p>
          </p:txBody>
        </p:sp>
        <p:sp>
          <p:nvSpPr>
            <p:cNvPr id="4" name="Rechteck 3"/>
            <p:cNvSpPr/>
            <p:nvPr/>
          </p:nvSpPr>
          <p:spPr>
            <a:xfrm>
              <a:off x="5436096" y="1484784"/>
              <a:ext cx="3311975" cy="830997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/>
            <a:p>
              <a:pPr algn="ctr"/>
              <a:r>
                <a:rPr lang="en-IE" altLang="de-DE" sz="1600" b="1" dirty="0" err="1">
                  <a:solidFill>
                    <a:srgbClr val="000099"/>
                  </a:solidFill>
                  <a:latin typeface="+mj-lt"/>
                </a:rPr>
                <a:t>Okna</a:t>
              </a:r>
              <a:r>
                <a:rPr lang="en-IE" altLang="de-DE" sz="1600" b="1" dirty="0">
                  <a:solidFill>
                    <a:srgbClr val="000099"/>
                  </a:solidFill>
                  <a:latin typeface="+mj-lt"/>
                </a:rPr>
                <a:t> in </a:t>
              </a:r>
              <a:r>
                <a:rPr lang="en-IE" altLang="de-DE" sz="1600" b="1" dirty="0" err="1">
                  <a:solidFill>
                    <a:srgbClr val="000099"/>
                  </a:solidFill>
                  <a:latin typeface="+mj-lt"/>
                </a:rPr>
                <a:t>vrata</a:t>
              </a:r>
              <a:r>
                <a:rPr lang="en-IE" altLang="de-DE" sz="1600" b="1" dirty="0">
                  <a:solidFill>
                    <a:srgbClr val="000099"/>
                  </a:solidFill>
                  <a:latin typeface="+mj-lt"/>
                </a:rPr>
                <a:t> </a:t>
              </a:r>
              <a:r>
                <a:rPr lang="en-IE" altLang="de-DE" sz="1600" b="1" dirty="0" err="1">
                  <a:solidFill>
                    <a:srgbClr val="000099"/>
                  </a:solidFill>
                  <a:latin typeface="+mj-lt"/>
                </a:rPr>
                <a:t>simbolizirajo</a:t>
              </a:r>
              <a:r>
                <a:rPr lang="en-IE" altLang="de-DE" sz="1600" b="1" dirty="0">
                  <a:solidFill>
                    <a:srgbClr val="000099"/>
                  </a:solidFill>
                  <a:latin typeface="+mj-lt"/>
                </a:rPr>
                <a:t> </a:t>
              </a:r>
              <a:r>
                <a:rPr lang="en-IE" altLang="de-DE" sz="1600" b="1" dirty="0" err="1">
                  <a:solidFill>
                    <a:srgbClr val="000099"/>
                  </a:solidFill>
                  <a:latin typeface="+mj-lt"/>
                </a:rPr>
                <a:t>evropskega</a:t>
              </a:r>
              <a:r>
                <a:rPr lang="en-IE" altLang="de-DE" sz="1600" b="1" dirty="0">
                  <a:solidFill>
                    <a:srgbClr val="000099"/>
                  </a:solidFill>
                  <a:latin typeface="+mj-lt"/>
                </a:rPr>
                <a:t> </a:t>
              </a:r>
              <a:r>
                <a:rPr lang="en-IE" altLang="de-DE" sz="1600" b="1" dirty="0" err="1">
                  <a:solidFill>
                    <a:srgbClr val="000099"/>
                  </a:solidFill>
                  <a:latin typeface="+mj-lt"/>
                </a:rPr>
                <a:t>duha</a:t>
              </a:r>
              <a:r>
                <a:rPr lang="en-IE" altLang="de-DE" sz="1600" b="1" dirty="0">
                  <a:solidFill>
                    <a:srgbClr val="000099"/>
                  </a:solidFill>
                  <a:latin typeface="+mj-lt"/>
                </a:rPr>
                <a:t> </a:t>
              </a:r>
              <a:r>
                <a:rPr lang="en-IE" altLang="de-DE" sz="1600" b="1" dirty="0" err="1">
                  <a:solidFill>
                    <a:srgbClr val="000099"/>
                  </a:solidFill>
                  <a:latin typeface="+mj-lt"/>
                </a:rPr>
                <a:t>odprtosti</a:t>
              </a:r>
              <a:r>
                <a:rPr lang="en-IE" altLang="de-DE" sz="1600" b="1" dirty="0">
                  <a:solidFill>
                    <a:srgbClr val="000099"/>
                  </a:solidFill>
                  <a:latin typeface="+mj-lt"/>
                </a:rPr>
                <a:t> in </a:t>
              </a:r>
              <a:r>
                <a:rPr lang="en-IE" altLang="de-DE" sz="1600" b="1" dirty="0" err="1">
                  <a:solidFill>
                    <a:srgbClr val="000099"/>
                  </a:solidFill>
                  <a:latin typeface="+mj-lt"/>
                </a:rPr>
                <a:t>sodelovanja</a:t>
              </a:r>
              <a:endParaRPr lang="en-IE" altLang="de-DE" sz="1600" b="1" dirty="0">
                <a:solidFill>
                  <a:srgbClr val="000099"/>
                </a:solidFill>
                <a:latin typeface="+mj-lt"/>
              </a:endParaRPr>
            </a:p>
          </p:txBody>
        </p:sp>
      </p:grpSp>
      <p:pic>
        <p:nvPicPr>
          <p:cNvPr id="17" name="Picture 2" descr="O:\Kd2\ECB\Beratung\Direct Marketing\Euro 5 und 10 und 20 Euro School ppt\Praese Material\Bilder\ECB_20euro_Full Banknote_back_5787_Specimen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16" r="55255" b="63407"/>
          <a:stretch/>
        </p:blipFill>
        <p:spPr bwMode="auto">
          <a:xfrm>
            <a:off x="3376229" y="5229201"/>
            <a:ext cx="1130471" cy="762173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O:\Kd2\ECB\Beratung\Direct Marketing\Euro 5 und 10 und 20 Euro School ppt\Praese Material\Bills jpegs\ECB_20euro_Full Banknote_front_5777_Specime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422" y="1412776"/>
            <a:ext cx="4075546" cy="2196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O:\Kd2\ECB\Beratung\Direct Marketing\Euro 5 und 10 und 20 Euro School ppt\Praese Material\Bills jpegs\ECB_20euro_Full Banknote_back_5787_Specime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524" y="3975540"/>
            <a:ext cx="4093421" cy="2196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E:\ECB_20euro_Full Banknote_front_5777_Specimen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50512"/>
            <a:ext cx="765750" cy="12312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Foliennummernplatzhalter 1"/>
          <p:cNvSpPr txBox="1">
            <a:spLocks/>
          </p:cNvSpPr>
          <p:nvPr/>
        </p:nvSpPr>
        <p:spPr bwMode="auto">
          <a:xfrm>
            <a:off x="6948264" y="6555481"/>
            <a:ext cx="2133600" cy="32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  <a:latin typeface="+mj-lt"/>
              </a:rPr>
              <a:pPr>
                <a:defRPr/>
              </a:pPr>
              <a:t>5</a:t>
            </a:fld>
            <a:endParaRPr lang="fr-FR" dirty="0">
              <a:solidFill>
                <a:srgbClr val="00009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5216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E:\ECB_20euro_Portrait watermark_front_transmission_5003.jpg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540" y="3216831"/>
            <a:ext cx="2340000" cy="252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Content Placeholder 3" descr="http://www.new-euro-banknotes.eu/var/storage/images/media/images/vase_mytheuropa/434901-15-eng-GB/Vase_mythEuropa.jpg"/>
          <p:cNvPicPr>
            <a:picLocks noGrp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42" b="52185"/>
          <a:stretch/>
        </p:blipFill>
        <p:spPr bwMode="auto">
          <a:xfrm>
            <a:off x="3563888" y="3226356"/>
            <a:ext cx="2340000" cy="252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softEdge rad="0"/>
          </a:effectLst>
        </p:spPr>
      </p:pic>
      <p:sp>
        <p:nvSpPr>
          <p:cNvPr id="9" name="TextBox 8"/>
          <p:cNvSpPr txBox="1"/>
          <p:nvPr/>
        </p:nvSpPr>
        <p:spPr>
          <a:xfrm>
            <a:off x="6228184" y="5877360"/>
            <a:ext cx="2340000" cy="830997"/>
          </a:xfrm>
          <a:prstGeom prst="rect">
            <a:avLst/>
          </a:prstGeom>
          <a:ln>
            <a:solidFill>
              <a:srgbClr val="00009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lang="en-GB" sz="1600" b="1" kern="0" dirty="0" err="1">
                <a:solidFill>
                  <a:srgbClr val="000099"/>
                </a:solidFill>
                <a:latin typeface="+mj-lt"/>
              </a:rPr>
              <a:t>Evropa</a:t>
            </a:r>
            <a:r>
              <a:rPr lang="en-GB" sz="1600" b="1" kern="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kern="0" dirty="0" err="1">
                <a:solidFill>
                  <a:srgbClr val="000099"/>
                </a:solidFill>
                <a:latin typeface="+mj-lt"/>
              </a:rPr>
              <a:t>kot</a:t>
            </a:r>
            <a:r>
              <a:rPr lang="en-GB" sz="1600" b="1" kern="0" dirty="0">
                <a:solidFill>
                  <a:srgbClr val="000099"/>
                </a:solidFill>
                <a:latin typeface="+mj-lt"/>
              </a:rPr>
              <a:t> del </a:t>
            </a:r>
            <a:r>
              <a:rPr lang="en-GB" sz="1600" b="1" kern="0" dirty="0" err="1">
                <a:solidFill>
                  <a:srgbClr val="000099"/>
                </a:solidFill>
                <a:latin typeface="+mj-lt"/>
              </a:rPr>
              <a:t>zaščitnih</a:t>
            </a:r>
            <a:r>
              <a:rPr lang="en-GB" sz="1600" b="1" kern="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kern="0" dirty="0" err="1">
                <a:solidFill>
                  <a:srgbClr val="000099"/>
                </a:solidFill>
                <a:latin typeface="+mj-lt"/>
              </a:rPr>
              <a:t>elementov</a:t>
            </a:r>
            <a:r>
              <a:rPr lang="en-GB" sz="1600" b="1" kern="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kern="0" dirty="0" err="1">
                <a:solidFill>
                  <a:srgbClr val="000099"/>
                </a:solidFill>
                <a:latin typeface="+mj-lt"/>
              </a:rPr>
              <a:t>novih</a:t>
            </a:r>
            <a:r>
              <a:rPr lang="en-GB" sz="1600" b="1" kern="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kern="0" dirty="0" err="1" smtClean="0">
                <a:solidFill>
                  <a:srgbClr val="000099"/>
                </a:solidFill>
                <a:latin typeface="+mj-lt"/>
              </a:rPr>
              <a:t>bankovcev</a:t>
            </a:r>
            <a:r>
              <a:rPr lang="en-GB" sz="1600" b="1" kern="0" dirty="0" smtClean="0">
                <a:solidFill>
                  <a:srgbClr val="000099"/>
                </a:solidFill>
                <a:latin typeface="+mj-lt"/>
              </a:rPr>
              <a:t> </a:t>
            </a:r>
            <a:endParaRPr lang="en-GB" sz="1600" b="1" kern="0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0" y="179388"/>
            <a:ext cx="9144000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en-GB" altLang="de-DE" sz="4000" b="1" dirty="0" err="1">
                <a:solidFill>
                  <a:srgbClr val="000099"/>
                </a:solidFill>
                <a:latin typeface="+mj-lt"/>
              </a:rPr>
              <a:t>Evropa</a:t>
            </a:r>
            <a:endParaRPr lang="en-GB" altLang="de-DE" sz="4000" b="1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13" name="Picture 7" descr="D:\_Bilder_fuer_Praese\Sprechblas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918" y="973851"/>
            <a:ext cx="3829250" cy="1951093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hteck 13"/>
          <p:cNvSpPr/>
          <p:nvPr/>
        </p:nvSpPr>
        <p:spPr>
          <a:xfrm>
            <a:off x="2795099" y="1180788"/>
            <a:ext cx="300103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Dober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dan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! </a:t>
            </a:r>
          </a:p>
          <a:p>
            <a:pPr algn="ctr"/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Moje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ime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je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Evropa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. </a:t>
            </a:r>
          </a:p>
          <a:p>
            <a:pPr algn="ctr"/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Sem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princesa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iz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grške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mitologije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. </a:t>
            </a:r>
          </a:p>
          <a:p>
            <a:pPr algn="ctr"/>
            <a:r>
              <a:rPr lang="en-GB" sz="1600" b="1" dirty="0">
                <a:solidFill>
                  <a:srgbClr val="000099"/>
                </a:solidFill>
                <a:latin typeface="+mj-lt"/>
              </a:rPr>
              <a:t>Po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meni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se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imenuje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naša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celina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.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30" y="1772816"/>
            <a:ext cx="2937693" cy="3528392"/>
          </a:xfrm>
          <a:prstGeom prst="rect">
            <a:avLst/>
          </a:prstGeom>
          <a:noFill/>
          <a:ln>
            <a:noFill/>
          </a:ln>
          <a:effectLst>
            <a:glow rad="889000">
              <a:schemeClr val="accent1">
                <a:alpha val="40000"/>
              </a:schemeClr>
            </a:glow>
            <a:outerShdw blurRad="812800" dist="35921" sx="98000" sy="98000" algn="ctr" rotWithShape="0">
              <a:srgbClr val="D9D9D9">
                <a:alpha val="52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Foliennummernplatzhalter 1"/>
          <p:cNvSpPr txBox="1">
            <a:spLocks/>
          </p:cNvSpPr>
          <p:nvPr/>
        </p:nvSpPr>
        <p:spPr bwMode="auto">
          <a:xfrm>
            <a:off x="6948264" y="6555481"/>
            <a:ext cx="2133600" cy="32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  <a:latin typeface="+mj-lt"/>
              </a:rPr>
              <a:pPr>
                <a:defRPr/>
              </a:pPr>
              <a:t>6</a:t>
            </a:fld>
            <a:endParaRPr lang="fr-FR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3563888" y="5877360"/>
            <a:ext cx="2340000" cy="831600"/>
          </a:xfrm>
          <a:prstGeom prst="rect">
            <a:avLst/>
          </a:prstGeom>
          <a:solidFill>
            <a:schemeClr val="bg1"/>
          </a:soli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j-lt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3707904" y="5980972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FontTx/>
              <a:buNone/>
            </a:pPr>
            <a:r>
              <a:rPr lang="en-GB" sz="1600" b="1" kern="0" dirty="0" err="1">
                <a:solidFill>
                  <a:srgbClr val="000099"/>
                </a:solidFill>
                <a:latin typeface="+mj-lt"/>
              </a:rPr>
              <a:t>Grška</a:t>
            </a:r>
            <a:r>
              <a:rPr lang="en-GB" sz="1600" b="1" kern="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kern="0" dirty="0" err="1">
                <a:solidFill>
                  <a:srgbClr val="000099"/>
                </a:solidFill>
                <a:latin typeface="+mj-lt"/>
              </a:rPr>
              <a:t>vaza</a:t>
            </a:r>
            <a:r>
              <a:rPr lang="en-GB" sz="1600" b="1" kern="0" dirty="0">
                <a:solidFill>
                  <a:srgbClr val="000099"/>
                </a:solidFill>
                <a:latin typeface="+mj-lt"/>
              </a:rPr>
              <a:t> z </a:t>
            </a:r>
            <a:r>
              <a:rPr lang="en-GB" sz="1600" b="1" kern="0" dirty="0" err="1">
                <a:solidFill>
                  <a:srgbClr val="000099"/>
                </a:solidFill>
                <a:latin typeface="+mj-lt"/>
              </a:rPr>
              <a:t>Evropo</a:t>
            </a:r>
            <a:r>
              <a:rPr lang="en-GB" sz="1600" b="1" kern="0" dirty="0">
                <a:solidFill>
                  <a:srgbClr val="000099"/>
                </a:solidFill>
                <a:latin typeface="+mj-lt"/>
              </a:rPr>
              <a:t>, Louvre</a:t>
            </a:r>
          </a:p>
        </p:txBody>
      </p:sp>
    </p:spTree>
    <p:extLst>
      <p:ext uri="{BB962C8B-B14F-4D97-AF65-F5344CB8AC3E}">
        <p14:creationId xmlns:p14="http://schemas.microsoft.com/office/powerpoint/2010/main" val="1116709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5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pieren 7"/>
          <p:cNvGrpSpPr/>
          <p:nvPr/>
        </p:nvGrpSpPr>
        <p:grpSpPr>
          <a:xfrm>
            <a:off x="4546283" y="1427616"/>
            <a:ext cx="1609893" cy="1551014"/>
            <a:chOff x="4546283" y="1427616"/>
            <a:chExt cx="1609893" cy="1551014"/>
          </a:xfrm>
          <a:effectLst>
            <a:outerShdw blurRad="50800" dist="38100" dir="16200000" algn="ctr" rotWithShape="0">
              <a:srgbClr val="000000">
                <a:alpha val="40000"/>
              </a:srgbClr>
            </a:outerShdw>
          </a:effectLst>
        </p:grpSpPr>
        <p:pic>
          <p:nvPicPr>
            <p:cNvPr id="20" name="Picture 4" descr="O:\Kd2\ECB\Beratung\Direct Marketing\Euro 5 und 10 und 20 Euro School ppt\Praese Material\Neu 2015 Freisteller\Sprechblase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03732">
              <a:off x="4546283" y="1427616"/>
              <a:ext cx="1560747" cy="15510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Rechteck 2"/>
            <p:cNvSpPr/>
            <p:nvPr/>
          </p:nvSpPr>
          <p:spPr>
            <a:xfrm>
              <a:off x="4615396" y="1775177"/>
              <a:ext cx="1540780" cy="3539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1700" b="1" dirty="0" smtClean="0">
                  <a:solidFill>
                    <a:srgbClr val="000099"/>
                  </a:solidFill>
                  <a:latin typeface="+mj-lt"/>
                </a:rPr>
                <a:t>…</a:t>
              </a:r>
              <a:r>
                <a:rPr lang="en-GB" sz="1700" b="1" dirty="0" err="1" smtClean="0">
                  <a:solidFill>
                    <a:srgbClr val="000099"/>
                  </a:solidFill>
                  <a:latin typeface="+mj-lt"/>
                </a:rPr>
                <a:t>poglej</a:t>
              </a:r>
              <a:r>
                <a:rPr lang="en-GB" sz="1700" b="1" dirty="0" smtClean="0">
                  <a:solidFill>
                    <a:srgbClr val="000099"/>
                  </a:solidFill>
                  <a:latin typeface="+mj-lt"/>
                </a:rPr>
                <a:t> </a:t>
              </a:r>
              <a:r>
                <a:rPr lang="en-GB" sz="1700" b="1" dirty="0">
                  <a:solidFill>
                    <a:srgbClr val="000099"/>
                  </a:solidFill>
                  <a:latin typeface="+mj-lt"/>
                </a:rPr>
                <a:t>...</a:t>
              </a:r>
            </a:p>
          </p:txBody>
        </p:sp>
      </p:grpSp>
      <p:pic>
        <p:nvPicPr>
          <p:cNvPr id="5122" name="Picture 2" descr="O:\Kd2\ECB\Beratung\Direct Marketing\Euro 5 und 10 und 20 Euro School ppt\Praese Material\Neu 2015 Freisteller\Seite8_Anna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659"/>
          <a:stretch/>
        </p:blipFill>
        <p:spPr bwMode="auto">
          <a:xfrm>
            <a:off x="35496" y="1989239"/>
            <a:ext cx="2337401" cy="3815911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0" name="Text Box 45"/>
          <p:cNvSpPr txBox="1">
            <a:spLocks noChangeArrowheads="1"/>
          </p:cNvSpPr>
          <p:nvPr/>
        </p:nvSpPr>
        <p:spPr bwMode="auto">
          <a:xfrm>
            <a:off x="395536" y="5809738"/>
            <a:ext cx="1800000" cy="684000"/>
          </a:xfrm>
          <a:prstGeom prst="rect">
            <a:avLst/>
          </a:prstGeom>
          <a:ln>
            <a:solidFill>
              <a:srgbClr val="000099"/>
            </a:solidFill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de-DE" sz="3800" b="1" dirty="0" err="1">
                <a:solidFill>
                  <a:srgbClr val="000099"/>
                </a:solidFill>
                <a:latin typeface="+mj-lt"/>
              </a:rPr>
              <a:t>Otip</a:t>
            </a:r>
            <a:endParaRPr lang="en-US" altLang="de-DE" sz="38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0" y="179388"/>
            <a:ext cx="9144000" cy="120032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</a:pPr>
            <a:r>
              <a:rPr lang="de-DE" sz="3600" dirty="0">
                <a:latin typeface="+mj-lt"/>
              </a:rPr>
              <a:t> </a:t>
            </a:r>
            <a:r>
              <a:rPr lang="de-DE" altLang="de-DE" sz="3600" b="1" dirty="0" err="1">
                <a:solidFill>
                  <a:srgbClr val="000099"/>
                </a:solidFill>
                <a:latin typeface="+mj-lt"/>
              </a:rPr>
              <a:t>Kako</a:t>
            </a:r>
            <a:r>
              <a:rPr lang="de-DE" altLang="de-DE" sz="3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de-DE" altLang="de-DE" sz="3600" b="1" dirty="0" err="1">
                <a:solidFill>
                  <a:srgbClr val="000099"/>
                </a:solidFill>
                <a:latin typeface="+mj-lt"/>
              </a:rPr>
              <a:t>prepoznaš</a:t>
            </a:r>
            <a:r>
              <a:rPr lang="de-DE" altLang="de-DE" sz="3600" b="1" dirty="0">
                <a:solidFill>
                  <a:srgbClr val="000099"/>
                </a:solidFill>
                <a:latin typeface="+mj-lt"/>
              </a:rPr>
              <a:t> </a:t>
            </a:r>
          </a:p>
          <a:p>
            <a:pPr algn="ctr" eaLnBrk="1" hangingPunct="1">
              <a:spcBef>
                <a:spcPts val="0"/>
              </a:spcBef>
            </a:pPr>
            <a:r>
              <a:rPr lang="de-DE" altLang="de-DE" sz="3600" b="1" dirty="0" err="1">
                <a:solidFill>
                  <a:srgbClr val="000099"/>
                </a:solidFill>
                <a:latin typeface="+mj-lt"/>
              </a:rPr>
              <a:t>pristen</a:t>
            </a:r>
            <a:r>
              <a:rPr lang="de-DE" altLang="de-DE" sz="3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de-DE" altLang="de-DE" sz="3600" b="1" dirty="0" err="1">
                <a:solidFill>
                  <a:srgbClr val="000099"/>
                </a:solidFill>
                <a:latin typeface="+mj-lt"/>
              </a:rPr>
              <a:t>bankovec</a:t>
            </a:r>
            <a:r>
              <a:rPr lang="de-DE" altLang="de-DE" sz="3600" b="1" dirty="0">
                <a:solidFill>
                  <a:srgbClr val="000099"/>
                </a:solidFill>
                <a:latin typeface="+mj-lt"/>
              </a:rPr>
              <a:t>? </a:t>
            </a:r>
          </a:p>
        </p:txBody>
      </p:sp>
      <p:grpSp>
        <p:nvGrpSpPr>
          <p:cNvPr id="4" name="Gruppieren 3"/>
          <p:cNvGrpSpPr/>
          <p:nvPr/>
        </p:nvGrpSpPr>
        <p:grpSpPr>
          <a:xfrm>
            <a:off x="1657492" y="1508640"/>
            <a:ext cx="1694564" cy="1542493"/>
            <a:chOff x="1657492" y="1508640"/>
            <a:chExt cx="1694564" cy="1542493"/>
          </a:xfrm>
          <a:effectLst>
            <a:outerShdw blurRad="50800" dist="38100" dir="16200000" algn="ctr" rotWithShape="0">
              <a:srgbClr val="000000">
                <a:alpha val="40000"/>
              </a:srgbClr>
            </a:outerShdw>
          </a:effectLst>
        </p:grpSpPr>
        <p:pic>
          <p:nvPicPr>
            <p:cNvPr id="17" name="Picture 4" descr="O:\Kd2\ECB\Beratung\Direct Marketing\Euro 5 und 10 und 20 Euro School ppt\Praese Material\Neu 2015 Freisteller\Sprechblase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03732">
              <a:off x="1657492" y="1508640"/>
              <a:ext cx="1660063" cy="15424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Rechteck 1"/>
            <p:cNvSpPr/>
            <p:nvPr/>
          </p:nvSpPr>
          <p:spPr>
            <a:xfrm>
              <a:off x="1839888" y="1772816"/>
              <a:ext cx="1512168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1700" b="1" dirty="0" err="1">
                  <a:solidFill>
                    <a:srgbClr val="000099"/>
                  </a:solidFill>
                  <a:latin typeface="+mj-lt"/>
                </a:rPr>
                <a:t>Enostavno</a:t>
              </a:r>
              <a:r>
                <a:rPr lang="en-GB" sz="1700" b="1" dirty="0">
                  <a:solidFill>
                    <a:srgbClr val="000099"/>
                  </a:solidFill>
                  <a:latin typeface="+mj-lt"/>
                </a:rPr>
                <a:t>! </a:t>
              </a:r>
              <a:r>
                <a:rPr lang="en-GB" sz="1700" b="1" dirty="0" err="1">
                  <a:solidFill>
                    <a:srgbClr val="000099"/>
                  </a:solidFill>
                  <a:latin typeface="+mj-lt"/>
                </a:rPr>
                <a:t>Otipaj</a:t>
              </a:r>
              <a:r>
                <a:rPr lang="en-GB" sz="1700" b="1" dirty="0">
                  <a:solidFill>
                    <a:srgbClr val="000099"/>
                  </a:solidFill>
                  <a:latin typeface="+mj-lt"/>
                </a:rPr>
                <a:t> ...</a:t>
              </a:r>
            </a:p>
          </p:txBody>
        </p:sp>
      </p:grpSp>
      <p:grpSp>
        <p:nvGrpSpPr>
          <p:cNvPr id="22" name="Gruppieren 21"/>
          <p:cNvGrpSpPr/>
          <p:nvPr/>
        </p:nvGrpSpPr>
        <p:grpSpPr>
          <a:xfrm rot="1568704">
            <a:off x="6020158" y="1437382"/>
            <a:ext cx="1506008" cy="1166949"/>
            <a:chOff x="4426759" y="905638"/>
            <a:chExt cx="2824495" cy="1194624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pic>
          <p:nvPicPr>
            <p:cNvPr id="23" name="Picture 11" descr="E:\Sprechblase Kopie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6612" y="905638"/>
              <a:ext cx="2634642" cy="1194624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Textfeld 1"/>
            <p:cNvSpPr txBox="1">
              <a:spLocks noChangeArrowheads="1"/>
            </p:cNvSpPr>
            <p:nvPr/>
          </p:nvSpPr>
          <p:spPr bwMode="auto">
            <a:xfrm rot="20031296">
              <a:off x="4426759" y="1049788"/>
              <a:ext cx="2619486" cy="630151"/>
            </a:xfrm>
            <a:prstGeom prst="rect">
              <a:avLst/>
            </a:prstGeom>
            <a:noFill/>
            <a:ln>
              <a:noFill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de-DE" altLang="de-DE" sz="1700" b="1" dirty="0">
                  <a:solidFill>
                    <a:srgbClr val="000099"/>
                  </a:solidFill>
                  <a:latin typeface="+mj-lt"/>
                </a:rPr>
                <a:t>... in </a:t>
              </a:r>
              <a:r>
                <a:rPr lang="de-DE" altLang="de-DE" sz="1700" b="1" dirty="0" err="1">
                  <a:solidFill>
                    <a:srgbClr val="000099"/>
                  </a:solidFill>
                  <a:latin typeface="+mj-lt"/>
                </a:rPr>
                <a:t>nagibaj</a:t>
              </a:r>
              <a:r>
                <a:rPr lang="de-DE" altLang="de-DE" sz="1700" b="1" dirty="0">
                  <a:solidFill>
                    <a:srgbClr val="000099"/>
                  </a:solidFill>
                  <a:latin typeface="+mj-lt"/>
                </a:rPr>
                <a:t> </a:t>
              </a:r>
              <a:r>
                <a:rPr lang="de-DE" altLang="de-DE" sz="1700" b="1" dirty="0" err="1">
                  <a:solidFill>
                    <a:srgbClr val="000099"/>
                  </a:solidFill>
                  <a:latin typeface="+mj-lt"/>
                </a:rPr>
                <a:t>ga</a:t>
              </a:r>
              <a:r>
                <a:rPr lang="de-DE" altLang="de-DE" sz="1700" b="1" dirty="0">
                  <a:solidFill>
                    <a:srgbClr val="000099"/>
                  </a:solidFill>
                  <a:latin typeface="+mj-lt"/>
                </a:rPr>
                <a:t>!</a:t>
              </a:r>
            </a:p>
          </p:txBody>
        </p:sp>
      </p:grpSp>
      <p:sp>
        <p:nvSpPr>
          <p:cNvPr id="21" name="Foliennummernplatzhalter 1"/>
          <p:cNvSpPr txBox="1">
            <a:spLocks/>
          </p:cNvSpPr>
          <p:nvPr/>
        </p:nvSpPr>
        <p:spPr bwMode="auto">
          <a:xfrm>
            <a:off x="6948264" y="6555481"/>
            <a:ext cx="2133600" cy="32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  <a:latin typeface="+mj-lt"/>
              </a:rPr>
              <a:pPr>
                <a:defRPr/>
              </a:pPr>
              <a:t>7</a:t>
            </a:fld>
            <a:endParaRPr lang="fr-FR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18" name="Picture 3" descr="O:\Kd2\ECB\Beratung\Direct Marketing\Euro 5 und 10 und 20 Euro School ppt\Praese Material\Seite8_Fred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162" y="1917264"/>
            <a:ext cx="2488643" cy="388800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19" name="Text Box 44"/>
          <p:cNvSpPr txBox="1">
            <a:spLocks noChangeArrowheads="1"/>
          </p:cNvSpPr>
          <p:nvPr/>
        </p:nvSpPr>
        <p:spPr bwMode="auto">
          <a:xfrm>
            <a:off x="7107520" y="5805264"/>
            <a:ext cx="1800000" cy="684000"/>
          </a:xfrm>
          <a:prstGeom prst="rect">
            <a:avLst/>
          </a:prstGeom>
          <a:ln>
            <a:solidFill>
              <a:srgbClr val="000099"/>
            </a:solidFill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FR" altLang="de-DE" sz="3800" b="1" dirty="0" err="1">
                <a:solidFill>
                  <a:srgbClr val="000099"/>
                </a:solidFill>
                <a:latin typeface="+mj-lt"/>
              </a:rPr>
              <a:t>Nagib</a:t>
            </a:r>
            <a:endParaRPr lang="fr-FR" altLang="de-DE" sz="3800" b="1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5123" name="Picture 3" descr="O:\Kd2\ECB\Beratung\Direct Marketing\Euro 5 und 10 und 20 Euro School ppt\Praese Material\Neu 2015 Freisteller\Seite9_Alex.pn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136"/>
          <a:stretch/>
        </p:blipFill>
        <p:spPr bwMode="auto">
          <a:xfrm>
            <a:off x="2771800" y="1799263"/>
            <a:ext cx="3031793" cy="4005887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18" name="Text Box 43"/>
          <p:cNvSpPr txBox="1">
            <a:spLocks noChangeArrowheads="1"/>
          </p:cNvSpPr>
          <p:nvPr/>
        </p:nvSpPr>
        <p:spPr bwMode="auto">
          <a:xfrm>
            <a:off x="3427329" y="5809625"/>
            <a:ext cx="1800000" cy="684000"/>
          </a:xfrm>
          <a:prstGeom prst="rect">
            <a:avLst/>
          </a:prstGeom>
          <a:ln>
            <a:solidFill>
              <a:srgbClr val="000099"/>
            </a:solidFill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de-DE" sz="3800" b="1" dirty="0" err="1">
                <a:solidFill>
                  <a:srgbClr val="000099"/>
                </a:solidFill>
                <a:latin typeface="+mj-lt"/>
              </a:rPr>
              <a:t>Pogled</a:t>
            </a:r>
            <a:endParaRPr lang="en-GB" altLang="de-DE" sz="3800" b="1" dirty="0">
              <a:solidFill>
                <a:srgbClr val="00009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19210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02-New-Clean-20-FEEL-2_EZB HD 1080i  Youtube__4000kb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425528" y="2996952"/>
            <a:ext cx="2987824" cy="1680651"/>
          </a:xfrm>
          <a:prstGeom prst="rect">
            <a:avLst/>
          </a:prstGeom>
        </p:spPr>
      </p:pic>
      <p:pic>
        <p:nvPicPr>
          <p:cNvPr id="13" name="Picture 3" descr="O:\Kd2\ECB\Beratung\Direct Marketing\Euro 5 und 10 und 20 Euro School ppt\Praese Material\Bilder\Banknote.jpg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5240" y="2773562"/>
            <a:ext cx="4748400" cy="25632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4" name="Textfeld 6"/>
          <p:cNvSpPr txBox="1">
            <a:spLocks noChangeArrowheads="1"/>
          </p:cNvSpPr>
          <p:nvPr/>
        </p:nvSpPr>
        <p:spPr bwMode="auto">
          <a:xfrm>
            <a:off x="781200" y="1077122"/>
            <a:ext cx="7560840" cy="1548000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 anchorCtr="0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3200" b="1" dirty="0">
                <a:solidFill>
                  <a:srgbClr val="000099"/>
                </a:solidFill>
                <a:latin typeface="+mj-lt"/>
              </a:rPr>
              <a:t>OTIP</a:t>
            </a:r>
            <a:endParaRPr lang="de-DE" altLang="de-DE" sz="3200" b="1" dirty="0" smtClean="0">
              <a:solidFill>
                <a:srgbClr val="000099"/>
              </a:solidFill>
              <a:latin typeface="+mj-lt"/>
            </a:endParaRPr>
          </a:p>
          <a:p>
            <a:pPr algn="ctr"/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Bankovec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je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na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otip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čvrst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in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šelesteč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. </a:t>
            </a:r>
          </a:p>
          <a:p>
            <a:pPr algn="ctr"/>
            <a:r>
              <a:rPr lang="en-US" altLang="de-DE" dirty="0">
                <a:solidFill>
                  <a:srgbClr val="000099"/>
                </a:solidFill>
                <a:latin typeface="+mj-lt"/>
              </a:rPr>
              <a:t>Ob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levem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in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desnem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robu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je </a:t>
            </a:r>
            <a:r>
              <a:rPr lang="en-US" altLang="de-DE" b="1" dirty="0" err="1">
                <a:solidFill>
                  <a:srgbClr val="000099"/>
                </a:solidFill>
                <a:latin typeface="+mj-lt"/>
              </a:rPr>
              <a:t>reliefni</a:t>
            </a:r>
            <a:r>
              <a:rPr lang="en-US" altLang="de-DE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b="1" dirty="0" err="1" smtClean="0">
                <a:solidFill>
                  <a:srgbClr val="000099"/>
                </a:solidFill>
                <a:latin typeface="+mj-lt"/>
              </a:rPr>
              <a:t>tisk</a:t>
            </a:r>
            <a:r>
              <a:rPr lang="en-US" altLang="de-DE" b="1" dirty="0" smtClean="0">
                <a:solidFill>
                  <a:srgbClr val="000099"/>
                </a:solidFill>
                <a:latin typeface="+mj-lt"/>
              </a:rPr>
              <a:t>.</a:t>
            </a:r>
            <a:endParaRPr lang="de-DE" altLang="de-DE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2548800" y="2781525"/>
            <a:ext cx="372070" cy="2538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latin typeface="+mj-lt"/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7029797" y="2782800"/>
            <a:ext cx="254000" cy="2538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latin typeface="+mj-lt"/>
            </a:endParaRPr>
          </a:p>
        </p:txBody>
      </p:sp>
      <p:pic>
        <p:nvPicPr>
          <p:cNvPr id="10" name="Picture 2" descr="O:\Kd2\ECB\Beratung\Direct Marketing\Euro 5 und 10 und 20 Euro School ppt\Praese Material\Neu 2015 Freisteller\Seite8_Anna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63"/>
          <a:stretch/>
        </p:blipFill>
        <p:spPr bwMode="auto">
          <a:xfrm>
            <a:off x="35496" y="2853384"/>
            <a:ext cx="2153607" cy="403200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0" y="179388"/>
            <a:ext cx="9144000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Zaščitni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elementi</a:t>
            </a:r>
            <a:endParaRPr lang="fr-FR" altLang="de-DE" sz="40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11" name="Foliennummernplatzhalter 1"/>
          <p:cNvSpPr txBox="1">
            <a:spLocks/>
          </p:cNvSpPr>
          <p:nvPr/>
        </p:nvSpPr>
        <p:spPr bwMode="auto">
          <a:xfrm>
            <a:off x="6948264" y="6555481"/>
            <a:ext cx="2133600" cy="32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  <a:latin typeface="+mj-lt"/>
              </a:rPr>
              <a:pPr>
                <a:defRPr/>
              </a:pPr>
              <a:t>8</a:t>
            </a:fld>
            <a:endParaRPr lang="fr-FR" dirty="0">
              <a:solidFill>
                <a:srgbClr val="00009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190867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video fullScrn="1"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CA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new-video-security-20-portrait-watermark.mpg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139952" y="3288670"/>
            <a:ext cx="2060848" cy="1648678"/>
          </a:xfrm>
          <a:prstGeom prst="rect">
            <a:avLst/>
          </a:prstGeom>
        </p:spPr>
      </p:pic>
      <p:grpSp>
        <p:nvGrpSpPr>
          <p:cNvPr id="2" name="Gruppieren 1"/>
          <p:cNvGrpSpPr/>
          <p:nvPr/>
        </p:nvGrpSpPr>
        <p:grpSpPr>
          <a:xfrm>
            <a:off x="2545200" y="2772000"/>
            <a:ext cx="4747279" cy="2563200"/>
            <a:chOff x="2185200" y="1772928"/>
            <a:chExt cx="4747279" cy="2563200"/>
          </a:xfrm>
          <a:effectLst>
            <a:outerShdw blurRad="50800" dist="38100" dir="2700000" sx="103000" sy="103000" algn="tl" rotWithShape="0">
              <a:prstClr val="black">
                <a:alpha val="48000"/>
              </a:prstClr>
            </a:outerShdw>
          </a:effectLst>
        </p:grpSpPr>
        <p:pic>
          <p:nvPicPr>
            <p:cNvPr id="7171" name="Picture 3" descr="O:\Kd2\ECB\Beratung\Direct Marketing\Euro 5 und 10 und 20 Euro School ppt\Praese Material\Bilder\Banknote.jp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5200" y="1772928"/>
              <a:ext cx="4747279" cy="2563200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Rechteck 14"/>
            <p:cNvSpPr/>
            <p:nvPr/>
          </p:nvSpPr>
          <p:spPr>
            <a:xfrm>
              <a:off x="2605088" y="2584066"/>
              <a:ext cx="886832" cy="1080253"/>
            </a:xfrm>
            <a:prstGeom prst="rect">
              <a:avLst/>
            </a:prstGeom>
            <a:solidFill>
              <a:srgbClr val="FF0000">
                <a:alpha val="0"/>
              </a:srgbClr>
            </a:solidFill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>
                <a:latin typeface="+mj-lt"/>
              </a:endParaRPr>
            </a:p>
          </p:txBody>
        </p:sp>
      </p:grpSp>
      <p:sp>
        <p:nvSpPr>
          <p:cNvPr id="11267" name="Text Box 6"/>
          <p:cNvSpPr txBox="1">
            <a:spLocks noChangeArrowheads="1"/>
          </p:cNvSpPr>
          <p:nvPr/>
        </p:nvSpPr>
        <p:spPr bwMode="auto">
          <a:xfrm>
            <a:off x="781200" y="1076400"/>
            <a:ext cx="7560000" cy="1548000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 anchorCtr="0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de-DE" sz="3200" b="1" dirty="0">
                <a:solidFill>
                  <a:srgbClr val="000099"/>
                </a:solidFill>
                <a:latin typeface="+mj-lt"/>
              </a:rPr>
              <a:t>POGLED</a:t>
            </a:r>
            <a:endParaRPr lang="en-US" altLang="de-DE" sz="3200" b="1" dirty="0" smtClean="0">
              <a:solidFill>
                <a:srgbClr val="000099"/>
              </a:solidFill>
              <a:latin typeface="+mj-lt"/>
            </a:endParaRPr>
          </a:p>
          <a:p>
            <a:pPr algn="ctr"/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Če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bankovec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gledamo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proti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svetlobi</a:t>
            </a:r>
            <a:r>
              <a:rPr lang="en-US" altLang="de-DE" dirty="0" smtClean="0">
                <a:solidFill>
                  <a:srgbClr val="000099"/>
                </a:solidFill>
                <a:latin typeface="+mj-lt"/>
              </a:rPr>
              <a:t>, </a:t>
            </a:r>
            <a:r>
              <a:rPr lang="en-US" altLang="de-DE" b="1" dirty="0" err="1" smtClean="0">
                <a:solidFill>
                  <a:srgbClr val="000099"/>
                </a:solidFill>
                <a:latin typeface="+mj-lt"/>
              </a:rPr>
              <a:t>vodni</a:t>
            </a:r>
            <a:r>
              <a:rPr lang="en-US" altLang="de-DE" b="1" dirty="0" smtClean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b="1" dirty="0" err="1">
                <a:solidFill>
                  <a:srgbClr val="000099"/>
                </a:solidFill>
                <a:latin typeface="+mj-lt"/>
              </a:rPr>
              <a:t>znak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prikazuje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portret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Evrope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in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številko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dirty="0" err="1" smtClean="0">
                <a:solidFill>
                  <a:srgbClr val="000099"/>
                </a:solidFill>
                <a:latin typeface="+mj-lt"/>
              </a:rPr>
              <a:t>vrednosti</a:t>
            </a:r>
            <a:r>
              <a:rPr lang="en-US" altLang="de-DE" dirty="0" smtClean="0">
                <a:solidFill>
                  <a:srgbClr val="000099"/>
                </a:solidFill>
                <a:latin typeface="+mj-lt"/>
              </a:rPr>
              <a:t>. </a:t>
            </a:r>
            <a:r>
              <a:rPr lang="en-US" altLang="de-DE" dirty="0" err="1" smtClean="0">
                <a:solidFill>
                  <a:srgbClr val="000099"/>
                </a:solidFill>
                <a:latin typeface="+mj-lt"/>
              </a:rPr>
              <a:t>Evropa</a:t>
            </a:r>
            <a:r>
              <a:rPr lang="en-US" altLang="de-DE" dirty="0" smtClean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je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vidna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dirty="0" err="1">
                <a:solidFill>
                  <a:srgbClr val="000099"/>
                </a:solidFill>
                <a:latin typeface="+mj-lt"/>
              </a:rPr>
              <a:t>tudi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 v </a:t>
            </a:r>
            <a:r>
              <a:rPr lang="en-US" altLang="de-DE" b="1" dirty="0" err="1">
                <a:solidFill>
                  <a:srgbClr val="000099"/>
                </a:solidFill>
                <a:latin typeface="+mj-lt"/>
              </a:rPr>
              <a:t>portretnem</a:t>
            </a:r>
            <a:r>
              <a:rPr lang="en-US" altLang="de-DE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b="1" dirty="0" err="1">
                <a:solidFill>
                  <a:srgbClr val="000099"/>
                </a:solidFill>
                <a:latin typeface="+mj-lt"/>
              </a:rPr>
              <a:t>okencu</a:t>
            </a:r>
            <a:r>
              <a:rPr lang="en-US" altLang="de-DE" dirty="0">
                <a:solidFill>
                  <a:srgbClr val="000099"/>
                </a:solidFill>
                <a:latin typeface="+mj-lt"/>
              </a:rPr>
              <a:t>.</a:t>
            </a:r>
            <a:endParaRPr lang="de-DE" altLang="de-DE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17" name="Picture 3" descr="O:\Kd2\ECB\Beratung\Direct Marketing\Euro 5 und 10 und 20 Euro School ppt\Praese Material\Neu 2015 Freisteller\Seite9_Alex.pn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84"/>
          <a:stretch/>
        </p:blipFill>
        <p:spPr bwMode="auto">
          <a:xfrm>
            <a:off x="1" y="2853384"/>
            <a:ext cx="2469716" cy="403200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0" y="179388"/>
            <a:ext cx="9144000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de-DE" sz="4000" dirty="0">
                <a:latin typeface="+mj-lt"/>
              </a:rPr>
              <a:t> </a:t>
            </a:r>
            <a:r>
              <a:rPr lang="de-DE" altLang="de-DE" sz="4000" b="1" dirty="0" err="1">
                <a:solidFill>
                  <a:srgbClr val="000099"/>
                </a:solidFill>
                <a:latin typeface="+mj-lt"/>
              </a:rPr>
              <a:t>Zaščitni</a:t>
            </a:r>
            <a:r>
              <a:rPr lang="de-DE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de-DE" altLang="de-DE" sz="4000" b="1" dirty="0" err="1">
                <a:solidFill>
                  <a:srgbClr val="000099"/>
                </a:solidFill>
                <a:latin typeface="+mj-lt"/>
              </a:rPr>
              <a:t>elementi</a:t>
            </a:r>
            <a:endParaRPr lang="de-DE" altLang="de-DE" sz="4000" b="1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14" name="Picture 2" descr="E:\ECB_20euro_Full Banknote_back_5787_Specimen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6" t="7593" r="9015" b="7748"/>
          <a:stretch/>
        </p:blipFill>
        <p:spPr bwMode="auto">
          <a:xfrm>
            <a:off x="7599140" y="4985960"/>
            <a:ext cx="548594" cy="747296"/>
          </a:xfrm>
          <a:prstGeom prst="rect">
            <a:avLst/>
          </a:prstGeom>
          <a:noFill/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Foliennummernplatzhalter 1"/>
          <p:cNvSpPr txBox="1">
            <a:spLocks/>
          </p:cNvSpPr>
          <p:nvPr/>
        </p:nvSpPr>
        <p:spPr bwMode="auto">
          <a:xfrm>
            <a:off x="6948264" y="6555481"/>
            <a:ext cx="2133600" cy="32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  <a:latin typeface="+mj-lt"/>
              </a:rPr>
              <a:pPr>
                <a:defRPr/>
              </a:pPr>
              <a:t>9</a:t>
            </a:fld>
            <a:endParaRPr lang="fr-FR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4" name="new-video-security-20-portrait-window.mpg">
            <a:hlinkClick r:id="" action="ppaction://media"/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7599140" y="4218289"/>
            <a:ext cx="476672" cy="381338"/>
          </a:xfrm>
          <a:prstGeom prst="rect">
            <a:avLst/>
          </a:prstGeom>
        </p:spPr>
      </p:pic>
      <p:pic>
        <p:nvPicPr>
          <p:cNvPr id="7170" name="Picture 2" descr="O:\Kd2\ECB\Beratung\Direct Marketing\Euro 5 und 10 und 20 Euro School ppt\Praese Material\Bilder\Sec_Feature_Shine_through.pn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554"/>
          <a:stretch/>
        </p:blipFill>
        <p:spPr bwMode="auto">
          <a:xfrm>
            <a:off x="7545190" y="2748819"/>
            <a:ext cx="1598810" cy="259718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7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chteck 22"/>
          <p:cNvSpPr/>
          <p:nvPr/>
        </p:nvSpPr>
        <p:spPr>
          <a:xfrm>
            <a:off x="6392967" y="2789080"/>
            <a:ext cx="594000" cy="2538000"/>
          </a:xfrm>
          <a:prstGeom prst="rect">
            <a:avLst/>
          </a:prstGeom>
          <a:solidFill>
            <a:srgbClr val="FF0000">
              <a:alpha val="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latin typeface="+mj-lt"/>
            </a:endParaRPr>
          </a:p>
        </p:txBody>
      </p:sp>
      <p:sp>
        <p:nvSpPr>
          <p:cNvPr id="24" name="Rechteck 23"/>
          <p:cNvSpPr/>
          <p:nvPr/>
        </p:nvSpPr>
        <p:spPr>
          <a:xfrm>
            <a:off x="6426356" y="3197737"/>
            <a:ext cx="521908" cy="665380"/>
          </a:xfrm>
          <a:prstGeom prst="rect">
            <a:avLst/>
          </a:prstGeom>
          <a:solidFill>
            <a:srgbClr val="FF0000">
              <a:alpha val="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9316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video fullScrn="1"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71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0"/>
                  </p:tgtEl>
                </p:cond>
              </p:nextCondLst>
            </p:seq>
            <p:video fullScrn="1"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Modèle par défaut">
  <a:themeElements>
    <a:clrScheme name="1_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Modèle par défaut">
  <a:themeElements>
    <a:clrScheme name="3_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1_Modèle par défaut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</TotalTime>
  <Words>861</Words>
  <Application>Microsoft Office PowerPoint</Application>
  <PresentationFormat>On-screen Show (4:3)</PresentationFormat>
  <Paragraphs>146</Paragraphs>
  <Slides>13</Slides>
  <Notes>13</Notes>
  <HiddenSlides>0</HiddenSlides>
  <MMClips>5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1_Modèle par défaut</vt:lpstr>
      <vt:lpstr>3_Modèle par défaut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European Central Bank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AUTHENTIFIER  LES BILLETS EN EUROS</dc:title>
  <dc:creator>Belén Pérez</dc:creator>
  <cp:lastModifiedBy>Germovsek, Marko</cp:lastModifiedBy>
  <cp:revision>569</cp:revision>
  <cp:lastPrinted>2015-07-21T13:18:24Z</cp:lastPrinted>
  <dcterms:created xsi:type="dcterms:W3CDTF">2009-03-11T08:26:58Z</dcterms:created>
  <dcterms:modified xsi:type="dcterms:W3CDTF">2015-10-06T07:58:59Z</dcterms:modified>
</cp:coreProperties>
</file>