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1"/>
    <p:sldMasterId id="2147483667" r:id="rId2"/>
  </p:sldMasterIdLst>
  <p:notesMasterIdLst>
    <p:notesMasterId r:id="rId16"/>
  </p:notesMasterIdLst>
  <p:handoutMasterIdLst>
    <p:handoutMasterId r:id="rId17"/>
  </p:handoutMasterIdLst>
  <p:sldIdLst>
    <p:sldId id="298" r:id="rId3"/>
    <p:sldId id="285" r:id="rId4"/>
    <p:sldId id="310" r:id="rId5"/>
    <p:sldId id="309" r:id="rId6"/>
    <p:sldId id="308" r:id="rId7"/>
    <p:sldId id="307" r:id="rId8"/>
    <p:sldId id="311" r:id="rId9"/>
    <p:sldId id="312" r:id="rId10"/>
    <p:sldId id="313" r:id="rId11"/>
    <p:sldId id="314" r:id="rId12"/>
    <p:sldId id="316" r:id="rId13"/>
    <p:sldId id="317" r:id="rId14"/>
    <p:sldId id="274" r:id="rId15"/>
  </p:sldIdLst>
  <p:sldSz cx="9144000" cy="6858000" type="screen4x3"/>
  <p:notesSz cx="6794500" cy="9931400"/>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640F8EC0-2C5F-4D36-82AA-7374995F991A}">
          <p14:sldIdLst>
            <p14:sldId id="298"/>
            <p14:sldId id="285"/>
            <p14:sldId id="310"/>
            <p14:sldId id="309"/>
            <p14:sldId id="308"/>
            <p14:sldId id="307"/>
            <p14:sldId id="311"/>
            <p14:sldId id="312"/>
            <p14:sldId id="313"/>
            <p14:sldId id="314"/>
            <p14:sldId id="316"/>
            <p14:sldId id="317"/>
            <p14:sldId id="274"/>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unes, Marina" initials="NM" lastIdx="8" clrIdx="0"/>
  <p:cmAuthor id="1" name="Koenig, Ferdinand" initials="KF" lastIdx="0" clrIdx="1"/>
  <p:cmAuthor id="2" name="User" initials="U" lastIdx="6"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D9D9D9"/>
    <a:srgbClr val="B7CAE9"/>
    <a:srgbClr val="FF0000"/>
    <a:srgbClr val="00863D"/>
    <a:srgbClr val="33CCFF"/>
    <a:srgbClr val="05BE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72261" autoAdjust="0"/>
  </p:normalViewPr>
  <p:slideViewPr>
    <p:cSldViewPr>
      <p:cViewPr>
        <p:scale>
          <a:sx n="62" d="100"/>
          <a:sy n="62" d="100"/>
        </p:scale>
        <p:origin x="-1374" y="-510"/>
      </p:cViewPr>
      <p:guideLst>
        <p:guide orient="horz" pos="2160"/>
        <p:guide pos="2880"/>
      </p:guideLst>
    </p:cSldViewPr>
  </p:slideViewPr>
  <p:outlineViewPr>
    <p:cViewPr>
      <p:scale>
        <a:sx n="100" d="100"/>
        <a:sy n="100" d="100"/>
      </p:scale>
      <p:origin x="0" y="0"/>
    </p:cViewPr>
  </p:outlineViewPr>
  <p:notesTextViewPr>
    <p:cViewPr>
      <p:scale>
        <a:sx n="100" d="100"/>
        <a:sy n="100" d="100"/>
      </p:scale>
      <p:origin x="0" y="0"/>
    </p:cViewPr>
  </p:notesTextViewPr>
  <p:sorterViewPr>
    <p:cViewPr>
      <p:scale>
        <a:sx n="90" d="100"/>
        <a:sy n="90" d="100"/>
      </p:scale>
      <p:origin x="0" y="0"/>
    </p:cViewPr>
  </p:sorterViewPr>
  <p:notesViewPr>
    <p:cSldViewPr>
      <p:cViewPr varScale="1">
        <p:scale>
          <a:sx n="87" d="100"/>
          <a:sy n="87" d="100"/>
        </p:scale>
        <p:origin x="-3756" y="-84"/>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fr-FR"/>
          </a:p>
        </p:txBody>
      </p:sp>
      <p:sp>
        <p:nvSpPr>
          <p:cNvPr id="6147" name="Rectangle 3"/>
          <p:cNvSpPr>
            <a:spLocks noGrp="1" noChangeArrowheads="1"/>
          </p:cNvSpPr>
          <p:nvPr>
            <p:ph type="dt" sz="quarter" idx="1"/>
          </p:nvPr>
        </p:nvSpPr>
        <p:spPr bwMode="auto">
          <a:xfrm>
            <a:off x="3848645"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fr-FR"/>
          </a:p>
        </p:txBody>
      </p:sp>
      <p:sp>
        <p:nvSpPr>
          <p:cNvPr id="6148" name="Rectangle 4"/>
          <p:cNvSpPr>
            <a:spLocks noGrp="1" noChangeArrowheads="1"/>
          </p:cNvSpPr>
          <p:nvPr>
            <p:ph type="ftr" sz="quarter" idx="2"/>
          </p:nvPr>
        </p:nvSpPr>
        <p:spPr bwMode="auto">
          <a:xfrm>
            <a:off x="0"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fr-FR"/>
          </a:p>
        </p:txBody>
      </p:sp>
      <p:sp>
        <p:nvSpPr>
          <p:cNvPr id="6149" name="Rectangle 5"/>
          <p:cNvSpPr>
            <a:spLocks noGrp="1" noChangeArrowheads="1"/>
          </p:cNvSpPr>
          <p:nvPr>
            <p:ph type="sldNum" sz="quarter" idx="3"/>
          </p:nvPr>
        </p:nvSpPr>
        <p:spPr bwMode="auto">
          <a:xfrm>
            <a:off x="3848645"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D1A6A458-98C0-4029-9658-99FDA687BCC8}" type="slidenum">
              <a:rPr lang="fr-FR"/>
              <a:pPr>
                <a:defRPr/>
              </a:pPr>
              <a:t>‹#›</a:t>
            </a:fld>
            <a:endParaRPr lang="fr-FR"/>
          </a:p>
        </p:txBody>
      </p:sp>
    </p:spTree>
    <p:extLst>
      <p:ext uri="{BB962C8B-B14F-4D97-AF65-F5344CB8AC3E}">
        <p14:creationId xmlns:p14="http://schemas.microsoft.com/office/powerpoint/2010/main" val="2169414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fr-FR"/>
          </a:p>
        </p:txBody>
      </p:sp>
      <p:sp>
        <p:nvSpPr>
          <p:cNvPr id="11267" name="Rectangle 3"/>
          <p:cNvSpPr>
            <a:spLocks noGrp="1" noChangeArrowheads="1"/>
          </p:cNvSpPr>
          <p:nvPr>
            <p:ph type="dt" idx="1"/>
          </p:nvPr>
        </p:nvSpPr>
        <p:spPr bwMode="auto">
          <a:xfrm>
            <a:off x="3848645"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fr-FR"/>
          </a:p>
        </p:txBody>
      </p:sp>
      <p:sp>
        <p:nvSpPr>
          <p:cNvPr id="16388" name="Rectangle 4"/>
          <p:cNvSpPr>
            <a:spLocks noGrp="1" noRot="1" noChangeAspect="1" noChangeArrowheads="1" noTextEdit="1"/>
          </p:cNvSpPr>
          <p:nvPr>
            <p:ph type="sldImg" idx="2"/>
          </p:nvPr>
        </p:nvSpPr>
        <p:spPr bwMode="auto">
          <a:xfrm>
            <a:off x="914400" y="744538"/>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9" name="Rectangle 5"/>
          <p:cNvSpPr>
            <a:spLocks noGrp="1" noChangeArrowheads="1"/>
          </p:cNvSpPr>
          <p:nvPr>
            <p:ph type="body" sz="quarter" idx="3"/>
          </p:nvPr>
        </p:nvSpPr>
        <p:spPr bwMode="auto">
          <a:xfrm>
            <a:off x="679450" y="4717415"/>
            <a:ext cx="5435600" cy="446913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11270" name="Rectangle 6"/>
          <p:cNvSpPr>
            <a:spLocks noGrp="1" noChangeArrowheads="1"/>
          </p:cNvSpPr>
          <p:nvPr>
            <p:ph type="ftr" sz="quarter" idx="4"/>
          </p:nvPr>
        </p:nvSpPr>
        <p:spPr bwMode="auto">
          <a:xfrm>
            <a:off x="0"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fr-FR"/>
          </a:p>
        </p:txBody>
      </p:sp>
      <p:sp>
        <p:nvSpPr>
          <p:cNvPr id="11271" name="Rectangle 7"/>
          <p:cNvSpPr>
            <a:spLocks noGrp="1" noChangeArrowheads="1"/>
          </p:cNvSpPr>
          <p:nvPr>
            <p:ph type="sldNum" sz="quarter" idx="5"/>
          </p:nvPr>
        </p:nvSpPr>
        <p:spPr bwMode="auto">
          <a:xfrm>
            <a:off x="3848645"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8BBE0B8-E5E5-4310-BF04-57A2A6E65950}" type="slidenum">
              <a:rPr lang="fr-FR"/>
              <a:pPr>
                <a:defRPr/>
              </a:pPr>
              <a:t>‹#›</a:t>
            </a:fld>
            <a:endParaRPr lang="fr-FR"/>
          </a:p>
        </p:txBody>
      </p:sp>
    </p:spTree>
    <p:extLst>
      <p:ext uri="{BB962C8B-B14F-4D97-AF65-F5344CB8AC3E}">
        <p14:creationId xmlns:p14="http://schemas.microsoft.com/office/powerpoint/2010/main" val="23783201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novas-notas-de-euro.eu/"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s://www.ecb.europa.eu/euro/html/index.pt.html"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novas-notas-de-euro.eu/"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novas-notas-de-euro.eu/Moedas-de-euro/Moedas-de-euro2/Faces-comuns/1-cent"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www.novas-notas-de-euro.eu/Material-did&#225;tico-e-publica&#231;&#245;es/De-que-pa&#237;s-&#233;-a-moeda"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novas-notas-de-euro.eu/S&#233;rie-&#8220;Europa&#8221;/O-mito-de-Europa"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BR" sz="1200" kern="1200" dirty="0" smtClean="0">
                <a:solidFill>
                  <a:schemeClr val="tx1"/>
                </a:solidFill>
                <a:effectLst/>
                <a:latin typeface="Arial" charset="0"/>
                <a:ea typeface="+mn-ea"/>
                <a:cs typeface="+mn-cs"/>
              </a:rPr>
              <a:t>Esta apresentação foi concebida para ajudar os professores a explicar as notas e moedas de euro aos alunos. Cada </a:t>
            </a:r>
            <a:r>
              <a:rPr lang="pt-BR" sz="1200" i="1" kern="1200" dirty="0" smtClean="0">
                <a:solidFill>
                  <a:schemeClr val="tx1"/>
                </a:solidFill>
                <a:effectLst/>
                <a:latin typeface="Arial" charset="0"/>
                <a:ea typeface="+mn-ea"/>
                <a:cs typeface="+mn-cs"/>
              </a:rPr>
              <a:t>slide</a:t>
            </a:r>
            <a:r>
              <a:rPr lang="pt-BR" sz="1200" kern="1200" dirty="0" smtClean="0">
                <a:solidFill>
                  <a:schemeClr val="tx1"/>
                </a:solidFill>
                <a:effectLst/>
                <a:latin typeface="Arial" charset="0"/>
                <a:ea typeface="+mn-ea"/>
                <a:cs typeface="+mn-cs"/>
              </a:rPr>
              <a:t> é acompanhado de informação adicional na página de notas. A apresentação pode ser utilizada no seu conjunto ou em parte. Esperamos que lhe seja útil. </a:t>
            </a:r>
          </a:p>
          <a:p>
            <a:endParaRPr lang="pt-BR" sz="1200" kern="1200" dirty="0" smtClean="0">
              <a:solidFill>
                <a:schemeClr val="tx1"/>
              </a:solidFill>
              <a:effectLst/>
              <a:latin typeface="Arial" charset="0"/>
              <a:ea typeface="+mn-ea"/>
              <a:cs typeface="+mn-cs"/>
            </a:endParaRPr>
          </a:p>
          <a:p>
            <a:r>
              <a:rPr lang="pt-BR" sz="1200" kern="1200" dirty="0" smtClean="0">
                <a:solidFill>
                  <a:schemeClr val="tx1"/>
                </a:solidFill>
                <a:effectLst/>
                <a:latin typeface="Arial" charset="0"/>
                <a:ea typeface="+mn-ea"/>
                <a:cs typeface="+mn-cs"/>
              </a:rPr>
              <a:t>Para mais informação sobre as notas e moedas de euro, consultar: </a:t>
            </a:r>
            <a:r>
              <a:rPr lang="en-GB" sz="1200" u="sng" dirty="0" smtClean="0">
                <a:solidFill>
                  <a:schemeClr val="tx1"/>
                </a:solidFill>
                <a:effectLst/>
                <a:latin typeface="Arial" charset="0"/>
                <a:hlinkClick r:id="rId3"/>
              </a:rPr>
              <a:t>http://www.novas-notas-de-euro.eu/</a:t>
            </a:r>
            <a:r>
              <a:rPr lang="en-GB" sz="1200" dirty="0" smtClean="0">
                <a:solidFill>
                  <a:schemeClr val="tx1"/>
                </a:solidFill>
                <a:effectLst/>
                <a:latin typeface="Arial" charset="0"/>
              </a:rPr>
              <a:t> </a:t>
            </a:r>
            <a:r>
              <a:rPr lang="pt-BR" sz="1200" kern="1200" dirty="0" smtClean="0">
                <a:solidFill>
                  <a:schemeClr val="tx1"/>
                </a:solidFill>
                <a:effectLst/>
                <a:latin typeface="Arial" charset="0"/>
                <a:ea typeface="+mn-ea"/>
                <a:cs typeface="+mn-cs"/>
              </a:rPr>
              <a:t>ou </a:t>
            </a:r>
            <a:r>
              <a:rPr lang="en-GB" sz="1200" u="sng" dirty="0" smtClean="0">
                <a:solidFill>
                  <a:schemeClr val="tx1"/>
                </a:solidFill>
                <a:effectLst/>
                <a:latin typeface="Arial" charset="0"/>
                <a:hlinkClick r:id="rId4"/>
              </a:rPr>
              <a:t>https://www.ecb.europa.eu/euro/html/index.pt.html</a:t>
            </a:r>
            <a:r>
              <a:rPr lang="pt-BR" sz="1200" kern="1200" dirty="0" smtClean="0">
                <a:solidFill>
                  <a:schemeClr val="tx1"/>
                </a:solidFill>
                <a:effectLst/>
                <a:latin typeface="Arial" charset="0"/>
                <a:ea typeface="+mn-ea"/>
                <a:cs typeface="+mn-cs"/>
              </a:rPr>
              <a:t>.</a:t>
            </a:r>
            <a:endParaRPr lang="pt-PT" sz="1200" kern="1200" dirty="0">
              <a:solidFill>
                <a:schemeClr val="tx1"/>
              </a:solidFill>
              <a:effectLst/>
              <a:latin typeface="Arial" charset="0"/>
              <a:ea typeface="+mn-ea"/>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txBox="1">
            <a:spLocks noGrp="1" noChangeArrowheads="1"/>
          </p:cNvSpPr>
          <p:nvPr/>
        </p:nvSpPr>
        <p:spPr bwMode="auto">
          <a:xfrm>
            <a:off x="3848645" y="9433106"/>
            <a:ext cx="2944283" cy="496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08B35572-1195-4CE3-9377-827311533DBA}" type="slidenum">
              <a:rPr lang="fr-FR" altLang="de-DE"/>
              <a:pPr algn="r" eaLnBrk="1" hangingPunct="1">
                <a:spcBef>
                  <a:spcPct val="0"/>
                </a:spcBef>
              </a:pPr>
              <a:t>10</a:t>
            </a:fld>
            <a:endParaRPr lang="fr-FR" altLang="de-DE"/>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xfrm>
            <a:off x="905934" y="4717415"/>
            <a:ext cx="4982633" cy="446913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pt-BR" altLang="de-DE" dirty="0" smtClean="0"/>
              <a:t>Para ver um vídeo sobre como verificar a autenticidade de uma nota de €20 inclinando-a, clicar na imagem da nota.</a:t>
            </a:r>
            <a:endParaRPr lang="de-DE" altLang="de-DE"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BR" sz="1200" kern="1200" dirty="0" smtClean="0">
                <a:solidFill>
                  <a:schemeClr val="tx1"/>
                </a:solidFill>
                <a:effectLst/>
                <a:latin typeface="Arial" charset="0"/>
                <a:ea typeface="+mn-ea"/>
                <a:cs typeface="+mn-cs"/>
              </a:rPr>
              <a:t>Permite “construir” uma nota, colocando os elementos de segurança no lugar certo. </a:t>
            </a:r>
          </a:p>
          <a:p>
            <a:endParaRPr lang="en-GB" sz="1200" kern="1200" dirty="0">
              <a:solidFill>
                <a:schemeClr val="tx1"/>
              </a:solidFill>
              <a:effectLst/>
              <a:latin typeface="Arial" charset="0"/>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521349E4-BAC8-4D6B-946F-21545D2E6F0F}" type="slidenum">
              <a:rPr lang="fr-FR" altLang="de-DE" smtClean="0"/>
              <a:pPr eaLnBrk="1" hangingPunct="1">
                <a:spcBef>
                  <a:spcPct val="0"/>
                </a:spcBef>
              </a:pPr>
              <a:t>12</a:t>
            </a:fld>
            <a:endParaRPr lang="fr-FR" altLang="de-DE"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BR" sz="1200" b="0" i="0" u="none" strike="noStrike" kern="1200" dirty="0" smtClean="0">
                <a:solidFill>
                  <a:schemeClr val="tx1"/>
                </a:solidFill>
                <a:effectLst/>
                <a:latin typeface="Arial" charset="0"/>
                <a:ea typeface="+mn-ea"/>
                <a:cs typeface="+mn-cs"/>
              </a:rPr>
              <a:t>O Banco Central Europeu e os bancos centrais nacionais dos países da área do euro são responsáveis pelo euro. O Banco Central Europeu situa-se em Frankfurt am Main, na Alemanha. </a:t>
            </a:r>
            <a:r>
              <a:rPr lang="pt-BR" sz="1200" b="0" i="0" u="none" strike="noStrike" kern="1200" smtClean="0">
                <a:solidFill>
                  <a:schemeClr val="tx1"/>
                </a:solidFill>
                <a:effectLst/>
                <a:latin typeface="Arial" charset="0"/>
                <a:ea typeface="+mn-ea"/>
                <a:cs typeface="+mn-cs"/>
              </a:rPr>
              <a:t>Cada país tem um banco central nacional, normalmente com sede na capital.</a:t>
            </a:r>
            <a:r>
              <a:rPr lang="pt-BR" smtClean="0"/>
              <a:t> </a:t>
            </a:r>
            <a:endParaRPr lang="en-GB" sz="1200" kern="1200" dirty="0">
              <a:solidFill>
                <a:schemeClr val="tx1"/>
              </a:solidFill>
              <a:effectLst/>
              <a:latin typeface="Arial" charset="0"/>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pt-BR" sz="1200" kern="1200" dirty="0" smtClean="0">
                <a:solidFill>
                  <a:schemeClr val="tx1"/>
                </a:solidFill>
                <a:effectLst/>
                <a:latin typeface="Arial" charset="0"/>
                <a:ea typeface="+mn-ea"/>
                <a:cs typeface="+mn-cs"/>
              </a:rPr>
              <a:t>Joga o “Euro Run” em </a:t>
            </a:r>
            <a:r>
              <a:rPr lang="pt-PT" sz="1200" u="sng" noProof="0" dirty="0" smtClean="0">
                <a:solidFill>
                  <a:schemeClr val="tx1"/>
                </a:solidFill>
                <a:effectLst/>
                <a:latin typeface="Arial" charset="0"/>
                <a:hlinkClick r:id="rId3"/>
              </a:rPr>
              <a:t>www.novas-notas-de-euro.eu</a:t>
            </a:r>
            <a:r>
              <a:rPr lang="pt-BR" sz="1200" kern="1200" dirty="0" smtClean="0">
                <a:solidFill>
                  <a:schemeClr val="tx1"/>
                </a:solidFill>
                <a:effectLst/>
                <a:latin typeface="Arial" charset="0"/>
                <a:ea typeface="+mn-ea"/>
                <a:cs typeface="+mn-cs"/>
              </a:rPr>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pt-BR" sz="1200" kern="1200" dirty="0" smtClean="0">
              <a:solidFill>
                <a:schemeClr val="tx1"/>
              </a:solidFill>
              <a:effectLst/>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pt-BR" sz="1200" kern="1200" dirty="0" smtClean="0">
                <a:solidFill>
                  <a:schemeClr val="tx1"/>
                </a:solidFill>
                <a:effectLst/>
                <a:latin typeface="Arial" charset="0"/>
                <a:ea typeface="+mn-ea"/>
                <a:cs typeface="+mn-cs"/>
              </a:rPr>
              <a:t>O Banco Central Europeu e os bancos centrais nacionais dos países da área do euro estão a organizar um concurso, que decorrerá entre 25 de novembro de 2015 e 25 de fevereiro de 2016. Encoraje os seus alunos a participar! Os 100 melhores jogadores receberão uma nota de €20 da série “Europa” emoldurada em acrílico.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521349E4-BAC8-4D6B-946F-21545D2E6F0F}" type="slidenum">
              <a:rPr lang="fr-FR" altLang="de-DE" smtClean="0"/>
              <a:pPr eaLnBrk="1" hangingPunct="1">
                <a:spcBef>
                  <a:spcPct val="0"/>
                </a:spcBef>
              </a:pPr>
              <a:t>2</a:t>
            </a:fld>
            <a:endParaRPr lang="fr-FR" altLang="de-DE"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BR" sz="1200" kern="1200" dirty="0" smtClean="0">
                <a:solidFill>
                  <a:schemeClr val="tx1"/>
                </a:solidFill>
                <a:effectLst/>
                <a:latin typeface="Arial" charset="0"/>
                <a:ea typeface="+mn-ea"/>
                <a:cs typeface="+mn-cs"/>
              </a:rPr>
              <a:t>Todas as moedas de euro têm uma face europeia comum e uma face nacional. A face comum mostra um mapa da Europa e foi desenhada por Luc Luycx, da casa da moeda belga. A face nacional exibe uma personalidade célebre, um edifício famoso ou um símbolo nacional. As moedas de alguns países apresentam na face nacional a mesma imagem para as diferentes denominações, ao passo que as de outros apresentam imagens distintas. Todas as moedas de euro podem ser utilizadas em todos os países da área do euro. </a:t>
            </a:r>
          </a:p>
          <a:p>
            <a:endParaRPr lang="pt-BR" sz="1200" kern="1200" dirty="0" smtClean="0">
              <a:solidFill>
                <a:schemeClr val="tx1"/>
              </a:solidFill>
              <a:effectLst/>
              <a:latin typeface="Arial" charset="0"/>
              <a:ea typeface="+mn-ea"/>
              <a:cs typeface="+mn-cs"/>
            </a:endParaRPr>
          </a:p>
          <a:p>
            <a:r>
              <a:rPr lang="pt-BR" sz="1200" kern="1200" dirty="0" smtClean="0">
                <a:solidFill>
                  <a:schemeClr val="tx1"/>
                </a:solidFill>
                <a:effectLst/>
                <a:latin typeface="Arial" charset="0"/>
                <a:ea typeface="+mn-ea"/>
                <a:cs typeface="+mn-cs"/>
              </a:rPr>
              <a:t>Para mais informações sobre as moedas, consultar: </a:t>
            </a:r>
            <a:r>
              <a:rPr lang="pt-PT" sz="1200" u="sng" dirty="0" smtClean="0">
                <a:solidFill>
                  <a:schemeClr val="tx1"/>
                </a:solidFill>
                <a:effectLst/>
                <a:latin typeface="Arial" charset="0"/>
                <a:hlinkClick r:id="rId3"/>
              </a:rPr>
              <a:t>http://www.novas-notas-de-euro.eu/Moedas-de-euro/Moedas-de-euro2/Faces-comuns/1-cent</a:t>
            </a:r>
            <a:r>
              <a:rPr lang="pt-BR" sz="1200" kern="1200" dirty="0" smtClean="0">
                <a:solidFill>
                  <a:schemeClr val="tx1"/>
                </a:solidFill>
                <a:effectLst/>
                <a:latin typeface="Arial" charset="0"/>
                <a:ea typeface="+mn-ea"/>
                <a:cs typeface="+mn-cs"/>
              </a:rPr>
              <a:t>.</a:t>
            </a:r>
          </a:p>
          <a:p>
            <a:endParaRPr lang="pt-BR" sz="1200" kern="1200" dirty="0" smtClean="0">
              <a:solidFill>
                <a:schemeClr val="tx1"/>
              </a:solidFill>
              <a:effectLst/>
              <a:latin typeface="Arial" charset="0"/>
              <a:ea typeface="+mn-ea"/>
              <a:cs typeface="+mn-cs"/>
            </a:endParaRPr>
          </a:p>
          <a:p>
            <a:r>
              <a:rPr lang="pt-BR" sz="1200" kern="1200" dirty="0" smtClean="0">
                <a:solidFill>
                  <a:schemeClr val="tx1"/>
                </a:solidFill>
                <a:effectLst/>
                <a:latin typeface="Arial" charset="0"/>
                <a:ea typeface="+mn-ea"/>
                <a:cs typeface="+mn-cs"/>
              </a:rPr>
              <a:t>As notas e moedas de euro começaram por entrar em circulação em doze países em 2002. A introdução do euro foi a maior operação logística na Europa em meio século. </a:t>
            </a:r>
          </a:p>
          <a:p>
            <a:endParaRPr lang="pt-BR" sz="1200" kern="1200" dirty="0" smtClean="0">
              <a:solidFill>
                <a:schemeClr val="tx1"/>
              </a:solidFill>
              <a:effectLst/>
              <a:latin typeface="Arial" charset="0"/>
              <a:ea typeface="+mn-ea"/>
              <a:cs typeface="+mn-cs"/>
            </a:endParaRPr>
          </a:p>
          <a:p>
            <a:r>
              <a:rPr lang="pt-BR" sz="1200" b="1" kern="1200" dirty="0" smtClean="0">
                <a:solidFill>
                  <a:schemeClr val="tx1"/>
                </a:solidFill>
                <a:effectLst/>
                <a:latin typeface="Arial" charset="0"/>
                <a:ea typeface="+mn-ea"/>
                <a:cs typeface="+mn-cs"/>
              </a:rPr>
              <a:t>Ideia: </a:t>
            </a:r>
            <a:r>
              <a:rPr lang="pt-BR" sz="1200" kern="1200" dirty="0" smtClean="0">
                <a:solidFill>
                  <a:schemeClr val="tx1"/>
                </a:solidFill>
                <a:effectLst/>
                <a:latin typeface="Arial" charset="0"/>
                <a:ea typeface="+mn-ea"/>
                <a:cs typeface="+mn-cs"/>
              </a:rPr>
              <a:t>As diferentes moedas neste </a:t>
            </a:r>
            <a:r>
              <a:rPr lang="pt-BR" sz="1200" i="1" kern="1200" dirty="0" smtClean="0">
                <a:solidFill>
                  <a:schemeClr val="tx1"/>
                </a:solidFill>
                <a:effectLst/>
                <a:latin typeface="Arial" charset="0"/>
                <a:ea typeface="+mn-ea"/>
                <a:cs typeface="+mn-cs"/>
              </a:rPr>
              <a:t>slide</a:t>
            </a:r>
            <a:r>
              <a:rPr lang="pt-BR" sz="1200" kern="1200" dirty="0" smtClean="0">
                <a:solidFill>
                  <a:schemeClr val="tx1"/>
                </a:solidFill>
                <a:effectLst/>
                <a:latin typeface="Arial" charset="0"/>
                <a:ea typeface="+mn-ea"/>
                <a:cs typeface="+mn-cs"/>
              </a:rPr>
              <a:t> podem ser movidas. Uma atividade possível é pedir aos alunos para identificarem de que país é cada moeda. Se os alunos estiverem interessados em descobrir de onde vêm outras moedas, podem também jogar o jogo “De que país é a moeda?” em </a:t>
            </a:r>
            <a:r>
              <a:rPr lang="pt-PT" sz="1200" u="sng" dirty="0" smtClean="0">
                <a:solidFill>
                  <a:schemeClr val="tx1"/>
                </a:solidFill>
                <a:effectLst/>
                <a:latin typeface="Arial" charset="0"/>
                <a:hlinkClick r:id="rId4"/>
              </a:rPr>
              <a:t>http://www.novas-notas-de-euro.eu/Material-didático-e-publicações/De-que-país-é-a-moeda</a:t>
            </a:r>
            <a:r>
              <a:rPr lang="pt-BR" sz="1200" kern="1200" dirty="0" smtClean="0">
                <a:solidFill>
                  <a:schemeClr val="tx1"/>
                </a:solidFill>
                <a:effectLst/>
                <a:latin typeface="Arial" charset="0"/>
                <a:ea typeface="+mn-ea"/>
                <a:cs typeface="+mn-cs"/>
              </a:rPr>
              <a:t>.</a:t>
            </a:r>
          </a:p>
          <a:p>
            <a:endParaRPr lang="pt-BR" sz="1200" kern="1200" dirty="0" smtClean="0">
              <a:solidFill>
                <a:schemeClr val="tx1"/>
              </a:solidFill>
              <a:effectLst/>
              <a:latin typeface="Arial" charset="0"/>
              <a:ea typeface="+mn-ea"/>
              <a:cs typeface="+mn-cs"/>
            </a:endParaRPr>
          </a:p>
          <a:p>
            <a:r>
              <a:rPr lang="pt-BR" sz="1200" b="1" kern="1200" dirty="0" smtClean="0">
                <a:solidFill>
                  <a:schemeClr val="tx1"/>
                </a:solidFill>
                <a:effectLst/>
                <a:latin typeface="Arial" charset="0"/>
                <a:ea typeface="+mn-ea"/>
                <a:cs typeface="+mn-cs"/>
              </a:rPr>
              <a:t>Algumas informações sobre a face nacional das moedas de €1:</a:t>
            </a:r>
          </a:p>
          <a:p>
            <a:r>
              <a:rPr lang="pt-BR" sz="1200" b="1" kern="1200" dirty="0" smtClean="0">
                <a:solidFill>
                  <a:schemeClr val="tx1"/>
                </a:solidFill>
                <a:effectLst/>
                <a:latin typeface="Arial" charset="0"/>
                <a:ea typeface="+mn-ea"/>
                <a:cs typeface="+mn-cs"/>
              </a:rPr>
              <a:t>Áustria: </a:t>
            </a:r>
            <a:r>
              <a:rPr lang="pt-BR" sz="1200" kern="1200" dirty="0" smtClean="0">
                <a:solidFill>
                  <a:schemeClr val="tx1"/>
                </a:solidFill>
                <a:effectLst/>
                <a:latin typeface="Arial" charset="0"/>
                <a:ea typeface="+mn-ea"/>
                <a:cs typeface="+mn-cs"/>
              </a:rPr>
              <a:t>As moedas de €1 prestam homenagem ao famoso compositor austríaco Wolfgang Amadeus Mozart, retratando a Áustria como o país da música.</a:t>
            </a:r>
          </a:p>
          <a:p>
            <a:r>
              <a:rPr lang="pt-BR" sz="1200" b="1" kern="1200" dirty="0" smtClean="0">
                <a:solidFill>
                  <a:schemeClr val="tx1"/>
                </a:solidFill>
                <a:effectLst/>
                <a:latin typeface="Arial" charset="0"/>
                <a:ea typeface="+mn-ea"/>
                <a:cs typeface="+mn-cs"/>
              </a:rPr>
              <a:t>Bélgica: </a:t>
            </a:r>
            <a:r>
              <a:rPr lang="pt-BR" sz="1200" kern="1200" dirty="0" smtClean="0">
                <a:solidFill>
                  <a:schemeClr val="tx1"/>
                </a:solidFill>
                <a:effectLst/>
                <a:latin typeface="Arial" charset="0"/>
                <a:ea typeface="+mn-ea"/>
                <a:cs typeface="+mn-cs"/>
              </a:rPr>
              <a:t>As moedas belgas reproduzem a efígie do monarca do país. As moedas emitidas entre 2002 e 2014 exibem a efígie do Rei Alberto II. As emitidas desde 2014 apresentam a efígie do Rei Filipe. As moedas são válidas, independentemente da efígie. </a:t>
            </a:r>
          </a:p>
          <a:p>
            <a:r>
              <a:rPr lang="pt-BR" sz="1200" b="1" kern="1200" dirty="0" smtClean="0">
                <a:solidFill>
                  <a:schemeClr val="tx1"/>
                </a:solidFill>
                <a:effectLst/>
                <a:latin typeface="Arial" charset="0"/>
                <a:ea typeface="+mn-ea"/>
                <a:cs typeface="+mn-cs"/>
              </a:rPr>
              <a:t>Chipre: </a:t>
            </a:r>
            <a:r>
              <a:rPr lang="pt-BR" sz="1200" kern="1200" dirty="0" smtClean="0">
                <a:solidFill>
                  <a:schemeClr val="tx1"/>
                </a:solidFill>
                <a:effectLst/>
                <a:latin typeface="Arial" charset="0"/>
                <a:ea typeface="+mn-ea"/>
                <a:cs typeface="+mn-cs"/>
              </a:rPr>
              <a:t>As moedas de €1 e €2 exibem um ídolo cruciforme do período calcolítico (3000 a. C.). Este exemplo típico da arte pré-histórica da ilha reflete a posição de Chipre como berço da civilização e da antiguidade. </a:t>
            </a:r>
          </a:p>
          <a:p>
            <a:r>
              <a:rPr lang="pt-BR" sz="1200" b="1" kern="1200" dirty="0" smtClean="0">
                <a:solidFill>
                  <a:schemeClr val="tx1"/>
                </a:solidFill>
                <a:effectLst/>
                <a:latin typeface="Arial" charset="0"/>
                <a:ea typeface="+mn-ea"/>
                <a:cs typeface="+mn-cs"/>
              </a:rPr>
              <a:t>Estónia: </a:t>
            </a:r>
            <a:r>
              <a:rPr lang="pt-BR" sz="1200" kern="1200" dirty="0" smtClean="0">
                <a:solidFill>
                  <a:schemeClr val="tx1"/>
                </a:solidFill>
                <a:effectLst/>
                <a:latin typeface="Arial" charset="0"/>
                <a:ea typeface="+mn-ea"/>
                <a:cs typeface="+mn-cs"/>
              </a:rPr>
              <a:t>A face nacional das moedas estónias tem o mesmo desenho em todas as denominações: uma representação geográfica da Estónia e o nome do país em estónio (Eesti).</a:t>
            </a:r>
          </a:p>
          <a:p>
            <a:r>
              <a:rPr lang="pt-BR" sz="1200" b="1" kern="1200" dirty="0" smtClean="0">
                <a:solidFill>
                  <a:schemeClr val="tx1"/>
                </a:solidFill>
                <a:effectLst/>
                <a:latin typeface="Arial" charset="0"/>
                <a:ea typeface="+mn-ea"/>
                <a:cs typeface="+mn-cs"/>
              </a:rPr>
              <a:t>Finlândia: </a:t>
            </a:r>
            <a:r>
              <a:rPr lang="pt-BR" sz="1200" kern="1200" dirty="0" smtClean="0">
                <a:solidFill>
                  <a:schemeClr val="tx1"/>
                </a:solidFill>
                <a:effectLst/>
                <a:latin typeface="Arial" charset="0"/>
                <a:ea typeface="+mn-ea"/>
                <a:cs typeface="+mn-cs"/>
              </a:rPr>
              <a:t>A moeda de €1 exibe dois cisnes a voar. O desenho foi retirado de uma proposta apresentada num concurso para conceção de uma moeda comemorativa do 80.º aniversário da independência da Finlândia.</a:t>
            </a:r>
          </a:p>
          <a:p>
            <a:r>
              <a:rPr lang="pt-BR" sz="1200" b="1" kern="1200" dirty="0" smtClean="0">
                <a:solidFill>
                  <a:schemeClr val="tx1"/>
                </a:solidFill>
                <a:effectLst/>
                <a:latin typeface="Arial" charset="0"/>
                <a:ea typeface="+mn-ea"/>
                <a:cs typeface="+mn-cs"/>
              </a:rPr>
              <a:t>França: </a:t>
            </a:r>
            <a:r>
              <a:rPr lang="pt-BR" sz="1200" kern="1200" dirty="0" smtClean="0">
                <a:solidFill>
                  <a:schemeClr val="tx1"/>
                </a:solidFill>
                <a:effectLst/>
                <a:latin typeface="Arial" charset="0"/>
                <a:ea typeface="+mn-ea"/>
                <a:cs typeface="+mn-cs"/>
              </a:rPr>
              <a:t>As moedas de €1 e €2 têm como motivo principal uma árvore, que simboliza a vida, a continuidade e o crescimento. A árvore encontra-se representada dentro de um hexágono, rodeada pela divisa republicana “Liberté, Egalité, Fraternité” (Liberdade, Igualdade, Fraternidade).  </a:t>
            </a:r>
          </a:p>
          <a:p>
            <a:r>
              <a:rPr lang="pt-BR" sz="1200" b="1" kern="1200" dirty="0" smtClean="0">
                <a:solidFill>
                  <a:schemeClr val="tx1"/>
                </a:solidFill>
                <a:effectLst/>
                <a:latin typeface="Arial" charset="0"/>
                <a:ea typeface="+mn-ea"/>
                <a:cs typeface="+mn-cs"/>
              </a:rPr>
              <a:t>Alemanha: </a:t>
            </a:r>
            <a:r>
              <a:rPr lang="pt-BR" sz="1200" kern="1200" dirty="0" smtClean="0">
                <a:solidFill>
                  <a:schemeClr val="tx1"/>
                </a:solidFill>
                <a:effectLst/>
                <a:latin typeface="Arial" charset="0"/>
                <a:ea typeface="+mn-ea"/>
                <a:cs typeface="+mn-cs"/>
              </a:rPr>
              <a:t>As moedas de €1 e €2 exibem o símbolo nacional da soberania alemã, a águia, rodeado pelas 12 estrelas da bandeira da União Europeia.</a:t>
            </a:r>
          </a:p>
          <a:p>
            <a:r>
              <a:rPr lang="pt-BR" sz="1200" b="1" kern="1200" dirty="0" smtClean="0">
                <a:solidFill>
                  <a:schemeClr val="tx1"/>
                </a:solidFill>
                <a:effectLst/>
                <a:latin typeface="Arial" charset="0"/>
                <a:ea typeface="+mn-ea"/>
                <a:cs typeface="+mn-cs"/>
              </a:rPr>
              <a:t>Grécia: </a:t>
            </a:r>
            <a:r>
              <a:rPr lang="pt-BR" sz="1200" kern="1200" dirty="0" smtClean="0">
                <a:solidFill>
                  <a:schemeClr val="tx1"/>
                </a:solidFill>
                <a:effectLst/>
                <a:latin typeface="Arial" charset="0"/>
                <a:ea typeface="+mn-ea"/>
                <a:cs typeface="+mn-cs"/>
              </a:rPr>
              <a:t>As moedas de €1 têm como motivo principal uma coruja, reproduzida a partir de uma antiga moeda ateniense de 4 dracmas (século V a. C.). </a:t>
            </a:r>
          </a:p>
          <a:p>
            <a:r>
              <a:rPr lang="pt-BR" sz="1200" b="1" kern="1200" dirty="0" smtClean="0">
                <a:solidFill>
                  <a:schemeClr val="tx1"/>
                </a:solidFill>
                <a:effectLst/>
                <a:latin typeface="Arial" charset="0"/>
                <a:ea typeface="+mn-ea"/>
                <a:cs typeface="+mn-cs"/>
              </a:rPr>
              <a:t>Irlanda: </a:t>
            </a:r>
            <a:r>
              <a:rPr lang="pt-BR" sz="1200" kern="1200" dirty="0" smtClean="0">
                <a:solidFill>
                  <a:schemeClr val="tx1"/>
                </a:solidFill>
                <a:effectLst/>
                <a:latin typeface="Arial" charset="0"/>
                <a:ea typeface="+mn-ea"/>
                <a:cs typeface="+mn-cs"/>
              </a:rPr>
              <a:t>Todas as moedas irlandesas exibem a harpa celta (o símbolo tradicional da Irlanda), o ano de emissão e o nome do país em irlandês (Éire).</a:t>
            </a:r>
          </a:p>
          <a:p>
            <a:r>
              <a:rPr lang="pt-BR" sz="1200" b="1" kern="1200" dirty="0" smtClean="0">
                <a:solidFill>
                  <a:schemeClr val="tx1"/>
                </a:solidFill>
                <a:effectLst/>
                <a:latin typeface="Arial" charset="0"/>
                <a:ea typeface="+mn-ea"/>
                <a:cs typeface="+mn-cs"/>
              </a:rPr>
              <a:t>Itália: </a:t>
            </a:r>
            <a:r>
              <a:rPr lang="pt-BR" sz="1200" kern="1200" dirty="0" smtClean="0">
                <a:solidFill>
                  <a:schemeClr val="tx1"/>
                </a:solidFill>
                <a:effectLst/>
                <a:latin typeface="Arial" charset="0"/>
                <a:ea typeface="+mn-ea"/>
                <a:cs typeface="+mn-cs"/>
              </a:rPr>
              <a:t>A moeda de €1 reproduz o famoso desenho de Leonardo da Vinci, que ilustra as proporções ideais do corpo humano e se encontra </a:t>
            </a:r>
            <a:r>
              <a:rPr lang="pt-BR" sz="1200" kern="1200" dirty="0" smtClean="0">
                <a:solidFill>
                  <a:schemeClr val="tx1"/>
                </a:solidFill>
                <a:effectLst/>
                <a:latin typeface="Arial" charset="0"/>
                <a:ea typeface="+mn-ea"/>
                <a:cs typeface="+mn-cs"/>
              </a:rPr>
              <a:t>exposto </a:t>
            </a:r>
            <a:r>
              <a:rPr lang="pt-BR" sz="1200" kern="1200" dirty="0" smtClean="0">
                <a:solidFill>
                  <a:schemeClr val="tx1"/>
                </a:solidFill>
                <a:effectLst/>
                <a:latin typeface="Arial" charset="0"/>
                <a:ea typeface="+mn-ea"/>
                <a:cs typeface="+mn-cs"/>
              </a:rPr>
              <a:t>nas Gallerie dell’ Academia, em Veneza. </a:t>
            </a:r>
          </a:p>
          <a:p>
            <a:r>
              <a:rPr lang="pt-BR" sz="1200" b="1" kern="1200" dirty="0" smtClean="0">
                <a:solidFill>
                  <a:schemeClr val="tx1"/>
                </a:solidFill>
                <a:effectLst/>
                <a:latin typeface="Arial" charset="0"/>
                <a:ea typeface="+mn-ea"/>
                <a:cs typeface="+mn-cs"/>
              </a:rPr>
              <a:t>Letónia: </a:t>
            </a:r>
            <a:r>
              <a:rPr lang="pt-BR" sz="1200" kern="1200" dirty="0" smtClean="0">
                <a:solidFill>
                  <a:schemeClr val="tx1"/>
                </a:solidFill>
                <a:effectLst/>
                <a:latin typeface="Arial" charset="0"/>
                <a:ea typeface="+mn-ea"/>
                <a:cs typeface="+mn-cs"/>
              </a:rPr>
              <a:t>A moeda de €1 exibe uma jovem plebeia letã. Esta imagem foi utilizada pela primeira vez em 1929 na moeda de prata de 5 lats. </a:t>
            </a:r>
          </a:p>
          <a:p>
            <a:r>
              <a:rPr lang="pt-BR" sz="1200" b="1" kern="1200" dirty="0" smtClean="0">
                <a:solidFill>
                  <a:schemeClr val="tx1"/>
                </a:solidFill>
                <a:effectLst/>
                <a:latin typeface="Arial" charset="0"/>
                <a:ea typeface="+mn-ea"/>
                <a:cs typeface="+mn-cs"/>
              </a:rPr>
              <a:t>Lituânia: </a:t>
            </a:r>
            <a:r>
              <a:rPr lang="pt-BR" sz="1200" kern="1200" dirty="0" smtClean="0">
                <a:solidFill>
                  <a:schemeClr val="tx1"/>
                </a:solidFill>
                <a:effectLst/>
                <a:latin typeface="Arial" charset="0"/>
                <a:ea typeface="+mn-ea"/>
                <a:cs typeface="+mn-cs"/>
              </a:rPr>
              <a:t>As moedas de euro lituanas exibem o escudo da República da Lituânia (o Vytis), a designação do país em lituano (LIETUVA) e o ano de emissão (2015). </a:t>
            </a:r>
          </a:p>
          <a:p>
            <a:r>
              <a:rPr lang="pt-BR" sz="1200" b="1" kern="1200" dirty="0" smtClean="0">
                <a:solidFill>
                  <a:schemeClr val="tx1"/>
                </a:solidFill>
                <a:effectLst/>
                <a:latin typeface="Arial" charset="0"/>
                <a:ea typeface="+mn-ea"/>
                <a:cs typeface="+mn-cs"/>
              </a:rPr>
              <a:t>Luxemburgo: </a:t>
            </a:r>
            <a:r>
              <a:rPr lang="pt-BR" sz="1200" kern="1200" dirty="0" smtClean="0">
                <a:solidFill>
                  <a:schemeClr val="tx1"/>
                </a:solidFill>
                <a:effectLst/>
                <a:latin typeface="Arial" charset="0"/>
                <a:ea typeface="+mn-ea"/>
                <a:cs typeface="+mn-cs"/>
              </a:rPr>
              <a:t>Todas as moedas luxemburguesas exibem a efígie de Sua Alteza Real o Grão-Duque Henri. Incluem igualmente o ano de emissão e o nome do país em luxemburguês (Lëtzebuerg).</a:t>
            </a:r>
          </a:p>
          <a:p>
            <a:r>
              <a:rPr lang="pt-BR" sz="1200" b="1" kern="1200" dirty="0" smtClean="0">
                <a:solidFill>
                  <a:schemeClr val="tx1"/>
                </a:solidFill>
                <a:effectLst/>
                <a:latin typeface="Arial" charset="0"/>
                <a:ea typeface="+mn-ea"/>
                <a:cs typeface="+mn-cs"/>
              </a:rPr>
              <a:t>Malta: </a:t>
            </a:r>
            <a:r>
              <a:rPr lang="pt-BR" sz="1200" kern="1200" dirty="0" smtClean="0">
                <a:solidFill>
                  <a:schemeClr val="tx1"/>
                </a:solidFill>
                <a:effectLst/>
                <a:latin typeface="Arial" charset="0"/>
                <a:ea typeface="+mn-ea"/>
                <a:cs typeface="+mn-cs"/>
              </a:rPr>
              <a:t>As moedas de €1 e €2 exibem o emblema utilizado pela Ordem Soberana de Malta. Durante o período em que a Ordem dominou Malta, entre 1530 e 1798, a cruz de oito pontas tornou-se o símbolo da ilha, sendo hoje frequentemente designada como “Cruz de Malta”. </a:t>
            </a:r>
          </a:p>
          <a:p>
            <a:r>
              <a:rPr lang="pt-BR" sz="1200" b="1" kern="1200" dirty="0" smtClean="0">
                <a:solidFill>
                  <a:schemeClr val="tx1"/>
                </a:solidFill>
                <a:effectLst/>
                <a:latin typeface="Arial" charset="0"/>
                <a:ea typeface="+mn-ea"/>
                <a:cs typeface="+mn-cs"/>
              </a:rPr>
              <a:t>Países Baixos: </a:t>
            </a:r>
            <a:r>
              <a:rPr lang="pt-BR" sz="1200" kern="1200" dirty="0" smtClean="0">
                <a:solidFill>
                  <a:schemeClr val="tx1"/>
                </a:solidFill>
                <a:effectLst/>
                <a:latin typeface="Arial" charset="0"/>
                <a:ea typeface="+mn-ea"/>
                <a:cs typeface="+mn-cs"/>
              </a:rPr>
              <a:t>As moedas de euro dos Países Baixos exibem a efígie do monarca neerlandês. As moedas emitidas entre 2002 e 2014 apresentam a efígie da Rainha Beatriz e as emitidas desde 2014 </a:t>
            </a:r>
            <a:r>
              <a:rPr lang="pt-BR" sz="1200" kern="1200" dirty="0" smtClean="0">
                <a:solidFill>
                  <a:schemeClr val="tx1"/>
                </a:solidFill>
                <a:effectLst/>
                <a:latin typeface="Arial" charset="0"/>
                <a:ea typeface="+mn-ea"/>
                <a:cs typeface="+mn-cs"/>
              </a:rPr>
              <a:t>a efígie do </a:t>
            </a:r>
            <a:r>
              <a:rPr lang="pt-BR" sz="1200" kern="1200" dirty="0" smtClean="0">
                <a:solidFill>
                  <a:schemeClr val="tx1"/>
                </a:solidFill>
                <a:effectLst/>
                <a:latin typeface="Arial" charset="0"/>
                <a:ea typeface="+mn-ea"/>
                <a:cs typeface="+mn-cs"/>
              </a:rPr>
              <a:t>Rei Willem-Alexander. As moedas são válidas, independentemente da efígie. </a:t>
            </a:r>
          </a:p>
          <a:p>
            <a:r>
              <a:rPr lang="pt-BR" sz="1200" b="1" kern="1200" dirty="0" smtClean="0">
                <a:solidFill>
                  <a:schemeClr val="tx1"/>
                </a:solidFill>
                <a:effectLst/>
                <a:latin typeface="Arial" charset="0"/>
                <a:ea typeface="+mn-ea"/>
                <a:cs typeface="+mn-cs"/>
              </a:rPr>
              <a:t>Portugal: </a:t>
            </a:r>
            <a:r>
              <a:rPr lang="pt-BR" sz="1200" kern="1200" dirty="0" smtClean="0">
                <a:solidFill>
                  <a:schemeClr val="tx1"/>
                </a:solidFill>
                <a:effectLst/>
                <a:latin typeface="Arial" charset="0"/>
                <a:ea typeface="+mn-ea"/>
                <a:cs typeface="+mn-cs"/>
              </a:rPr>
              <a:t>As moedas de €1 e €2 exibem os castelos e escudos de Portugal, rodeados pelas estrelas da União Europeia. Tal simboliza o diálogo, o intercâmbio de valores e a dinâmica da construção europeia. O elemento central é o selo real de 1144. </a:t>
            </a:r>
          </a:p>
          <a:p>
            <a:r>
              <a:rPr lang="pt-BR" sz="1200" b="1" kern="1200" dirty="0" smtClean="0">
                <a:solidFill>
                  <a:schemeClr val="tx1"/>
                </a:solidFill>
                <a:effectLst/>
                <a:latin typeface="Arial" charset="0"/>
                <a:ea typeface="+mn-ea"/>
                <a:cs typeface="+mn-cs"/>
              </a:rPr>
              <a:t>Eslováquia: </a:t>
            </a:r>
            <a:r>
              <a:rPr lang="pt-BR" sz="1200" kern="1200" dirty="0" smtClean="0">
                <a:solidFill>
                  <a:schemeClr val="tx1"/>
                </a:solidFill>
                <a:effectLst/>
                <a:latin typeface="Arial" charset="0"/>
                <a:ea typeface="+mn-ea"/>
                <a:cs typeface="+mn-cs"/>
              </a:rPr>
              <a:t>As moedas de €1 e €2 exibem uma dupla cruz sobre três montanhas, reproduzindo o emblema nacional do país. </a:t>
            </a:r>
          </a:p>
          <a:p>
            <a:r>
              <a:rPr lang="pt-BR" sz="1200" b="1" kern="1200" dirty="0" smtClean="0">
                <a:solidFill>
                  <a:schemeClr val="tx1"/>
                </a:solidFill>
                <a:effectLst/>
                <a:latin typeface="Arial" charset="0"/>
                <a:ea typeface="+mn-ea"/>
                <a:cs typeface="+mn-cs"/>
              </a:rPr>
              <a:t>Eslovénia: </a:t>
            </a:r>
            <a:r>
              <a:rPr lang="pt-BR" sz="1200" kern="1200" dirty="0" smtClean="0">
                <a:solidFill>
                  <a:schemeClr val="tx1"/>
                </a:solidFill>
                <a:effectLst/>
                <a:latin typeface="Arial" charset="0"/>
                <a:ea typeface="+mn-ea"/>
                <a:cs typeface="+mn-cs"/>
              </a:rPr>
              <a:t>As moedas de €1 reproduzem a efígie de Primož Trubar, autor do primeiro livro impresso em esloveno. </a:t>
            </a:r>
          </a:p>
          <a:p>
            <a:r>
              <a:rPr lang="pt-BR" sz="1200" b="1" kern="1200" dirty="0" smtClean="0">
                <a:solidFill>
                  <a:schemeClr val="tx1"/>
                </a:solidFill>
                <a:effectLst/>
                <a:latin typeface="Arial" charset="0"/>
                <a:ea typeface="+mn-ea"/>
                <a:cs typeface="+mn-cs"/>
              </a:rPr>
              <a:t>Espanha: </a:t>
            </a:r>
            <a:r>
              <a:rPr lang="pt-BR" sz="1200" kern="1200" dirty="0" smtClean="0">
                <a:solidFill>
                  <a:schemeClr val="tx1"/>
                </a:solidFill>
                <a:effectLst/>
                <a:latin typeface="Arial" charset="0"/>
                <a:ea typeface="+mn-ea"/>
                <a:cs typeface="+mn-cs"/>
              </a:rPr>
              <a:t>As moedas de €1 e €2 reproduzem a efígie do monarca espanhol. As moedas emitidas entre 2002 e 2015 exibem a efígie do Rei Juan Carlos I e as emitidas a partir de 2015 a efígie do Rei Filipe VI. As moedas são válidas, independentemente da efígie. </a:t>
            </a:r>
          </a:p>
          <a:p>
            <a:endParaRPr lang="en-GB" sz="1200" kern="1200" dirty="0">
              <a:solidFill>
                <a:schemeClr val="tx1"/>
              </a:solidFill>
              <a:effectLst/>
              <a:latin typeface="Arial" charset="0"/>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1200" kern="1200" dirty="0" smtClean="0">
                <a:solidFill>
                  <a:schemeClr val="tx1"/>
                </a:solidFill>
                <a:effectLst/>
                <a:latin typeface="Arial" charset="0"/>
                <a:ea typeface="+mn-ea"/>
                <a:cs typeface="+mn-cs"/>
              </a:rPr>
              <a:t>Existem sete denominações de notas de euro: €5, €10, €20, €50, €100, €200 e €500. As notas de euro reproduzem o estilo arquitetónico de diferentes épocas da História da Europa por ordem cronológica ascendente. A nota de €5 reproduz o estilo clássico, a de €10 o românico (séculos X a XIII) e a de €20 o gótico (séculos XIII a XVI), continuando até à de €500, que reproduz a arquitetura moderna do século XX. </a:t>
            </a:r>
            <a:r>
              <a:rPr lang="pt-BR" sz="1200" i="1" u="sng" kern="1200" dirty="0" smtClean="0">
                <a:solidFill>
                  <a:schemeClr val="tx1"/>
                </a:solidFill>
                <a:effectLst/>
                <a:latin typeface="Arial" charset="0"/>
                <a:ea typeface="+mn-ea"/>
                <a:cs typeface="+mn-cs"/>
              </a:rPr>
              <a:t>Os elementos arquitetónicos exibidos nas notas de euro são reproduções estilizadas</a:t>
            </a:r>
            <a:r>
              <a:rPr lang="pt-BR" sz="1200" i="1" u="none" kern="1200" dirty="0" smtClean="0">
                <a:solidFill>
                  <a:schemeClr val="tx1"/>
                </a:solidFill>
                <a:effectLst/>
                <a:latin typeface="Arial" charset="0"/>
                <a:ea typeface="+mn-ea"/>
                <a:cs typeface="+mn-cs"/>
              </a:rPr>
              <a:t> </a:t>
            </a:r>
            <a:r>
              <a:rPr lang="pt-BR" sz="1200" kern="1200" dirty="0" smtClean="0">
                <a:solidFill>
                  <a:schemeClr val="tx1"/>
                </a:solidFill>
                <a:effectLst/>
                <a:latin typeface="Arial" charset="0"/>
                <a:ea typeface="+mn-ea"/>
                <a:cs typeface="+mn-cs"/>
              </a:rPr>
              <a:t>– não constituem uma representação exata de edifícios reais. As imagens de edifícios apresentadas no </a:t>
            </a:r>
            <a:r>
              <a:rPr lang="pt-BR" sz="1200" i="1" kern="1200" dirty="0" smtClean="0">
                <a:solidFill>
                  <a:schemeClr val="tx1"/>
                </a:solidFill>
                <a:effectLst/>
                <a:latin typeface="Arial" charset="0"/>
                <a:ea typeface="+mn-ea"/>
                <a:cs typeface="+mn-cs"/>
              </a:rPr>
              <a:t>slide</a:t>
            </a:r>
            <a:r>
              <a:rPr lang="pt-BR" sz="1200" kern="1200" dirty="0" smtClean="0">
                <a:solidFill>
                  <a:schemeClr val="tx1"/>
                </a:solidFill>
                <a:effectLst/>
                <a:latin typeface="Arial" charset="0"/>
                <a:ea typeface="+mn-ea"/>
                <a:cs typeface="+mn-cs"/>
              </a:rPr>
              <a:t> ilustram o estilo arquitetónico geral reproduzido em cada nota. </a:t>
            </a:r>
          </a:p>
          <a:p>
            <a:endParaRPr lang="pt-BR" sz="1200" kern="1200" dirty="0" smtClean="0">
              <a:solidFill>
                <a:schemeClr val="tx1"/>
              </a:solidFill>
              <a:effectLst/>
              <a:latin typeface="Arial" charset="0"/>
              <a:ea typeface="+mn-ea"/>
              <a:cs typeface="+mn-cs"/>
            </a:endParaRPr>
          </a:p>
          <a:p>
            <a:r>
              <a:rPr lang="pt-BR" sz="1200" kern="1200" dirty="0" smtClean="0">
                <a:solidFill>
                  <a:schemeClr val="tx1"/>
                </a:solidFill>
                <a:effectLst/>
                <a:latin typeface="Arial" charset="0"/>
                <a:ea typeface="+mn-ea"/>
                <a:cs typeface="+mn-cs"/>
              </a:rPr>
              <a:t>As primeiras notas de euro foram desenhadas por Robert Kalina, desenhador de notas do Oesterreichische Nationalbank, o banco central da Áustria. Entraram em circulação em 2002. Todas as notas estão atualmente a receber proteção reforçada com novos elementos de segurança e o seu aspeto gráfico está a ser renovado. A nota de €5 da série “Europa” entrou em circulação em 2 de maio de 2013 e a de €10 em 23 de setembro de 2014. A nova nota de €20 entrará em circulação em 25 de novembro de 2015. As restantes denominações serão emitidas em datas a determinar, as quais serão comunicadas com antecedência ao público e aos profissionais que operam com numerário. Ambas as séries de notas têm curso legal, sendo qualquer alteração comunicada atempadamente.  </a:t>
            </a:r>
          </a:p>
          <a:p>
            <a:endParaRPr lang="pt-BR" sz="1200" kern="1200" dirty="0" smtClean="0">
              <a:solidFill>
                <a:schemeClr val="tx1"/>
              </a:solidFill>
              <a:effectLst/>
              <a:latin typeface="Arial" charset="0"/>
              <a:ea typeface="+mn-ea"/>
              <a:cs typeface="+mn-cs"/>
            </a:endParaRPr>
          </a:p>
          <a:p>
            <a:r>
              <a:rPr lang="pt-BR" sz="1200" b="1" kern="1200" dirty="0" smtClean="0">
                <a:solidFill>
                  <a:schemeClr val="tx1"/>
                </a:solidFill>
                <a:effectLst/>
                <a:latin typeface="Arial" charset="0"/>
                <a:ea typeface="+mn-ea"/>
                <a:cs typeface="+mn-cs"/>
              </a:rPr>
              <a:t>Ideia: </a:t>
            </a:r>
            <a:r>
              <a:rPr lang="pt-BR" sz="1200" kern="1200" dirty="0" smtClean="0">
                <a:solidFill>
                  <a:schemeClr val="tx1"/>
                </a:solidFill>
                <a:effectLst/>
                <a:latin typeface="Arial" charset="0"/>
                <a:ea typeface="+mn-ea"/>
                <a:cs typeface="+mn-cs"/>
              </a:rPr>
              <a:t>Substitua as imagens aqui disponibilizadas por imagens de edifícios do seu país. Pode também recolher imagens de monumentos famosos e perguntar aos alunos se são representativos do estilo clássico, românico ou gótico. </a:t>
            </a:r>
          </a:p>
          <a:p>
            <a:endParaRPr lang="pt-BR" sz="1200" kern="1200" dirty="0" smtClean="0">
              <a:solidFill>
                <a:schemeClr val="tx1"/>
              </a:solidFill>
              <a:effectLst/>
              <a:latin typeface="Arial" charset="0"/>
              <a:ea typeface="+mn-ea"/>
              <a:cs typeface="+mn-cs"/>
            </a:endParaRPr>
          </a:p>
          <a:p>
            <a:r>
              <a:rPr lang="pt-BR" sz="1200" b="1" kern="1200" dirty="0" smtClean="0">
                <a:solidFill>
                  <a:schemeClr val="tx1"/>
                </a:solidFill>
                <a:effectLst/>
                <a:latin typeface="Arial" charset="0"/>
                <a:ea typeface="+mn-ea"/>
                <a:cs typeface="+mn-cs"/>
              </a:rPr>
              <a:t>Algumas informações sobre os edifícios apresentados neste </a:t>
            </a:r>
            <a:r>
              <a:rPr lang="pt-BR" sz="1200" b="1" i="1" kern="1200" dirty="0" smtClean="0">
                <a:solidFill>
                  <a:schemeClr val="tx1"/>
                </a:solidFill>
                <a:effectLst/>
                <a:latin typeface="Arial" charset="0"/>
                <a:ea typeface="+mn-ea"/>
                <a:cs typeface="+mn-cs"/>
              </a:rPr>
              <a:t>slide</a:t>
            </a:r>
            <a:r>
              <a:rPr lang="pt-BR" sz="1200" b="1" kern="1200" dirty="0" smtClean="0">
                <a:solidFill>
                  <a:schemeClr val="tx1"/>
                </a:solidFill>
                <a:effectLst/>
                <a:latin typeface="Arial" charset="0"/>
                <a:ea typeface="+mn-ea"/>
                <a:cs typeface="+mn-cs"/>
              </a:rPr>
              <a:t>:</a:t>
            </a:r>
          </a:p>
          <a:p>
            <a:r>
              <a:rPr lang="pt-BR" sz="1200" b="1" kern="1200" dirty="0" smtClean="0">
                <a:solidFill>
                  <a:schemeClr val="tx1"/>
                </a:solidFill>
                <a:effectLst/>
                <a:latin typeface="Arial" charset="0"/>
                <a:ea typeface="+mn-ea"/>
                <a:cs typeface="+mn-cs"/>
              </a:rPr>
              <a:t>Nota de €5: </a:t>
            </a:r>
            <a:r>
              <a:rPr lang="pt-BR" sz="1200" kern="1200" dirty="0" smtClean="0">
                <a:solidFill>
                  <a:schemeClr val="tx1"/>
                </a:solidFill>
                <a:effectLst/>
                <a:latin typeface="Arial" charset="0"/>
                <a:ea typeface="+mn-ea"/>
                <a:cs typeface="+mn-cs"/>
              </a:rPr>
              <a:t>Arco de Adriano (Atenas, Grécia)</a:t>
            </a:r>
          </a:p>
          <a:p>
            <a:r>
              <a:rPr lang="pt-BR" sz="1200" b="1" kern="1200" dirty="0" smtClean="0">
                <a:solidFill>
                  <a:schemeClr val="tx1"/>
                </a:solidFill>
                <a:effectLst/>
                <a:latin typeface="Arial" charset="0"/>
                <a:ea typeface="+mn-ea"/>
                <a:cs typeface="+mn-cs"/>
              </a:rPr>
              <a:t>Nota de €10: </a:t>
            </a:r>
            <a:r>
              <a:rPr lang="pt-BR" sz="1200" kern="1200" dirty="0" smtClean="0">
                <a:solidFill>
                  <a:schemeClr val="tx1"/>
                </a:solidFill>
                <a:effectLst/>
                <a:latin typeface="Arial" charset="0"/>
                <a:ea typeface="+mn-ea"/>
                <a:cs typeface="+mn-cs"/>
              </a:rPr>
              <a:t>Torre inclinada de Pisa (Itália)</a:t>
            </a:r>
          </a:p>
          <a:p>
            <a:r>
              <a:rPr lang="pt-BR" sz="1200" b="1" kern="1200" dirty="0" smtClean="0">
                <a:solidFill>
                  <a:schemeClr val="tx1"/>
                </a:solidFill>
                <a:effectLst/>
                <a:latin typeface="Arial" charset="0"/>
                <a:ea typeface="+mn-ea"/>
                <a:cs typeface="+mn-cs"/>
              </a:rPr>
              <a:t>Nota de €20: </a:t>
            </a:r>
            <a:r>
              <a:rPr lang="pt-BR" sz="1200" kern="1200" dirty="0" smtClean="0">
                <a:solidFill>
                  <a:schemeClr val="tx1"/>
                </a:solidFill>
                <a:effectLst/>
                <a:latin typeface="Arial" charset="0"/>
                <a:ea typeface="+mn-ea"/>
                <a:cs typeface="+mn-cs"/>
              </a:rPr>
              <a:t>Catedral de Notre Dame (Paris, França)</a:t>
            </a:r>
          </a:p>
          <a:p>
            <a:endParaRPr lang="en-GB"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3</a:t>
            </a:fld>
            <a:endParaRPr lang="fr-FR"/>
          </a:p>
        </p:txBody>
      </p:sp>
    </p:spTree>
    <p:extLst>
      <p:ext uri="{BB962C8B-B14F-4D97-AF65-F5344CB8AC3E}">
        <p14:creationId xmlns:p14="http://schemas.microsoft.com/office/powerpoint/2010/main" val="1110790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baseline="0" dirty="0" smtClean="0"/>
              <a:t>As notas de euro exibem janelas ou pórticos na frente e pontes no verso. </a:t>
            </a:r>
          </a:p>
          <a:p>
            <a:endParaRPr lang="pt-BR" baseline="0" dirty="0" smtClean="0"/>
          </a:p>
          <a:p>
            <a:r>
              <a:rPr lang="pt-BR" b="1" baseline="0" dirty="0" smtClean="0"/>
              <a:t>Ideia: </a:t>
            </a:r>
            <a:r>
              <a:rPr lang="pt-BR" baseline="0" dirty="0" smtClean="0"/>
              <a:t>À semelhança do </a:t>
            </a:r>
            <a:r>
              <a:rPr lang="pt-BR" i="1" baseline="0" dirty="0" smtClean="0"/>
              <a:t>slide</a:t>
            </a:r>
            <a:r>
              <a:rPr lang="pt-BR" baseline="0" dirty="0" smtClean="0"/>
              <a:t> anterior, pode substituir a imagem do edifício renascentista pela imagem de um edifício do seu país. Esta imagem mostra o Palácio de Carlos V na Alhambra (em Granada, Espanha). </a:t>
            </a:r>
            <a:endParaRPr lang="en-GB" baseline="0" dirty="0" smtClean="0"/>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4</a:t>
            </a:fld>
            <a:endParaRPr lang="fr-FR"/>
          </a:p>
        </p:txBody>
      </p:sp>
    </p:spTree>
    <p:extLst>
      <p:ext uri="{BB962C8B-B14F-4D97-AF65-F5344CB8AC3E}">
        <p14:creationId xmlns:p14="http://schemas.microsoft.com/office/powerpoint/2010/main" val="31035080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dirty="0" smtClean="0"/>
              <a:t>As janelas e os pórticos na frente das notas e as pontes no verso representam ideias. </a:t>
            </a:r>
          </a:p>
          <a:p>
            <a:endParaRPr lang="pt-BR" dirty="0" smtClean="0"/>
          </a:p>
          <a:p>
            <a:r>
              <a:rPr lang="pt-BR" dirty="0" smtClean="0"/>
              <a:t>As janelas e os pórticos simbolizam o espírito de abertura e cooperação na Europa.</a:t>
            </a:r>
          </a:p>
          <a:p>
            <a:endParaRPr lang="pt-BR" dirty="0" smtClean="0"/>
          </a:p>
          <a:p>
            <a:r>
              <a:rPr lang="pt-BR" dirty="0" smtClean="0"/>
              <a:t>As pontes simbolizam a comunicação entre os povos da Europa e entre a Europa e o resto do mundo.</a:t>
            </a:r>
          </a:p>
          <a:p>
            <a:endParaRPr lang="pt-BR" dirty="0" smtClean="0"/>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5</a:t>
            </a:fld>
            <a:endParaRPr lang="fr-FR"/>
          </a:p>
        </p:txBody>
      </p:sp>
    </p:spTree>
    <p:extLst>
      <p:ext uri="{BB962C8B-B14F-4D97-AF65-F5344CB8AC3E}">
        <p14:creationId xmlns:p14="http://schemas.microsoft.com/office/powerpoint/2010/main" val="11540013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baseline="0" dirty="0" smtClean="0"/>
              <a:t>Europa, uma figura mitológica grega, é muito importante na nova série de notas. O seu retrato é reproduzido na marca de água de todas as novas notas. Na nova nota de €20, em circulação a partir de 25 de novembro de 2015, surge também no canto superior direito, num novo elemento de segurança chamado “janela com retrato”. Observe a nota contra a luz para ver o retrato de Europa. </a:t>
            </a:r>
          </a:p>
          <a:p>
            <a:endParaRPr lang="pt-BR" baseline="0" dirty="0" smtClean="0"/>
          </a:p>
          <a:p>
            <a:r>
              <a:rPr lang="pt-BR" baseline="0" dirty="0" smtClean="0"/>
              <a:t>Europa foi escolhida para figurar nas novas notas de euro por ter dado o nome ao nosso continente. O retrato de Europa utilizado nas notas foi retirado de um vaso grego antigo, datado da segunda metade do século IV a. C. e que se crê ser proveniente de Taranto, no sul de Itália. O vaso encontra-se presentemente exposto no Museu do Louvre em Paris, França. </a:t>
            </a:r>
          </a:p>
          <a:p>
            <a:endParaRPr lang="pt-BR" baseline="0" dirty="0" smtClean="0"/>
          </a:p>
          <a:p>
            <a:r>
              <a:rPr lang="pt-BR" baseline="0" dirty="0" smtClean="0"/>
              <a:t>Para mais informações sobre Europa, incluindo um vídeo, consultar: </a:t>
            </a:r>
            <a:r>
              <a:rPr lang="pt-PT" sz="1200" u="sng" noProof="0" dirty="0" smtClean="0">
                <a:solidFill>
                  <a:schemeClr val="tx1"/>
                </a:solidFill>
                <a:effectLst/>
                <a:latin typeface="Arial" charset="0"/>
                <a:hlinkClick r:id="rId3"/>
              </a:rPr>
              <a:t>http://www.novas-notas-de-euro.eu/Série-“Europa”/O-mito-de-Europa</a:t>
            </a:r>
            <a:r>
              <a:rPr lang="pt-BR" baseline="0" dirty="0" smtClean="0"/>
              <a:t>. </a:t>
            </a:r>
            <a:endParaRPr lang="en-GB" baseline="0" dirty="0" smtClean="0"/>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6</a:t>
            </a:fld>
            <a:endParaRPr lang="fr-FR"/>
          </a:p>
        </p:txBody>
      </p:sp>
    </p:spTree>
    <p:extLst>
      <p:ext uri="{BB962C8B-B14F-4D97-AF65-F5344CB8AC3E}">
        <p14:creationId xmlns:p14="http://schemas.microsoft.com/office/powerpoint/2010/main" val="17991141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pt-BR" sz="1200" kern="1200" dirty="0" smtClean="0">
                <a:solidFill>
                  <a:schemeClr val="tx1"/>
                </a:solidFill>
                <a:effectLst/>
                <a:latin typeface="Arial" charset="0"/>
                <a:ea typeface="+mn-ea"/>
                <a:cs typeface="+mn-cs"/>
              </a:rPr>
              <a:t>É fácil verificar a autenticidade das notas de euro. Basta tocar, observar e inclinar. </a:t>
            </a:r>
          </a:p>
          <a:p>
            <a:endParaRPr lang="en-GB" sz="1200" kern="1200" dirty="0">
              <a:solidFill>
                <a:schemeClr val="tx1"/>
              </a:solidFill>
              <a:effectLst/>
              <a:latin typeface="Arial" charset="0"/>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1200" kern="1200" dirty="0" smtClean="0">
                <a:solidFill>
                  <a:schemeClr val="tx1"/>
                </a:solidFill>
                <a:effectLst/>
                <a:latin typeface="Arial" charset="0"/>
                <a:ea typeface="+mn-ea"/>
                <a:cs typeface="+mn-cs"/>
              </a:rPr>
              <a:t>Para ver um vídeo sobre como verificar a autenticidade de uma nota de €20 tocando e sentindo o papel, clicar na imagem da nota.</a:t>
            </a:r>
          </a:p>
          <a:p>
            <a:endParaRPr lang="en-GB"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8</a:t>
            </a:fld>
            <a:endParaRPr lang="fr-FR"/>
          </a:p>
        </p:txBody>
      </p:sp>
    </p:spTree>
    <p:extLst>
      <p:ext uri="{BB962C8B-B14F-4D97-AF65-F5344CB8AC3E}">
        <p14:creationId xmlns:p14="http://schemas.microsoft.com/office/powerpoint/2010/main" val="32086482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txBox="1">
            <a:spLocks noGrp="1" noChangeArrowheads="1"/>
          </p:cNvSpPr>
          <p:nvPr/>
        </p:nvSpPr>
        <p:spPr bwMode="auto">
          <a:xfrm>
            <a:off x="3848645" y="9433106"/>
            <a:ext cx="2944283" cy="496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3CEE2FC8-7AAA-4BB9-95B6-9916A53F732C}" type="slidenum">
              <a:rPr lang="fr-FR" altLang="de-DE"/>
              <a:pPr algn="r" eaLnBrk="1" hangingPunct="1">
                <a:spcBef>
                  <a:spcPct val="0"/>
                </a:spcBef>
              </a:pPr>
              <a:t>9</a:t>
            </a:fld>
            <a:endParaRPr lang="fr-FR" altLang="de-DE"/>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xfrm>
            <a:off x="905934" y="4717415"/>
            <a:ext cx="4982633" cy="446913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pt-BR" sz="1200" dirty="0" smtClean="0">
                <a:solidFill>
                  <a:schemeClr val="tx1"/>
                </a:solidFill>
                <a:effectLst/>
                <a:latin typeface="Arial" charset="0"/>
              </a:rPr>
              <a:t>Para ver um vídeo sobre como verificar a autenticidade de uma nota de €20 observando-a contra a luz, clicar na imagem da nota.</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xfrm>
            <a:off x="6996854" y="6525344"/>
            <a:ext cx="2133600" cy="476250"/>
          </a:xfrm>
          <a:ln/>
        </p:spPr>
        <p:txBody>
          <a:bodyPr/>
          <a:lstStyle>
            <a:lvl1pPr>
              <a:defRPr/>
            </a:lvl1pPr>
          </a:lstStyle>
          <a:p>
            <a:pPr>
              <a:defRPr/>
            </a:pPr>
            <a:fld id="{A8919AB3-6A1B-46DA-A87D-75F31FC6C4CE}" type="slidenum">
              <a:rPr lang="fr-FR"/>
              <a:pPr>
                <a:defRPr/>
              </a:pPr>
              <a:t>‹#›</a:t>
            </a:fld>
            <a:endParaRPr lang="fr-FR" dirty="0"/>
          </a:p>
        </p:txBody>
      </p:sp>
    </p:spTree>
    <p:extLst>
      <p:ext uri="{BB962C8B-B14F-4D97-AF65-F5344CB8AC3E}">
        <p14:creationId xmlns:p14="http://schemas.microsoft.com/office/powerpoint/2010/main" val="3765869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1600200"/>
            <a:ext cx="8229600" cy="4525963"/>
          </a:xfrm>
          <a:prstGeom prst="rect">
            <a:avLst/>
          </a:prstGeo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B2DBFC67-1D5E-4131-A88B-CE6F7901BAA5}" type="slidenum">
              <a:rPr lang="fr-FR"/>
              <a:pPr>
                <a:defRPr/>
              </a:pPr>
              <a:t>‹#›</a:t>
            </a:fld>
            <a:endParaRPr lang="fr-FR"/>
          </a:p>
        </p:txBody>
      </p:sp>
    </p:spTree>
    <p:extLst>
      <p:ext uri="{BB962C8B-B14F-4D97-AF65-F5344CB8AC3E}">
        <p14:creationId xmlns:p14="http://schemas.microsoft.com/office/powerpoint/2010/main" val="1740618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a:prstGeom prst="rect">
            <a:avLst/>
          </a:prstGeo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a:prstGeom prst="rect">
            <a:avLst/>
          </a:prstGeo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B2FBBFE5-F91A-4B91-A3F8-375685A6930E}" type="slidenum">
              <a:rPr lang="fr-FR"/>
              <a:pPr>
                <a:defRPr/>
              </a:pPr>
              <a:t>‹#›</a:t>
            </a:fld>
            <a:endParaRPr lang="fr-FR"/>
          </a:p>
        </p:txBody>
      </p:sp>
    </p:spTree>
    <p:extLst>
      <p:ext uri="{BB962C8B-B14F-4D97-AF65-F5344CB8AC3E}">
        <p14:creationId xmlns:p14="http://schemas.microsoft.com/office/powerpoint/2010/main" val="837797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reserve="1">
  <p:cSld name="Titre. Texte et clip multimédia">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457200" y="1600200"/>
            <a:ext cx="4038600" cy="4525963"/>
          </a:xfrm>
          <a:prstGeom prst="rect">
            <a:avLst/>
          </a:prstGeo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élément multimédia 3"/>
          <p:cNvSpPr>
            <a:spLocks noGrp="1"/>
          </p:cNvSpPr>
          <p:nvPr>
            <p:ph type="media" sz="half" idx="2"/>
          </p:nvPr>
        </p:nvSpPr>
        <p:spPr>
          <a:xfrm>
            <a:off x="4648200" y="1600200"/>
            <a:ext cx="4038600" cy="4525963"/>
          </a:xfrm>
          <a:prstGeom prst="rect">
            <a:avLst/>
          </a:prstGeom>
        </p:spPr>
        <p:txBody>
          <a:bodyPr/>
          <a:lstStyle/>
          <a:p>
            <a:pPr lvl="0"/>
            <a:endParaRPr lang="fr-FR"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91EDA771-CB83-48B8-8CD5-9A3C6F9A4FC6}" type="slidenum">
              <a:rPr lang="fr-FR"/>
              <a:pPr>
                <a:defRPr/>
              </a:pPr>
              <a:t>‹#›</a:t>
            </a:fld>
            <a:endParaRPr lang="fr-FR"/>
          </a:p>
        </p:txBody>
      </p:sp>
    </p:spTree>
    <p:extLst>
      <p:ext uri="{BB962C8B-B14F-4D97-AF65-F5344CB8AC3E}">
        <p14:creationId xmlns:p14="http://schemas.microsoft.com/office/powerpoint/2010/main" val="4428773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a:prstGeom prst="rect">
            <a:avLst/>
          </a:prstGeo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8AEABF6A-3586-4E00-82CB-8C731B516C39}" type="slidenum">
              <a:rPr lang="fr-FR"/>
              <a:pPr>
                <a:defRPr/>
              </a:pPr>
              <a:t>‹#›</a:t>
            </a:fld>
            <a:endParaRPr lang="fr-FR"/>
          </a:p>
        </p:txBody>
      </p:sp>
    </p:spTree>
    <p:extLst>
      <p:ext uri="{BB962C8B-B14F-4D97-AF65-F5344CB8AC3E}">
        <p14:creationId xmlns:p14="http://schemas.microsoft.com/office/powerpoint/2010/main" val="17733705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idx="1"/>
          </p:nvPr>
        </p:nvSpPr>
        <p:spPr>
          <a:xfrm>
            <a:off x="457200" y="1600200"/>
            <a:ext cx="8229600" cy="4525963"/>
          </a:xfrm>
          <a:prstGeom prst="rect">
            <a:avLst/>
          </a:prstGeo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164B8BB5-2FBE-4AF1-963D-11440B6A64DB}" type="slidenum">
              <a:rPr lang="fr-FR"/>
              <a:pPr>
                <a:defRPr/>
              </a:pPr>
              <a:t>‹#›</a:t>
            </a:fld>
            <a:endParaRPr lang="fr-FR"/>
          </a:p>
        </p:txBody>
      </p:sp>
    </p:spTree>
    <p:extLst>
      <p:ext uri="{BB962C8B-B14F-4D97-AF65-F5344CB8AC3E}">
        <p14:creationId xmlns:p14="http://schemas.microsoft.com/office/powerpoint/2010/main" val="36100441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254E5CB3-E885-49EB-8119-8F7A28CFB473}" type="slidenum">
              <a:rPr lang="fr-FR"/>
              <a:pPr>
                <a:defRPr/>
              </a:pPr>
              <a:t>‹#›</a:t>
            </a:fld>
            <a:endParaRPr lang="fr-FR"/>
          </a:p>
        </p:txBody>
      </p:sp>
    </p:spTree>
    <p:extLst>
      <p:ext uri="{BB962C8B-B14F-4D97-AF65-F5344CB8AC3E}">
        <p14:creationId xmlns:p14="http://schemas.microsoft.com/office/powerpoint/2010/main" val="25287959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8709D5B3-0004-4BFB-B7A5-CE441BA339F6}" type="slidenum">
              <a:rPr lang="fr-FR"/>
              <a:pPr>
                <a:defRPr/>
              </a:pPr>
              <a:t>‹#›</a:t>
            </a:fld>
            <a:endParaRPr lang="fr-FR"/>
          </a:p>
        </p:txBody>
      </p:sp>
    </p:spTree>
    <p:extLst>
      <p:ext uri="{BB962C8B-B14F-4D97-AF65-F5344CB8AC3E}">
        <p14:creationId xmlns:p14="http://schemas.microsoft.com/office/powerpoint/2010/main" val="30557452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95EB637B-7982-47D2-9EF3-135FDE685971}" type="slidenum">
              <a:rPr lang="fr-FR"/>
              <a:pPr>
                <a:defRPr/>
              </a:pPr>
              <a:t>‹#›</a:t>
            </a:fld>
            <a:endParaRPr lang="fr-FR"/>
          </a:p>
        </p:txBody>
      </p:sp>
    </p:spTree>
    <p:extLst>
      <p:ext uri="{BB962C8B-B14F-4D97-AF65-F5344CB8AC3E}">
        <p14:creationId xmlns:p14="http://schemas.microsoft.com/office/powerpoint/2010/main" val="14648637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17E59CEC-0F7C-4514-9FA4-B92BD15FB5E2}" type="slidenum">
              <a:rPr lang="fr-FR"/>
              <a:pPr>
                <a:defRPr/>
              </a:pPr>
              <a:t>‹#›</a:t>
            </a:fld>
            <a:endParaRPr lang="fr-FR"/>
          </a:p>
        </p:txBody>
      </p:sp>
    </p:spTree>
    <p:extLst>
      <p:ext uri="{BB962C8B-B14F-4D97-AF65-F5344CB8AC3E}">
        <p14:creationId xmlns:p14="http://schemas.microsoft.com/office/powerpoint/2010/main" val="9230264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ln/>
        </p:spPr>
        <p:txBody>
          <a:bodyPr/>
          <a:lstStyle>
            <a:lvl1pPr>
              <a:defRPr/>
            </a:lvl1pPr>
          </a:lstStyle>
          <a:p>
            <a:pPr>
              <a:defRPr/>
            </a:pPr>
            <a:fld id="{CC72E990-D3D1-4880-A14A-699B88E892D3}" type="slidenum">
              <a:rPr lang="fr-FR"/>
              <a:pPr>
                <a:defRPr/>
              </a:pPr>
              <a:t>‹#›</a:t>
            </a:fld>
            <a:endParaRPr lang="fr-FR"/>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50483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idx="1"/>
          </p:nvPr>
        </p:nvSpPr>
        <p:spPr>
          <a:xfrm>
            <a:off x="457200" y="1600200"/>
            <a:ext cx="8229600" cy="4525963"/>
          </a:xfrm>
          <a:prstGeom prst="rect">
            <a:avLst/>
          </a:prstGeo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375E7CC6-0827-4ED3-848E-C94508291980}" type="slidenum">
              <a:rPr lang="fr-FR"/>
              <a:pPr>
                <a:defRPr/>
              </a:pPr>
              <a:t>‹#›</a:t>
            </a:fld>
            <a:endParaRPr lang="fr-FR" dirty="0"/>
          </a:p>
        </p:txBody>
      </p:sp>
    </p:spTree>
    <p:extLst>
      <p:ext uri="{BB962C8B-B14F-4D97-AF65-F5344CB8AC3E}">
        <p14:creationId xmlns:p14="http://schemas.microsoft.com/office/powerpoint/2010/main" val="36725365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baseline="0">
                <a:latin typeface="Gill Sans MT" panose="020B0502020104020203" pitchFamily="34" charset="0"/>
              </a:defRPr>
            </a:lvl1pPr>
          </a:lstStyle>
          <a:p>
            <a:r>
              <a:rPr lang="de-DE" dirty="0" smtClean="0"/>
              <a:t>Titelmasterformat durch Klicken bearbeiten</a:t>
            </a:r>
            <a:endParaRPr lang="de-DE" dirty="0"/>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E466C835-CEBF-418C-A79D-639347C9814E}" type="slidenum">
              <a:rPr lang="fr-FR"/>
              <a:pPr>
                <a:defRPr/>
              </a:pPr>
              <a:t>‹#›</a:t>
            </a:fld>
            <a:endParaRPr lang="fr-FR"/>
          </a:p>
        </p:txBody>
      </p:sp>
      <p:pic>
        <p:nvPicPr>
          <p:cNvPr id="307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3380" y="-27385"/>
            <a:ext cx="9180514" cy="6885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81636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a:prstGeom prst="rect">
            <a:avLst/>
          </a:prstGeo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xfrm>
            <a:off x="6974904" y="6525766"/>
            <a:ext cx="2133600" cy="359618"/>
          </a:xfrm>
          <a:ln/>
        </p:spPr>
        <p:txBody>
          <a:bodyPr/>
          <a:lstStyle>
            <a:lvl1pPr>
              <a:defRPr/>
            </a:lvl1pPr>
          </a:lstStyle>
          <a:p>
            <a:pPr>
              <a:defRPr/>
            </a:pPr>
            <a:fld id="{DE218022-1DB6-4BAE-945C-04E0F86ABC65}" type="slidenum">
              <a:rPr lang="fr-FR"/>
              <a:pPr>
                <a:defRPr/>
              </a:pPr>
              <a:t>‹#›</a:t>
            </a:fld>
            <a:endParaRPr lang="fr-FR"/>
          </a:p>
        </p:txBody>
      </p:sp>
    </p:spTree>
    <p:extLst>
      <p:ext uri="{BB962C8B-B14F-4D97-AF65-F5344CB8AC3E}">
        <p14:creationId xmlns:p14="http://schemas.microsoft.com/office/powerpoint/2010/main" val="19734606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smtClean="0"/>
          </a:p>
        </p:txBody>
      </p:sp>
      <p:sp>
        <p:nvSpPr>
          <p:cNvPr id="4" name="Textplatzhalt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1C872DEA-9CE3-4D66-8577-21809709F94B}" type="slidenum">
              <a:rPr lang="fr-FR"/>
              <a:pPr>
                <a:defRPr/>
              </a:pPr>
              <a:t>‹#›</a:t>
            </a:fld>
            <a:endParaRPr lang="fr-FR"/>
          </a:p>
        </p:txBody>
      </p:sp>
    </p:spTree>
    <p:extLst>
      <p:ext uri="{BB962C8B-B14F-4D97-AF65-F5344CB8AC3E}">
        <p14:creationId xmlns:p14="http://schemas.microsoft.com/office/powerpoint/2010/main" val="4343300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1600200"/>
            <a:ext cx="8229600" cy="4525963"/>
          </a:xfrm>
          <a:prstGeom prst="rect">
            <a:avLst/>
          </a:prstGeo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4CE99AB1-E127-4987-9A1E-BF2346AB9F66}" type="slidenum">
              <a:rPr lang="fr-FR"/>
              <a:pPr>
                <a:defRPr/>
              </a:pPr>
              <a:t>‹#›</a:t>
            </a:fld>
            <a:endParaRPr lang="fr-FR"/>
          </a:p>
        </p:txBody>
      </p:sp>
    </p:spTree>
    <p:extLst>
      <p:ext uri="{BB962C8B-B14F-4D97-AF65-F5344CB8AC3E}">
        <p14:creationId xmlns:p14="http://schemas.microsoft.com/office/powerpoint/2010/main" val="39038613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a:prstGeom prst="rect">
            <a:avLst/>
          </a:prstGeo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a:prstGeom prst="rect">
            <a:avLst/>
          </a:prstGeo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8B649CC2-D1AE-4F65-8052-CA0C952EBDC2}" type="slidenum">
              <a:rPr lang="fr-FR"/>
              <a:pPr>
                <a:defRPr/>
              </a:pPr>
              <a:t>‹#›</a:t>
            </a:fld>
            <a:endParaRPr lang="fr-FR"/>
          </a:p>
        </p:txBody>
      </p:sp>
    </p:spTree>
    <p:extLst>
      <p:ext uri="{BB962C8B-B14F-4D97-AF65-F5344CB8AC3E}">
        <p14:creationId xmlns:p14="http://schemas.microsoft.com/office/powerpoint/2010/main" val="766710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4493900F-7E3A-4BB9-87CB-093F260BF284}" type="slidenum">
              <a:rPr lang="fr-FR"/>
              <a:pPr>
                <a:defRPr/>
              </a:pPr>
              <a:t>‹#›</a:t>
            </a:fld>
            <a:endParaRPr lang="fr-FR"/>
          </a:p>
        </p:txBody>
      </p:sp>
    </p:spTree>
    <p:extLst>
      <p:ext uri="{BB962C8B-B14F-4D97-AF65-F5344CB8AC3E}">
        <p14:creationId xmlns:p14="http://schemas.microsoft.com/office/powerpoint/2010/main" val="35564634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41F18A13-F09A-422C-ABAC-F48DC08FF67A}" type="slidenum">
              <a:rPr lang="fr-FR"/>
              <a:pPr>
                <a:defRPr/>
              </a:pPr>
              <a:t>‹#›</a:t>
            </a:fld>
            <a:endParaRPr lang="fr-FR"/>
          </a:p>
        </p:txBody>
      </p:sp>
    </p:spTree>
    <p:extLst>
      <p:ext uri="{BB962C8B-B14F-4D97-AF65-F5344CB8AC3E}">
        <p14:creationId xmlns:p14="http://schemas.microsoft.com/office/powerpoint/2010/main" val="1348837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3F36804E-4BC6-4FE1-9DFF-A83627F8640B}" type="slidenum">
              <a:rPr lang="fr-FR"/>
              <a:pPr>
                <a:defRPr/>
              </a:pPr>
              <a:t>‹#›</a:t>
            </a:fld>
            <a:endParaRPr lang="fr-FR"/>
          </a:p>
        </p:txBody>
      </p:sp>
    </p:spTree>
    <p:extLst>
      <p:ext uri="{BB962C8B-B14F-4D97-AF65-F5344CB8AC3E}">
        <p14:creationId xmlns:p14="http://schemas.microsoft.com/office/powerpoint/2010/main" val="37260591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xfrm>
            <a:off x="6998400" y="6526800"/>
            <a:ext cx="2133600" cy="476250"/>
          </a:xfrm>
          <a:ln/>
        </p:spPr>
        <p:txBody>
          <a:bodyPr/>
          <a:lstStyle>
            <a:lvl1pPr>
              <a:defRPr/>
            </a:lvl1pPr>
          </a:lstStyle>
          <a:p>
            <a:pPr>
              <a:defRPr/>
            </a:pPr>
            <a:fld id="{88FA5C9C-79F9-41BF-93C9-DEE74C588997}" type="slidenum">
              <a:rPr lang="fr-FR"/>
              <a:pPr>
                <a:defRPr/>
              </a:pPr>
              <a:t>‹#›</a:t>
            </a:fld>
            <a:endParaRPr lang="fr-FR"/>
          </a:p>
        </p:txBody>
      </p:sp>
    </p:spTree>
    <p:extLst>
      <p:ext uri="{BB962C8B-B14F-4D97-AF65-F5344CB8AC3E}">
        <p14:creationId xmlns:p14="http://schemas.microsoft.com/office/powerpoint/2010/main" val="2398986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xfrm>
            <a:off x="6998400" y="6526800"/>
            <a:ext cx="2133600" cy="476250"/>
          </a:xfrm>
          <a:ln/>
        </p:spPr>
        <p:txBody>
          <a:bodyPr/>
          <a:lstStyle>
            <a:lvl1pPr>
              <a:defRPr/>
            </a:lvl1pPr>
          </a:lstStyle>
          <a:p>
            <a:pPr>
              <a:defRPr/>
            </a:pPr>
            <a:fld id="{31795907-32BC-4EB2-A684-7B02D22B4117}" type="slidenum">
              <a:rPr lang="fr-FR"/>
              <a:pPr>
                <a:defRPr/>
              </a:pPr>
              <a:t>‹#›</a:t>
            </a:fld>
            <a:endParaRPr lang="fr-FR"/>
          </a:p>
        </p:txBody>
      </p:sp>
    </p:spTree>
    <p:extLst>
      <p:ext uri="{BB962C8B-B14F-4D97-AF65-F5344CB8AC3E}">
        <p14:creationId xmlns:p14="http://schemas.microsoft.com/office/powerpoint/2010/main" val="358207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a:prstGeom prst="rect">
            <a:avLst/>
          </a:prstGeo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54D5897E-95DC-40BC-9350-A854E6FC64D3}" type="slidenum">
              <a:rPr lang="fr-FR"/>
              <a:pPr>
                <a:defRPr/>
              </a:pPr>
              <a:t>‹#›</a:t>
            </a:fld>
            <a:endParaRPr lang="fr-FR"/>
          </a:p>
        </p:txBody>
      </p:sp>
    </p:spTree>
    <p:extLst>
      <p:ext uri="{BB962C8B-B14F-4D97-AF65-F5344CB8AC3E}">
        <p14:creationId xmlns:p14="http://schemas.microsoft.com/office/powerpoint/2010/main" val="4242537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E8D9C8EA-1BCA-468C-913B-8AA8A2FCE4A3}" type="slidenum">
              <a:rPr lang="fr-FR"/>
              <a:pPr>
                <a:defRPr/>
              </a:pPr>
              <a:t>‹#›</a:t>
            </a:fld>
            <a:endParaRPr lang="fr-FR"/>
          </a:p>
        </p:txBody>
      </p:sp>
    </p:spTree>
    <p:extLst>
      <p:ext uri="{BB962C8B-B14F-4D97-AF65-F5344CB8AC3E}">
        <p14:creationId xmlns:p14="http://schemas.microsoft.com/office/powerpoint/2010/main" val="1089197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B7CAE9"/>
        </a:solidFill>
        <a:effectLst/>
      </p:bgPr>
    </p:bg>
    <p:spTree>
      <p:nvGrpSpPr>
        <p:cNvPr id="1" name=""/>
        <p:cNvGrpSpPr/>
        <p:nvPr/>
      </p:nvGrpSpPr>
      <p:grpSpPr>
        <a:xfrm>
          <a:off x="0" y="0"/>
          <a:ext cx="0" cy="0"/>
          <a:chOff x="0" y="0"/>
          <a:chExt cx="0" cy="0"/>
        </a:xfrm>
      </p:grpSpPr>
      <p:sp>
        <p:nvSpPr>
          <p:cNvPr id="2867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fr-FR"/>
          </a:p>
        </p:txBody>
      </p:sp>
      <p:sp>
        <p:nvSpPr>
          <p:cNvPr id="2867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fr-FR"/>
          </a:p>
        </p:txBody>
      </p:sp>
      <p:sp>
        <p:nvSpPr>
          <p:cNvPr id="2867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A979967F-7298-4E36-959A-14AC54E8D18D}" type="slidenum">
              <a:rPr lang="fr-FR"/>
              <a:pPr>
                <a:defRPr/>
              </a:pPr>
              <a:t>‹#›</a:t>
            </a:fld>
            <a:endParaRPr lang="fr-FR"/>
          </a:p>
        </p:txBody>
      </p:sp>
      <p:pic>
        <p:nvPicPr>
          <p:cNvPr id="1026" name="Picture 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B7CAE9"/>
        </a:solidFill>
        <a:effectLst/>
      </p:bgPr>
    </p:bg>
    <p:spTree>
      <p:nvGrpSpPr>
        <p:cNvPr id="1" name=""/>
        <p:cNvGrpSpPr/>
        <p:nvPr/>
      </p:nvGrpSpPr>
      <p:grpSpPr>
        <a:xfrm>
          <a:off x="0" y="0"/>
          <a:ext cx="0" cy="0"/>
          <a:chOff x="0" y="0"/>
          <a:chExt cx="0" cy="0"/>
        </a:xfrm>
      </p:grpSpPr>
      <p:sp>
        <p:nvSpPr>
          <p:cNvPr id="9" name="Rectangle 4"/>
          <p:cNvSpPr>
            <a:spLocks noGrp="1" noChangeArrowheads="1"/>
          </p:cNvSpPr>
          <p:nvPr>
            <p:ph type="dt" sz="half" idx="2"/>
          </p:nvPr>
        </p:nvSpPr>
        <p:spPr bwMode="auto">
          <a:xfrm>
            <a:off x="457200" y="6245225"/>
            <a:ext cx="2133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defRPr sz="1400"/>
            </a:lvl1pPr>
          </a:lstStyle>
          <a:p>
            <a:pPr>
              <a:defRPr/>
            </a:pPr>
            <a:endParaRPr lang="fr-FR"/>
          </a:p>
        </p:txBody>
      </p:sp>
      <p:sp>
        <p:nvSpPr>
          <p:cNvPr id="10" name="Rectangle 5"/>
          <p:cNvSpPr>
            <a:spLocks noGrp="1" noChangeArrowheads="1"/>
          </p:cNvSpPr>
          <p:nvPr>
            <p:ph type="ftr" sz="quarter" idx="3"/>
          </p:nvPr>
        </p:nvSpPr>
        <p:spPr bwMode="auto">
          <a:xfrm>
            <a:off x="3124200" y="6245225"/>
            <a:ext cx="2895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a:defRPr sz="1400"/>
            </a:lvl1pPr>
          </a:lstStyle>
          <a:p>
            <a:pPr>
              <a:defRPr/>
            </a:pPr>
            <a:endParaRPr lang="fr-FR"/>
          </a:p>
        </p:txBody>
      </p:sp>
      <p:sp>
        <p:nvSpPr>
          <p:cNvPr id="11" name="Rectangle 6"/>
          <p:cNvSpPr>
            <a:spLocks noGrp="1" noChangeArrowheads="1"/>
          </p:cNvSpPr>
          <p:nvPr>
            <p:ph type="sldNum" sz="quarter" idx="4"/>
          </p:nvPr>
        </p:nvSpPr>
        <p:spPr bwMode="auto">
          <a:xfrm>
            <a:off x="6553200" y="6245225"/>
            <a:ext cx="2133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pPr>
              <a:defRPr/>
            </a:pPr>
            <a:fld id="{B31CE94D-CF27-4682-92ED-86A73A9B570C}" type="slidenum">
              <a:rPr lang="fr-FR"/>
              <a:pPr>
                <a:defRPr/>
              </a:pPr>
              <a:t>‹#›</a:t>
            </a:fld>
            <a:endParaRPr lang="fr-FR"/>
          </a:p>
        </p:txBody>
      </p:sp>
      <p:pic>
        <p:nvPicPr>
          <p:cNvPr id="4098" name="Picture 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75.jpeg"/><Relationship Id="rId13" Type="http://schemas.openxmlformats.org/officeDocument/2006/relationships/image" Target="../media/image78.png"/><Relationship Id="rId3" Type="http://schemas.microsoft.com/office/2007/relationships/media" Target="../media/media5.wmv"/><Relationship Id="rId7" Type="http://schemas.openxmlformats.org/officeDocument/2006/relationships/image" Target="../media/image74.png"/><Relationship Id="rId12" Type="http://schemas.openxmlformats.org/officeDocument/2006/relationships/image" Target="../media/image77.png"/><Relationship Id="rId2" Type="http://schemas.openxmlformats.org/officeDocument/2006/relationships/video" Target="../media/media4.wmv"/><Relationship Id="rId1" Type="http://schemas.microsoft.com/office/2007/relationships/media" Target="../media/media4.wmv"/><Relationship Id="rId6" Type="http://schemas.openxmlformats.org/officeDocument/2006/relationships/notesSlide" Target="../notesSlides/notesSlide10.xml"/><Relationship Id="rId11" Type="http://schemas.openxmlformats.org/officeDocument/2006/relationships/image" Target="../media/image66.png"/><Relationship Id="rId5" Type="http://schemas.openxmlformats.org/officeDocument/2006/relationships/slideLayout" Target="../slideLayouts/slideLayout7.xml"/><Relationship Id="rId10" Type="http://schemas.openxmlformats.org/officeDocument/2006/relationships/image" Target="../media/image68.jpeg"/><Relationship Id="rId4" Type="http://schemas.openxmlformats.org/officeDocument/2006/relationships/video" Target="../media/media5.wmv"/><Relationship Id="rId9" Type="http://schemas.openxmlformats.org/officeDocument/2006/relationships/image" Target="../media/image76.png"/></Relationships>
</file>

<file path=ppt/slides/_rels/slide11.xml.rels><?xml version="1.0" encoding="UTF-8" standalone="yes"?>
<Relationships xmlns="http://schemas.openxmlformats.org/package/2006/relationships"><Relationship Id="rId8" Type="http://schemas.openxmlformats.org/officeDocument/2006/relationships/image" Target="../media/image84.jpeg"/><Relationship Id="rId3" Type="http://schemas.openxmlformats.org/officeDocument/2006/relationships/image" Target="../media/image79.png"/><Relationship Id="rId7" Type="http://schemas.openxmlformats.org/officeDocument/2006/relationships/image" Target="../media/image83.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82.jpeg"/><Relationship Id="rId5" Type="http://schemas.openxmlformats.org/officeDocument/2006/relationships/image" Target="../media/image81.jpeg"/><Relationship Id="rId10" Type="http://schemas.openxmlformats.org/officeDocument/2006/relationships/image" Target="../media/image73.jpeg"/><Relationship Id="rId4" Type="http://schemas.openxmlformats.org/officeDocument/2006/relationships/image" Target="../media/image80.png"/><Relationship Id="rId9" Type="http://schemas.openxmlformats.org/officeDocument/2006/relationships/image" Target="../media/image85.jpeg"/></Relationships>
</file>

<file path=ppt/slides/_rels/slide12.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image" Target="../media/image95.png"/><Relationship Id="rId18" Type="http://schemas.openxmlformats.org/officeDocument/2006/relationships/image" Target="../media/image100.png"/><Relationship Id="rId3" Type="http://schemas.openxmlformats.org/officeDocument/2006/relationships/image" Target="../media/image11.png"/><Relationship Id="rId21" Type="http://schemas.openxmlformats.org/officeDocument/2006/relationships/image" Target="../media/image103.png"/><Relationship Id="rId7" Type="http://schemas.openxmlformats.org/officeDocument/2006/relationships/image" Target="../media/image89.png"/><Relationship Id="rId12" Type="http://schemas.openxmlformats.org/officeDocument/2006/relationships/image" Target="../media/image94.png"/><Relationship Id="rId17" Type="http://schemas.openxmlformats.org/officeDocument/2006/relationships/image" Target="../media/image99.png"/><Relationship Id="rId25" Type="http://schemas.openxmlformats.org/officeDocument/2006/relationships/image" Target="../media/image10.png"/><Relationship Id="rId2" Type="http://schemas.openxmlformats.org/officeDocument/2006/relationships/notesSlide" Target="../notesSlides/notesSlide12.xml"/><Relationship Id="rId16" Type="http://schemas.openxmlformats.org/officeDocument/2006/relationships/image" Target="../media/image98.png"/><Relationship Id="rId20" Type="http://schemas.openxmlformats.org/officeDocument/2006/relationships/image" Target="../media/image102.png"/><Relationship Id="rId1" Type="http://schemas.openxmlformats.org/officeDocument/2006/relationships/slideLayout" Target="../slideLayouts/slideLayout7.xml"/><Relationship Id="rId6" Type="http://schemas.openxmlformats.org/officeDocument/2006/relationships/image" Target="../media/image88.png"/><Relationship Id="rId11" Type="http://schemas.openxmlformats.org/officeDocument/2006/relationships/image" Target="../media/image93.png"/><Relationship Id="rId24" Type="http://schemas.openxmlformats.org/officeDocument/2006/relationships/image" Target="../media/image9.png"/><Relationship Id="rId5" Type="http://schemas.openxmlformats.org/officeDocument/2006/relationships/image" Target="../media/image87.png"/><Relationship Id="rId15" Type="http://schemas.openxmlformats.org/officeDocument/2006/relationships/image" Target="../media/image97.png"/><Relationship Id="rId23" Type="http://schemas.openxmlformats.org/officeDocument/2006/relationships/image" Target="../media/image105.png"/><Relationship Id="rId10" Type="http://schemas.openxmlformats.org/officeDocument/2006/relationships/image" Target="../media/image92.png"/><Relationship Id="rId19" Type="http://schemas.openxmlformats.org/officeDocument/2006/relationships/image" Target="../media/image101.png"/><Relationship Id="rId4" Type="http://schemas.openxmlformats.org/officeDocument/2006/relationships/image" Target="../media/image86.png"/><Relationship Id="rId9" Type="http://schemas.openxmlformats.org/officeDocument/2006/relationships/image" Target="../media/image91.png"/><Relationship Id="rId14" Type="http://schemas.openxmlformats.org/officeDocument/2006/relationships/image" Target="../media/image96.png"/><Relationship Id="rId22" Type="http://schemas.openxmlformats.org/officeDocument/2006/relationships/image" Target="../media/image104.png"/></Relationships>
</file>

<file path=ppt/slides/_rels/slide13.xml.rels><?xml version="1.0" encoding="UTF-8" standalone="yes"?>
<Relationships xmlns="http://schemas.openxmlformats.org/package/2006/relationships"><Relationship Id="rId3" Type="http://schemas.openxmlformats.org/officeDocument/2006/relationships/image" Target="../media/image106.jpeg"/><Relationship Id="rId7"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08.png"/><Relationship Id="rId4" Type="http://schemas.openxmlformats.org/officeDocument/2006/relationships/image" Target="../media/image107.png"/></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18" Type="http://schemas.openxmlformats.org/officeDocument/2006/relationships/image" Target="../media/image26.png"/><Relationship Id="rId26" Type="http://schemas.openxmlformats.org/officeDocument/2006/relationships/image" Target="../media/image34.png"/><Relationship Id="rId3" Type="http://schemas.openxmlformats.org/officeDocument/2006/relationships/image" Target="../media/image11.png"/><Relationship Id="rId21" Type="http://schemas.openxmlformats.org/officeDocument/2006/relationships/image" Target="../media/image29.png"/><Relationship Id="rId34" Type="http://schemas.openxmlformats.org/officeDocument/2006/relationships/image" Target="../media/image10.png"/><Relationship Id="rId7" Type="http://schemas.openxmlformats.org/officeDocument/2006/relationships/image" Target="../media/image15.png"/><Relationship Id="rId12" Type="http://schemas.openxmlformats.org/officeDocument/2006/relationships/image" Target="../media/image20.png"/><Relationship Id="rId17" Type="http://schemas.openxmlformats.org/officeDocument/2006/relationships/image" Target="../media/image25.png"/><Relationship Id="rId25" Type="http://schemas.openxmlformats.org/officeDocument/2006/relationships/image" Target="../media/image33.png"/><Relationship Id="rId33" Type="http://schemas.openxmlformats.org/officeDocument/2006/relationships/image" Target="../media/image9.png"/><Relationship Id="rId2" Type="http://schemas.openxmlformats.org/officeDocument/2006/relationships/notesSlide" Target="../notesSlides/notesSlide2.xml"/><Relationship Id="rId16" Type="http://schemas.openxmlformats.org/officeDocument/2006/relationships/image" Target="../media/image24.png"/><Relationship Id="rId20" Type="http://schemas.openxmlformats.org/officeDocument/2006/relationships/image" Target="../media/image28.png"/><Relationship Id="rId29" Type="http://schemas.openxmlformats.org/officeDocument/2006/relationships/image" Target="../media/image37.png"/><Relationship Id="rId1" Type="http://schemas.openxmlformats.org/officeDocument/2006/relationships/slideLayout" Target="../slideLayouts/slideLayout19.xml"/><Relationship Id="rId6" Type="http://schemas.openxmlformats.org/officeDocument/2006/relationships/image" Target="../media/image14.png"/><Relationship Id="rId11" Type="http://schemas.openxmlformats.org/officeDocument/2006/relationships/image" Target="../media/image19.png"/><Relationship Id="rId24" Type="http://schemas.openxmlformats.org/officeDocument/2006/relationships/image" Target="../media/image32.png"/><Relationship Id="rId32" Type="http://schemas.openxmlformats.org/officeDocument/2006/relationships/image" Target="../media/image40.png"/><Relationship Id="rId5" Type="http://schemas.openxmlformats.org/officeDocument/2006/relationships/image" Target="../media/image13.png"/><Relationship Id="rId15" Type="http://schemas.openxmlformats.org/officeDocument/2006/relationships/image" Target="../media/image23.png"/><Relationship Id="rId23" Type="http://schemas.openxmlformats.org/officeDocument/2006/relationships/image" Target="../media/image31.png"/><Relationship Id="rId28" Type="http://schemas.openxmlformats.org/officeDocument/2006/relationships/image" Target="../media/image36.png"/><Relationship Id="rId10" Type="http://schemas.openxmlformats.org/officeDocument/2006/relationships/image" Target="../media/image18.png"/><Relationship Id="rId19" Type="http://schemas.openxmlformats.org/officeDocument/2006/relationships/image" Target="../media/image27.png"/><Relationship Id="rId31" Type="http://schemas.openxmlformats.org/officeDocument/2006/relationships/image" Target="../media/image39.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 Id="rId22" Type="http://schemas.openxmlformats.org/officeDocument/2006/relationships/image" Target="../media/image30.png"/><Relationship Id="rId27" Type="http://schemas.openxmlformats.org/officeDocument/2006/relationships/image" Target="../media/image35.png"/><Relationship Id="rId30" Type="http://schemas.openxmlformats.org/officeDocument/2006/relationships/image" Target="../media/image38.png"/></Relationships>
</file>

<file path=ppt/slides/_rels/slide3.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png"/><Relationship Id="rId7" Type="http://schemas.openxmlformats.org/officeDocument/2006/relationships/image" Target="../media/image45.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jpeg"/><Relationship Id="rId10" Type="http://schemas.openxmlformats.org/officeDocument/2006/relationships/image" Target="../media/image48.jpeg"/><Relationship Id="rId4" Type="http://schemas.openxmlformats.org/officeDocument/2006/relationships/image" Target="../media/image42.png"/><Relationship Id="rId9" Type="http://schemas.openxmlformats.org/officeDocument/2006/relationships/image" Target="../media/image47.jpeg"/></Relationships>
</file>

<file path=ppt/slides/_rels/slide4.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49.png"/><Relationship Id="rId7" Type="http://schemas.openxmlformats.org/officeDocument/2006/relationships/image" Target="../media/image52.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3.png"/><Relationship Id="rId9" Type="http://schemas.openxmlformats.org/officeDocument/2006/relationships/image" Target="../media/image54.jpeg"/></Relationships>
</file>

<file path=ppt/slides/_rels/slide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45.jpeg"/></Relationships>
</file>

<file path=ppt/slides/_rels/slide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jpeg"/></Relationships>
</file>

<file path=ppt/slides/_rels/slide7.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2.png"/><Relationship Id="rId7" Type="http://schemas.openxmlformats.org/officeDocument/2006/relationships/image" Target="../media/image65.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4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1.png"/><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68.jpeg"/><Relationship Id="rId5" Type="http://schemas.openxmlformats.org/officeDocument/2006/relationships/image" Target="../media/image67.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73.jpeg"/><Relationship Id="rId3" Type="http://schemas.openxmlformats.org/officeDocument/2006/relationships/video" Target="../media/media2.wmv"/><Relationship Id="rId7" Type="http://schemas.openxmlformats.org/officeDocument/2006/relationships/notesSlide" Target="../notesSlides/notesSlide9.xml"/><Relationship Id="rId12" Type="http://schemas.openxmlformats.org/officeDocument/2006/relationships/image" Target="../media/image72.png"/><Relationship Id="rId2" Type="http://schemas.microsoft.com/office/2007/relationships/media" Target="../media/media2.wmv"/><Relationship Id="rId1" Type="http://schemas.openxmlformats.org/officeDocument/2006/relationships/themeOverride" Target="../theme/themeOverride1.xml"/><Relationship Id="rId6" Type="http://schemas.openxmlformats.org/officeDocument/2006/relationships/slideLayout" Target="../slideLayouts/slideLayout7.xml"/><Relationship Id="rId11" Type="http://schemas.openxmlformats.org/officeDocument/2006/relationships/image" Target="../media/image68.jpeg"/><Relationship Id="rId5" Type="http://schemas.openxmlformats.org/officeDocument/2006/relationships/video" Target="../media/media3.wmv"/><Relationship Id="rId10" Type="http://schemas.openxmlformats.org/officeDocument/2006/relationships/image" Target="../media/image71.png"/><Relationship Id="rId4" Type="http://schemas.microsoft.com/office/2007/relationships/media" Target="../media/media3.wmv"/><Relationship Id="rId9" Type="http://schemas.openxmlformats.org/officeDocument/2006/relationships/image" Target="../media/image7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N:\User_ab_10062013\Boamah\ECB_DATEN\PNG\Karte_mit_Inseln_GruenGoldHellgrau_ohne_Island.png"/>
          <p:cNvPicPr>
            <a:picLocks noChangeAspect="1" noChangeArrowheads="1"/>
          </p:cNvPicPr>
          <p:nvPr/>
        </p:nvPicPr>
        <p:blipFill rotWithShape="1">
          <a:blip r:embed="rId3">
            <a:extLst>
              <a:ext uri="{28A0092B-C50C-407E-A947-70E740481C1C}">
                <a14:useLocalDpi xmlns:a14="http://schemas.microsoft.com/office/drawing/2010/main" val="0"/>
              </a:ext>
            </a:extLst>
          </a:blip>
          <a:srcRect l="9159" r="8061" b="375"/>
          <a:stretch/>
        </p:blipFill>
        <p:spPr bwMode="auto">
          <a:xfrm>
            <a:off x="1145118" y="0"/>
            <a:ext cx="7998882"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uppieren 7"/>
          <p:cNvGrpSpPr/>
          <p:nvPr/>
        </p:nvGrpSpPr>
        <p:grpSpPr>
          <a:xfrm>
            <a:off x="4427984" y="836948"/>
            <a:ext cx="2876973" cy="1248921"/>
            <a:chOff x="4427984" y="836948"/>
            <a:chExt cx="2876973" cy="1248921"/>
          </a:xfrm>
          <a:effectLst>
            <a:outerShdw blurRad="50800" dist="38100" dir="16200000" rotWithShape="0">
              <a:prstClr val="black">
                <a:alpha val="40000"/>
              </a:prstClr>
            </a:outerShdw>
          </a:effectLst>
        </p:grpSpPr>
        <p:pic>
          <p:nvPicPr>
            <p:cNvPr id="14" name="Picture 11" descr="E:\Sprechblase Kopi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50571" y="836948"/>
              <a:ext cx="2754386" cy="1248921"/>
            </a:xfrm>
            <a:prstGeom prst="rect">
              <a:avLst/>
            </a:prstGeom>
            <a:noFill/>
            <a:ln>
              <a:noFill/>
            </a:ln>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feld 1"/>
            <p:cNvSpPr txBox="1">
              <a:spLocks noChangeArrowheads="1"/>
            </p:cNvSpPr>
            <p:nvPr/>
          </p:nvSpPr>
          <p:spPr bwMode="auto">
            <a:xfrm>
              <a:off x="4427984" y="1055355"/>
              <a:ext cx="2739307" cy="830997"/>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400" b="1" dirty="0">
                  <a:solidFill>
                    <a:srgbClr val="000099"/>
                  </a:solidFill>
                  <a:latin typeface="+mj-lt"/>
                </a:rPr>
                <a:t>338 </a:t>
              </a:r>
              <a:r>
                <a:rPr lang="de-DE" altLang="de-DE" sz="2400" b="1" dirty="0" err="1">
                  <a:solidFill>
                    <a:srgbClr val="000099"/>
                  </a:solidFill>
                  <a:latin typeface="+mj-lt"/>
                </a:rPr>
                <a:t>milhões</a:t>
              </a:r>
              <a:r>
                <a:rPr lang="de-DE" altLang="de-DE" sz="2400" b="1" dirty="0">
                  <a:solidFill>
                    <a:srgbClr val="000099"/>
                  </a:solidFill>
                  <a:latin typeface="+mj-lt"/>
                </a:rPr>
                <a:t> </a:t>
              </a:r>
              <a:endParaRPr lang="de-DE" altLang="de-DE" sz="2400" b="1" dirty="0" smtClean="0">
                <a:solidFill>
                  <a:srgbClr val="000099"/>
                </a:solidFill>
                <a:latin typeface="+mj-lt"/>
              </a:endParaRPr>
            </a:p>
            <a:p>
              <a:pPr algn="ctr" eaLnBrk="1" hangingPunct="1"/>
              <a:r>
                <a:rPr lang="de-DE" altLang="de-DE" sz="2400" b="1" dirty="0" smtClean="0">
                  <a:solidFill>
                    <a:srgbClr val="000099"/>
                  </a:solidFill>
                  <a:latin typeface="+mj-lt"/>
                </a:rPr>
                <a:t>de </a:t>
              </a:r>
              <a:r>
                <a:rPr lang="de-DE" altLang="de-DE" sz="2400" b="1" dirty="0" err="1">
                  <a:solidFill>
                    <a:srgbClr val="000099"/>
                  </a:solidFill>
                  <a:latin typeface="+mj-lt"/>
                </a:rPr>
                <a:t>pessoas</a:t>
              </a:r>
              <a:endParaRPr lang="de-DE" altLang="de-DE" sz="2400" b="1" dirty="0">
                <a:solidFill>
                  <a:srgbClr val="000099"/>
                </a:solidFill>
                <a:latin typeface="+mj-lt"/>
              </a:endParaRPr>
            </a:p>
          </p:txBody>
        </p:sp>
      </p:grpSp>
      <p:sp>
        <p:nvSpPr>
          <p:cNvPr id="3" name="TextBox 2"/>
          <p:cNvSpPr txBox="1"/>
          <p:nvPr/>
        </p:nvSpPr>
        <p:spPr>
          <a:xfrm>
            <a:off x="2132523" y="6093296"/>
            <a:ext cx="4874796" cy="646331"/>
          </a:xfrm>
          <a:prstGeom prst="rect">
            <a:avLst/>
          </a:prstGeom>
          <a:noFill/>
          <a:effectLst>
            <a:outerShdw blurRad="50800" dist="38100" dir="2700000" algn="tl" rotWithShape="0">
              <a:prstClr val="black">
                <a:alpha val="40000"/>
              </a:prstClr>
            </a:outerShdw>
          </a:effectLst>
        </p:spPr>
        <p:txBody>
          <a:bodyPr wrap="none" rtlCol="0">
            <a:spAutoFit/>
          </a:bodyPr>
          <a:lstStyle/>
          <a:p>
            <a:r>
              <a:rPr lang="en-GB" sz="3600" b="1" dirty="0">
                <a:solidFill>
                  <a:srgbClr val="000099"/>
                </a:solidFill>
                <a:latin typeface="+mj-lt"/>
              </a:rPr>
              <a:t>Uma </a:t>
            </a:r>
            <a:r>
              <a:rPr lang="en-GB" sz="3600" b="1" dirty="0" err="1">
                <a:solidFill>
                  <a:srgbClr val="000099"/>
                </a:solidFill>
                <a:latin typeface="+mj-lt"/>
              </a:rPr>
              <a:t>moeda</a:t>
            </a:r>
            <a:r>
              <a:rPr lang="en-GB" sz="3600" b="1" dirty="0">
                <a:solidFill>
                  <a:srgbClr val="000099"/>
                </a:solidFill>
                <a:latin typeface="+mj-lt"/>
              </a:rPr>
              <a:t> – o euro!</a:t>
            </a:r>
          </a:p>
        </p:txBody>
      </p:sp>
      <p:pic>
        <p:nvPicPr>
          <p:cNvPr id="4" name="Picture 2" descr="O:\Kd2\ECB\Beratung\Direct Marketing\Euro 5 und 10 und 20 Euro School ppt\Praese Material\Neu 2015 Freisteller\_alex09_0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2320" y="980728"/>
            <a:ext cx="3638232" cy="6084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 name="Picture 3" descr="O:\Kd2\ECB\Beratung\Direct Marketing\Euro 5 und 10 und 20 Euro School ppt\Praese Material\Neu 2015 Freisteller\_anna09_0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4949" y="1111116"/>
            <a:ext cx="3710765" cy="5918284"/>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2" descr="N:\User_ab_10062013\Boamah\ECB_DATEN\PNG\Island.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60683" y="548680"/>
            <a:ext cx="1567301" cy="940382"/>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uppieren 5"/>
          <p:cNvGrpSpPr/>
          <p:nvPr/>
        </p:nvGrpSpPr>
        <p:grpSpPr>
          <a:xfrm>
            <a:off x="1216199" y="692856"/>
            <a:ext cx="2456709" cy="1440000"/>
            <a:chOff x="1215895" y="-2158395"/>
            <a:chExt cx="2456709" cy="1559197"/>
          </a:xfrm>
        </p:grpSpPr>
        <p:pic>
          <p:nvPicPr>
            <p:cNvPr id="15" name="Picture 4" descr="O:\Kd2\ECB\Beratung\Direct Marketing\Euro 5 und 10 und 20 Euro School ppt\Praese Material\Neu 2015 Freisteller\Sprechblas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15895" y="-2158395"/>
              <a:ext cx="2312133" cy="1559197"/>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6" name="Textfeld 1"/>
            <p:cNvSpPr txBox="1">
              <a:spLocks noChangeArrowheads="1"/>
            </p:cNvSpPr>
            <p:nvPr/>
          </p:nvSpPr>
          <p:spPr bwMode="auto">
            <a:xfrm>
              <a:off x="1369665" y="-1831041"/>
              <a:ext cx="2302939" cy="499880"/>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400" b="1" dirty="0">
                  <a:solidFill>
                    <a:srgbClr val="000099"/>
                  </a:solidFill>
                  <a:latin typeface="+mj-lt"/>
                </a:rPr>
                <a:t>19 </a:t>
              </a:r>
              <a:r>
                <a:rPr lang="de-DE" altLang="de-DE" sz="2400" b="1" dirty="0" err="1">
                  <a:solidFill>
                    <a:srgbClr val="000099"/>
                  </a:solidFill>
                  <a:latin typeface="+mj-lt"/>
                </a:rPr>
                <a:t>países</a:t>
              </a:r>
              <a:endParaRPr lang="de-DE" altLang="de-DE" sz="2400" b="1" dirty="0">
                <a:solidFill>
                  <a:srgbClr val="000099"/>
                </a:solidFill>
                <a:latin typeface="+mj-lt"/>
              </a:endParaRPr>
            </a:p>
          </p:txBody>
        </p:sp>
      </p:grpSp>
      <p:pic>
        <p:nvPicPr>
          <p:cNvPr id="1026" name="Picture 2" descr="O:\Kd2\ECB\Beratung\Direct Marketing\Euro 5 und 10 und 20 Euro School ppt\Praese Material\Our Money Logo\Our_money_2013_PT_2c.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11117" t="33491"/>
          <a:stretch/>
        </p:blipFill>
        <p:spPr bwMode="auto">
          <a:xfrm>
            <a:off x="108000" y="43200"/>
            <a:ext cx="1735200" cy="83551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O:\Kd2\ECB\Beratung\Direct Marketing\Euro 5 und 10 und 20 Euro School ppt\Praese Material\Legenden\Legende_PT.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32000" y="208800"/>
            <a:ext cx="1264235" cy="4320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O:\Kd2\ECB\Beratung\Direct Marketing\Euro 5 und 10 und 20 Euro School ppt\Praese Material\Inseln\Inseln_PT.png"/>
          <p:cNvPicPr>
            <a:picLocks noChangeAspect="1" noChangeArrowheads="1"/>
          </p:cNvPicPr>
          <p:nvPr/>
        </p:nvPicPr>
        <p:blipFill rotWithShape="1">
          <a:blip r:embed="rId11">
            <a:extLst>
              <a:ext uri="{28A0092B-C50C-407E-A947-70E740481C1C}">
                <a14:useLocalDpi xmlns:a14="http://schemas.microsoft.com/office/drawing/2010/main" val="0"/>
              </a:ext>
            </a:extLst>
          </a:blip>
          <a:srcRect r="23510"/>
          <a:stretch/>
        </p:blipFill>
        <p:spPr bwMode="auto">
          <a:xfrm>
            <a:off x="108000" y="4320000"/>
            <a:ext cx="383127" cy="244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4" presetClass="emph" presetSubtype="0" fill="hold" grpId="0" nodeType="clickEffect">
                                  <p:stCondLst>
                                    <p:cond delay="0"/>
                                  </p:stCondLst>
                                  <p:iterate type="lt">
                                    <p:tmPct val="10000"/>
                                  </p:iterate>
                                  <p:childTnLst>
                                    <p:animMotion origin="layout" path="M 0.0 0.0 L 0.0 -0.07213" pathEditMode="relative" ptsTypes="">
                                      <p:cBhvr>
                                        <p:cTn id="16" dur="250" accel="50000" decel="50000" autoRev="1" fill="hold">
                                          <p:stCondLst>
                                            <p:cond delay="0"/>
                                          </p:stCondLst>
                                        </p:cTn>
                                        <p:tgtEl>
                                          <p:spTgt spid="3"/>
                                        </p:tgtEl>
                                        <p:attrNameLst>
                                          <p:attrName>ppt_x</p:attrName>
                                          <p:attrName>ppt_y</p:attrName>
                                        </p:attrNameLst>
                                      </p:cBhvr>
                                    </p:animMotion>
                                    <p:animRot by="1500000">
                                      <p:cBhvr>
                                        <p:cTn id="17" dur="125" fill="hold">
                                          <p:stCondLst>
                                            <p:cond delay="0"/>
                                          </p:stCondLst>
                                        </p:cTn>
                                        <p:tgtEl>
                                          <p:spTgt spid="3"/>
                                        </p:tgtEl>
                                        <p:attrNameLst>
                                          <p:attrName>r</p:attrName>
                                        </p:attrNameLst>
                                      </p:cBhvr>
                                    </p:animRot>
                                    <p:animRot by="-1500000">
                                      <p:cBhvr>
                                        <p:cTn id="18" dur="125" fill="hold">
                                          <p:stCondLst>
                                            <p:cond delay="125"/>
                                          </p:stCondLst>
                                        </p:cTn>
                                        <p:tgtEl>
                                          <p:spTgt spid="3"/>
                                        </p:tgtEl>
                                        <p:attrNameLst>
                                          <p:attrName>r</p:attrName>
                                        </p:attrNameLst>
                                      </p:cBhvr>
                                    </p:animRot>
                                    <p:animRot by="-1500000">
                                      <p:cBhvr>
                                        <p:cTn id="19" dur="125" fill="hold">
                                          <p:stCondLst>
                                            <p:cond delay="250"/>
                                          </p:stCondLst>
                                        </p:cTn>
                                        <p:tgtEl>
                                          <p:spTgt spid="3"/>
                                        </p:tgtEl>
                                        <p:attrNameLst>
                                          <p:attrName>r</p:attrName>
                                        </p:attrNameLst>
                                      </p:cBhvr>
                                    </p:animRot>
                                    <p:animRot by="1500000">
                                      <p:cBhvr>
                                        <p:cTn id="20" dur="125" fill="hold">
                                          <p:stCondLst>
                                            <p:cond delay="375"/>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new-video-security-20-portrait-hologram.mp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7602400" y="4178947"/>
            <a:ext cx="638690" cy="510952"/>
          </a:xfrm>
          <a:prstGeom prst="rect">
            <a:avLst/>
          </a:prstGeom>
        </p:spPr>
      </p:pic>
      <p:pic>
        <p:nvPicPr>
          <p:cNvPr id="23" name="Picture 8" descr="E:\Bilder\Sec_Feat_Stripe_01.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96336" y="3070800"/>
            <a:ext cx="648072" cy="2589540"/>
          </a:xfrm>
          <a:prstGeom prst="rect">
            <a:avLst/>
          </a:prstGeom>
          <a:noFill/>
          <a:effectLst>
            <a:outerShdw blurRad="50800" dist="38100" dir="2700000" algn="tl" rotWithShape="0">
              <a:prstClr val="black">
                <a:alpha val="70000"/>
              </a:prstClr>
            </a:outerShdw>
          </a:effectLst>
          <a:extLst>
            <a:ext uri="{909E8E84-426E-40DD-AFC4-6F175D3DCCD1}">
              <a14:hiddenFill xmlns:a14="http://schemas.microsoft.com/office/drawing/2010/main">
                <a:solidFill>
                  <a:srgbClr val="FFFFFF"/>
                </a:solidFill>
              </a14:hiddenFill>
            </a:ext>
          </a:extLst>
        </p:spPr>
      </p:pic>
      <p:pic>
        <p:nvPicPr>
          <p:cNvPr id="2" name="new-video-security-20-emerald-number.mpg">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3725072" y="3206080"/>
            <a:ext cx="2348880" cy="1879104"/>
          </a:xfrm>
          <a:prstGeom prst="rect">
            <a:avLst/>
          </a:prstGeom>
        </p:spPr>
      </p:pic>
      <p:pic>
        <p:nvPicPr>
          <p:cNvPr id="16" name="Picture 3" descr="O:\Kd2\ECB\Beratung\Direct Marketing\Euro 5 und 10 und 20 Euro School ppt\Praese Material\Bilder\Banknote.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45200" y="3070800"/>
            <a:ext cx="4747279" cy="2563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1" name="Text Box 6"/>
          <p:cNvSpPr txBox="1">
            <a:spLocks noChangeArrowheads="1"/>
          </p:cNvSpPr>
          <p:nvPr/>
        </p:nvSpPr>
        <p:spPr bwMode="auto">
          <a:xfrm>
            <a:off x="781200" y="1076400"/>
            <a:ext cx="7560839" cy="1692771"/>
          </a:xfrm>
          <a:prstGeom prst="rect">
            <a:avLst/>
          </a:prstGeom>
          <a:ln/>
          <a:extLst/>
        </p:spPr>
        <p:style>
          <a:lnRef idx="2">
            <a:schemeClr val="accent2"/>
          </a:lnRef>
          <a:fillRef idx="1">
            <a:schemeClr val="lt1"/>
          </a:fillRef>
          <a:effectRef idx="0">
            <a:schemeClr val="accent2"/>
          </a:effectRef>
          <a:fontRef idx="minor">
            <a:schemeClr val="dk1"/>
          </a:fontRef>
        </p:style>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pt-PT" altLang="de-DE" sz="3200" b="1" dirty="0" smtClean="0">
                <a:solidFill>
                  <a:srgbClr val="000099"/>
                </a:solidFill>
                <a:latin typeface="+mj-lt"/>
              </a:rPr>
              <a:t>INCLINAR</a:t>
            </a:r>
            <a:endParaRPr lang="en-US" altLang="de-DE" sz="3200" b="1" dirty="0" smtClean="0">
              <a:solidFill>
                <a:srgbClr val="000099"/>
              </a:solidFill>
              <a:latin typeface="+mj-lt"/>
            </a:endParaRPr>
          </a:p>
          <a:p>
            <a:pPr algn="ctr"/>
            <a:r>
              <a:rPr lang="pt-BR" altLang="de-DE" dirty="0">
                <a:solidFill>
                  <a:srgbClr val="000099"/>
                </a:solidFill>
                <a:latin typeface="+mj-lt"/>
              </a:rPr>
              <a:t>O </a:t>
            </a:r>
            <a:r>
              <a:rPr lang="pt-BR" altLang="de-DE" b="1" dirty="0">
                <a:solidFill>
                  <a:srgbClr val="000099"/>
                </a:solidFill>
                <a:latin typeface="+mj-lt"/>
              </a:rPr>
              <a:t>holograma</a:t>
            </a:r>
            <a:r>
              <a:rPr lang="pt-BR" altLang="de-DE" dirty="0">
                <a:solidFill>
                  <a:srgbClr val="000099"/>
                </a:solidFill>
                <a:latin typeface="+mj-lt"/>
              </a:rPr>
              <a:t> revela um retrato de Europa e o valor da nota.</a:t>
            </a:r>
          </a:p>
          <a:p>
            <a:pPr algn="ctr"/>
            <a:r>
              <a:rPr lang="pt-BR" altLang="de-DE" dirty="0">
                <a:solidFill>
                  <a:srgbClr val="000099"/>
                </a:solidFill>
                <a:latin typeface="+mj-lt"/>
              </a:rPr>
              <a:t>A </a:t>
            </a:r>
            <a:r>
              <a:rPr lang="pt-BR" altLang="de-DE" b="1" dirty="0">
                <a:solidFill>
                  <a:srgbClr val="000099"/>
                </a:solidFill>
                <a:latin typeface="+mj-lt"/>
              </a:rPr>
              <a:t>janela com retrato </a:t>
            </a:r>
            <a:r>
              <a:rPr lang="pt-BR" altLang="de-DE" dirty="0">
                <a:solidFill>
                  <a:srgbClr val="000099"/>
                </a:solidFill>
                <a:latin typeface="+mj-lt"/>
              </a:rPr>
              <a:t>exibe linhas multicolores, quando inclinada. </a:t>
            </a:r>
          </a:p>
          <a:p>
            <a:pPr algn="ctr"/>
            <a:r>
              <a:rPr lang="pt-BR" altLang="de-DE" dirty="0">
                <a:solidFill>
                  <a:srgbClr val="000099"/>
                </a:solidFill>
                <a:latin typeface="+mj-lt"/>
              </a:rPr>
              <a:t>O </a:t>
            </a:r>
            <a:r>
              <a:rPr lang="pt-BR" altLang="de-DE" b="1" dirty="0">
                <a:solidFill>
                  <a:srgbClr val="000099"/>
                </a:solidFill>
                <a:latin typeface="+mj-lt"/>
              </a:rPr>
              <a:t>número esmeralda </a:t>
            </a:r>
            <a:r>
              <a:rPr lang="pt-BR" altLang="de-DE" dirty="0">
                <a:solidFill>
                  <a:srgbClr val="000099"/>
                </a:solidFill>
                <a:latin typeface="+mj-lt"/>
              </a:rPr>
              <a:t>apresenta um efeito luminoso</a:t>
            </a:r>
          </a:p>
          <a:p>
            <a:pPr algn="ctr"/>
            <a:r>
              <a:rPr lang="pt-BR" altLang="de-DE" dirty="0">
                <a:solidFill>
                  <a:srgbClr val="000099"/>
                </a:solidFill>
                <a:latin typeface="+mj-lt"/>
              </a:rPr>
              <a:t>de movimento ascendente e descendente.</a:t>
            </a:r>
          </a:p>
        </p:txBody>
      </p:sp>
      <p:sp>
        <p:nvSpPr>
          <p:cNvPr id="18"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a:t>
            </a:r>
            <a:r>
              <a:rPr lang="fr-FR" altLang="de-DE" sz="4000" b="1" dirty="0" err="1">
                <a:solidFill>
                  <a:srgbClr val="000099"/>
                </a:solidFill>
                <a:latin typeface="+mj-lt"/>
              </a:rPr>
              <a:t>Elementos</a:t>
            </a:r>
            <a:r>
              <a:rPr lang="fr-FR" altLang="de-DE" sz="4000" b="1" dirty="0">
                <a:solidFill>
                  <a:srgbClr val="000099"/>
                </a:solidFill>
                <a:latin typeface="+mj-lt"/>
              </a:rPr>
              <a:t> de </a:t>
            </a:r>
            <a:r>
              <a:rPr lang="fr-FR" altLang="de-DE" sz="4000" b="1" dirty="0" err="1">
                <a:solidFill>
                  <a:srgbClr val="000099"/>
                </a:solidFill>
                <a:latin typeface="+mj-lt"/>
              </a:rPr>
              <a:t>segurança</a:t>
            </a:r>
            <a:endParaRPr lang="fr-FR" altLang="de-DE" sz="4000" b="1" dirty="0">
              <a:solidFill>
                <a:srgbClr val="000099"/>
              </a:solidFill>
              <a:latin typeface="+mj-lt"/>
            </a:endParaRPr>
          </a:p>
        </p:txBody>
      </p:sp>
      <p:pic>
        <p:nvPicPr>
          <p:cNvPr id="4099" name="Picture 3" descr="O:\Kd2\ECB\Beratung\Direct Marketing\Euro 5 und 10 und 20 Euro School ppt\Praese Material\Seite8_Fred.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996" y="2852936"/>
            <a:ext cx="2557772" cy="3996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5" name="Rechteck 14"/>
          <p:cNvSpPr/>
          <p:nvPr/>
        </p:nvSpPr>
        <p:spPr>
          <a:xfrm>
            <a:off x="2895104" y="4961460"/>
            <a:ext cx="812800" cy="576065"/>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20" name="Rechteck 19"/>
          <p:cNvSpPr/>
          <p:nvPr/>
        </p:nvSpPr>
        <p:spPr>
          <a:xfrm>
            <a:off x="6392967" y="3078355"/>
            <a:ext cx="594000" cy="253800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19" name="Rechteck 18"/>
          <p:cNvSpPr/>
          <p:nvPr/>
        </p:nvSpPr>
        <p:spPr>
          <a:xfrm>
            <a:off x="6426356" y="3487012"/>
            <a:ext cx="521908" cy="66538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pic>
        <p:nvPicPr>
          <p:cNvPr id="13" name="Picture 2" descr="C:\Users\User\Desktop\Tilt_hinten.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303226" y="4303864"/>
            <a:ext cx="805278" cy="77207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 name="Picture 3" descr="C:\Users\User\Desktop\Tilt_vorne.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275880" y="3424594"/>
            <a:ext cx="832624" cy="80687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10</a:t>
            </a:fld>
            <a:endParaRPr lang="fr-FR" dirty="0">
              <a:solidFill>
                <a:srgbClr val="000099"/>
              </a:solidFill>
            </a:endParaRPr>
          </a:p>
        </p:txBody>
      </p:sp>
    </p:spTree>
    <p:extLst>
      <p:ext uri="{BB962C8B-B14F-4D97-AF65-F5344CB8AC3E}">
        <p14:creationId xmlns:p14="http://schemas.microsoft.com/office/powerpoint/2010/main" val="3207454057"/>
      </p:ext>
    </p:extLst>
  </p:cSld>
  <p:clrMapOvr>
    <a:masterClrMapping/>
  </p:clrMapOvr>
  <p:transition/>
  <p:timing>
    <p:tnLst>
      <p:par>
        <p:cTn id="1" dur="indefinite" restart="never" nodeType="tmRoot">
          <p:childTnLst>
            <p:video fullScrn="1">
              <p:cMediaNode vol="80000">
                <p:cTn id="2" fill="hold" display="0">
                  <p:stCondLst>
                    <p:cond delay="indefinite"/>
                  </p:stCondLst>
                </p:cTn>
                <p:tgtEl>
                  <p:spTgt spid="2"/>
                </p:tgtEl>
              </p:cMediaNode>
            </p:video>
            <p:video fullScrn="1">
              <p:cMediaNode vol="80000">
                <p:cTn id="3" fill="hold" display="0">
                  <p:stCondLst>
                    <p:cond delay="indefinite"/>
                  </p:stCondLst>
                </p:cTn>
                <p:tgtEl>
                  <p:spTgt spid="3"/>
                </p:tgtEl>
              </p:cMediaNode>
            </p:video>
            <p:seq concurrent="1" nextAc="seek">
              <p:cTn id="4" restart="whenNotActive" fill="hold" evtFilter="cancelBubble" nodeType="interactiveSeq">
                <p:stCondLst>
                  <p:cond evt="onClick" delay="0">
                    <p:tgtEl>
                      <p:spTgt spid="16"/>
                    </p:tgtEl>
                  </p:cond>
                </p:stCondLst>
                <p:endSync evt="end" delay="0">
                  <p:rtn val="all"/>
                </p:endSync>
                <p:childTnLst>
                  <p:par>
                    <p:cTn id="5" fill="hold">
                      <p:stCondLst>
                        <p:cond delay="0"/>
                      </p:stCondLst>
                      <p:childTnLst>
                        <p:par>
                          <p:cTn id="6" fill="hold">
                            <p:stCondLst>
                              <p:cond delay="0"/>
                            </p:stCondLst>
                            <p:childTnLst>
                              <p:par>
                                <p:cTn id="7" presetID="2" presetClass="mediacall" presetSubtype="0" fill="hold" nodeType="clickEffect">
                                  <p:stCondLst>
                                    <p:cond delay="0"/>
                                  </p:stCondLst>
                                  <p:childTnLst>
                                    <p:cmd type="call" cmd="togglePause">
                                      <p:cBhvr>
                                        <p:cTn id="8" dur="1" fill="hold"/>
                                        <p:tgtEl>
                                          <p:spTgt spid="2"/>
                                        </p:tgtEl>
                                      </p:cBhvr>
                                    </p:cmd>
                                  </p:childTnLst>
                                </p:cTn>
                              </p:par>
                            </p:childTnLst>
                          </p:cTn>
                        </p:par>
                      </p:childTnLst>
                    </p:cTn>
                  </p:par>
                </p:childTnLst>
              </p:cTn>
              <p:nextCondLst>
                <p:cond evt="onClick" delay="0">
                  <p:tgtEl>
                    <p:spTgt spid="16"/>
                  </p:tgtEl>
                </p:cond>
              </p:nextCondLst>
            </p:seq>
            <p:seq concurrent="1" nextAc="seek">
              <p:cTn id="9" restart="whenNotActive" fill="hold" evtFilter="cancelBubble" nodeType="interactiveSeq">
                <p:stCondLst>
                  <p:cond evt="onClick" delay="0">
                    <p:tgtEl>
                      <p:spTgt spid="23"/>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3"/>
                                        </p:tgtEl>
                                      </p:cBhvr>
                                    </p:cmd>
                                  </p:childTnLst>
                                </p:cTn>
                              </p:par>
                            </p:childTnLst>
                          </p:cTn>
                        </p:par>
                      </p:childTnLst>
                    </p:cTn>
                  </p:par>
                </p:childTnLst>
              </p:cTn>
              <p:nextCondLst>
                <p:cond evt="onClick" delay="0">
                  <p:tgtEl>
                    <p:spTgt spid="2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8"/>
          <p:cNvSpPr txBox="1">
            <a:spLocks noChangeArrowheads="1"/>
          </p:cNvSpPr>
          <p:nvPr/>
        </p:nvSpPr>
        <p:spPr bwMode="auto">
          <a:xfrm>
            <a:off x="0" y="180000"/>
            <a:ext cx="9144000" cy="1323439"/>
          </a:xfrm>
          <a:prstGeom prst="rect">
            <a:avLst/>
          </a:prstGeom>
          <a:noFill/>
          <a:ln>
            <a:noFill/>
          </a:ln>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pPr>
            <a:r>
              <a:rPr lang="pt-PT" altLang="de-DE" sz="4000" b="1" dirty="0">
                <a:solidFill>
                  <a:srgbClr val="000099"/>
                </a:solidFill>
                <a:latin typeface="+mj-lt"/>
              </a:rPr>
              <a:t>Coloca os elementos de segurança </a:t>
            </a:r>
          </a:p>
          <a:p>
            <a:pPr algn="ctr" eaLnBrk="1" hangingPunct="1">
              <a:spcBef>
                <a:spcPts val="0"/>
              </a:spcBef>
            </a:pPr>
            <a:r>
              <a:rPr lang="pt-PT" altLang="de-DE" sz="4000" b="1" dirty="0">
                <a:solidFill>
                  <a:srgbClr val="000099"/>
                </a:solidFill>
                <a:latin typeface="+mj-lt"/>
              </a:rPr>
              <a:t>no lugar certo!</a:t>
            </a:r>
          </a:p>
        </p:txBody>
      </p:sp>
      <p:sp>
        <p:nvSpPr>
          <p:cNvPr id="14339" name="Text Box 58"/>
          <p:cNvSpPr txBox="1">
            <a:spLocks noChangeArrowheads="1"/>
          </p:cNvSpPr>
          <p:nvPr/>
        </p:nvSpPr>
        <p:spPr bwMode="auto">
          <a:xfrm>
            <a:off x="4969476" y="4745438"/>
            <a:ext cx="13684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pt-PT" altLang="de-DE" sz="1600" b="1" dirty="0">
                <a:solidFill>
                  <a:srgbClr val="000099"/>
                </a:solidFill>
                <a:latin typeface="+mj-lt"/>
              </a:rPr>
              <a:t>Marca de </a:t>
            </a:r>
            <a:r>
              <a:rPr lang="pt-PT" altLang="de-DE" sz="1600" b="1" dirty="0" smtClean="0">
                <a:solidFill>
                  <a:srgbClr val="000099"/>
                </a:solidFill>
                <a:latin typeface="+mj-lt"/>
              </a:rPr>
              <a:t>água</a:t>
            </a:r>
            <a:endParaRPr lang="pt-PT" altLang="de-DE" sz="1600" b="1" dirty="0">
              <a:solidFill>
                <a:srgbClr val="000099"/>
              </a:solidFill>
              <a:latin typeface="+mj-lt"/>
            </a:endParaRPr>
          </a:p>
        </p:txBody>
      </p:sp>
      <p:sp>
        <p:nvSpPr>
          <p:cNvPr id="14341" name="Text Box 22"/>
          <p:cNvSpPr txBox="1">
            <a:spLocks noChangeArrowheads="1"/>
          </p:cNvSpPr>
          <p:nvPr/>
        </p:nvSpPr>
        <p:spPr bwMode="auto">
          <a:xfrm>
            <a:off x="4355976" y="6281278"/>
            <a:ext cx="12674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err="1" smtClean="0">
                <a:solidFill>
                  <a:srgbClr val="000099"/>
                </a:solidFill>
                <a:latin typeface="+mj-lt"/>
              </a:rPr>
              <a:t>Holograma</a:t>
            </a:r>
            <a:endParaRPr lang="en-GB" altLang="de-DE" sz="1600" b="1" dirty="0">
              <a:solidFill>
                <a:srgbClr val="000099"/>
              </a:solidFill>
              <a:latin typeface="+mj-lt"/>
            </a:endParaRPr>
          </a:p>
        </p:txBody>
      </p:sp>
      <p:sp>
        <p:nvSpPr>
          <p:cNvPr id="14342" name="Text Box 31"/>
          <p:cNvSpPr txBox="1">
            <a:spLocks noChangeArrowheads="1"/>
          </p:cNvSpPr>
          <p:nvPr/>
        </p:nvSpPr>
        <p:spPr bwMode="auto">
          <a:xfrm>
            <a:off x="518587" y="6093296"/>
            <a:ext cx="14033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err="1">
                <a:solidFill>
                  <a:srgbClr val="000099"/>
                </a:solidFill>
                <a:latin typeface="+mj-lt"/>
              </a:rPr>
              <a:t>Impressão</a:t>
            </a:r>
            <a:r>
              <a:rPr lang="en-GB" altLang="de-DE" sz="1600" b="1" dirty="0">
                <a:solidFill>
                  <a:srgbClr val="000099"/>
                </a:solidFill>
                <a:latin typeface="+mj-lt"/>
              </a:rPr>
              <a:t> </a:t>
            </a:r>
            <a:r>
              <a:rPr lang="en-GB" altLang="de-DE" sz="1600" b="1" dirty="0" err="1">
                <a:solidFill>
                  <a:srgbClr val="000099"/>
                </a:solidFill>
                <a:latin typeface="+mj-lt"/>
              </a:rPr>
              <a:t>em</a:t>
            </a:r>
            <a:r>
              <a:rPr lang="en-GB" altLang="de-DE" sz="1600" b="1" dirty="0">
                <a:solidFill>
                  <a:srgbClr val="000099"/>
                </a:solidFill>
                <a:latin typeface="+mj-lt"/>
              </a:rPr>
              <a:t> </a:t>
            </a:r>
            <a:r>
              <a:rPr lang="en-GB" altLang="de-DE" sz="1600" b="1" dirty="0" err="1">
                <a:solidFill>
                  <a:srgbClr val="000099"/>
                </a:solidFill>
                <a:latin typeface="+mj-lt"/>
              </a:rPr>
              <a:t>relevo</a:t>
            </a:r>
            <a:endParaRPr lang="en-GB" altLang="de-DE" sz="1600" b="1" dirty="0">
              <a:solidFill>
                <a:srgbClr val="000099"/>
              </a:solidFill>
              <a:latin typeface="+mj-lt"/>
            </a:endParaRPr>
          </a:p>
        </p:txBody>
      </p:sp>
      <p:sp>
        <p:nvSpPr>
          <p:cNvPr id="14343" name="Text Box 58"/>
          <p:cNvSpPr txBox="1">
            <a:spLocks noChangeArrowheads="1"/>
          </p:cNvSpPr>
          <p:nvPr/>
        </p:nvSpPr>
        <p:spPr bwMode="auto">
          <a:xfrm>
            <a:off x="231179" y="4242991"/>
            <a:ext cx="20558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err="1">
                <a:solidFill>
                  <a:srgbClr val="000099"/>
                </a:solidFill>
                <a:latin typeface="+mj-lt"/>
              </a:rPr>
              <a:t>Número</a:t>
            </a:r>
            <a:r>
              <a:rPr lang="en-GB" altLang="de-DE" sz="1600" b="1" dirty="0">
                <a:solidFill>
                  <a:srgbClr val="000099"/>
                </a:solidFill>
                <a:latin typeface="+mj-lt"/>
              </a:rPr>
              <a:t> </a:t>
            </a:r>
            <a:r>
              <a:rPr lang="en-GB" altLang="de-DE" sz="1600" b="1" dirty="0" err="1">
                <a:solidFill>
                  <a:srgbClr val="000099"/>
                </a:solidFill>
                <a:latin typeface="+mj-lt"/>
              </a:rPr>
              <a:t>esmeralda</a:t>
            </a:r>
            <a:endParaRPr lang="en-GB" altLang="de-DE" sz="1600" b="1" dirty="0">
              <a:solidFill>
                <a:srgbClr val="000099"/>
              </a:solidFill>
              <a:latin typeface="+mj-lt"/>
            </a:endParaRPr>
          </a:p>
        </p:txBody>
      </p:sp>
      <p:sp>
        <p:nvSpPr>
          <p:cNvPr id="31" name="Text Box 58"/>
          <p:cNvSpPr txBox="1">
            <a:spLocks noChangeArrowheads="1"/>
          </p:cNvSpPr>
          <p:nvPr/>
        </p:nvSpPr>
        <p:spPr bwMode="auto">
          <a:xfrm>
            <a:off x="6762811" y="5490577"/>
            <a:ext cx="17696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pt-PT" altLang="de-DE" sz="1600" b="1" dirty="0">
                <a:solidFill>
                  <a:srgbClr val="000099"/>
                </a:solidFill>
                <a:latin typeface="+mj-lt"/>
              </a:rPr>
              <a:t>Janela com retrato</a:t>
            </a:r>
          </a:p>
        </p:txBody>
      </p:sp>
      <p:pic>
        <p:nvPicPr>
          <p:cNvPr id="17" name="Picture 3" descr="N:\User_ab_10062013\Boamah\ECB_DATEN\PNG\ECB_20euro_Full Banknote_back_578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2040" y="1982980"/>
            <a:ext cx="3693333" cy="19944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8" name="Picture 2" descr="O:\Kd2\ECB\Beratung\Direct Marketing\Euro 5 und 10 und 20 Euro School ppt\Praese Material\Neu 2015 Freisteller\ECB_20euro_Full Banknote_front_577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7158" y="1982463"/>
            <a:ext cx="3694291" cy="1994917"/>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20"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11</a:t>
            </a:fld>
            <a:endParaRPr lang="fr-FR" dirty="0">
              <a:solidFill>
                <a:srgbClr val="000099"/>
              </a:solidFill>
            </a:endParaRPr>
          </a:p>
        </p:txBody>
      </p:sp>
      <p:pic>
        <p:nvPicPr>
          <p:cNvPr id="8200" name="Picture 8" descr="E:\Bilder\Sec_Feat_Stripe_0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07904" y="4643390"/>
            <a:ext cx="498454" cy="2016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descr="E:\Bilder\Sec_Feat_Watermark.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78001" y="4569805"/>
            <a:ext cx="686680" cy="792000"/>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8197" name="Picture 5" descr="E:\Bilder\Sec_Feat_Emerald_03.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5536" y="4682798"/>
            <a:ext cx="684000" cy="477745"/>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8201" name="Picture 9" descr="E:\Bilder\Sec_Feat_Raised_Print_01.jpg"/>
          <p:cNvPicPr preferRelativeResize="0">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140420" y="4682797"/>
            <a:ext cx="270000" cy="20232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descr="E:\Bilder\Sec_Feat_Stripe_0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165" t="17618" r="6184" b="53775"/>
          <a:stretch/>
        </p:blipFill>
        <p:spPr bwMode="auto">
          <a:xfrm>
            <a:off x="8398611" y="5037826"/>
            <a:ext cx="442033" cy="576468"/>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pic>
        <p:nvPicPr>
          <p:cNvPr id="8198" name="Picture 6" descr="E:\Bilder\Sec_Feat_Raised_Print_02.jpg"/>
          <p:cNvPicPr preferRelativeResize="0">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55776" y="4682797"/>
            <a:ext cx="201600" cy="20232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E:\ECB_20euro_Full Banknote_back_5787_Specimen.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0906" t="7593" r="9015" b="7748"/>
          <a:stretch/>
        </p:blipFill>
        <p:spPr bwMode="auto">
          <a:xfrm>
            <a:off x="8243213" y="5949280"/>
            <a:ext cx="422844" cy="576000"/>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6732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14341"/>
                                        </p:tgtEl>
                                        <p:attrNameLst>
                                          <p:attrName>r</p:attrName>
                                        </p:attrNameLst>
                                      </p:cBhvr>
                                    </p:animRot>
                                    <p:animRot by="-240000">
                                      <p:cBhvr>
                                        <p:cTn id="7" dur="200" fill="hold">
                                          <p:stCondLst>
                                            <p:cond delay="200"/>
                                          </p:stCondLst>
                                        </p:cTn>
                                        <p:tgtEl>
                                          <p:spTgt spid="14341"/>
                                        </p:tgtEl>
                                        <p:attrNameLst>
                                          <p:attrName>r</p:attrName>
                                        </p:attrNameLst>
                                      </p:cBhvr>
                                    </p:animRot>
                                    <p:animRot by="240000">
                                      <p:cBhvr>
                                        <p:cTn id="8" dur="200" fill="hold">
                                          <p:stCondLst>
                                            <p:cond delay="400"/>
                                          </p:stCondLst>
                                        </p:cTn>
                                        <p:tgtEl>
                                          <p:spTgt spid="14341"/>
                                        </p:tgtEl>
                                        <p:attrNameLst>
                                          <p:attrName>r</p:attrName>
                                        </p:attrNameLst>
                                      </p:cBhvr>
                                    </p:animRot>
                                    <p:animRot by="-240000">
                                      <p:cBhvr>
                                        <p:cTn id="9" dur="200" fill="hold">
                                          <p:stCondLst>
                                            <p:cond delay="600"/>
                                          </p:stCondLst>
                                        </p:cTn>
                                        <p:tgtEl>
                                          <p:spTgt spid="14341"/>
                                        </p:tgtEl>
                                        <p:attrNameLst>
                                          <p:attrName>r</p:attrName>
                                        </p:attrNameLst>
                                      </p:cBhvr>
                                    </p:animRot>
                                    <p:animRot by="120000">
                                      <p:cBhvr>
                                        <p:cTn id="10" dur="200" fill="hold">
                                          <p:stCondLst>
                                            <p:cond delay="800"/>
                                          </p:stCondLst>
                                        </p:cTn>
                                        <p:tgtEl>
                                          <p:spTgt spid="14341"/>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0.02413 -0.00069 C -0.05798 0.00532 -0.09132 0.01642 -0.12569 0.02012 C -0.14392 0.01827 -0.16215 0.01804 -0.18055 0.01642 C -0.20052 0.01527 -0.22066 0.00093 -0.24062 -0.003 C -0.25347 -0.01272 -0.24132 -0.00439 -0.2526 -0.01064 C -0.25538 -0.01179 -0.25816 -0.01411 -0.26093 -0.01572 C -0.26215 -0.01619 -0.26458 -0.01781 -0.26458 -0.01757 C -0.26962 -0.02498 -0.27482 -0.03076 -0.27986 -0.03839 C -0.28073 -0.04301 -0.28125 -0.04787 -0.28177 -0.05273 C -0.28229 -0.05666 -0.28385 -0.05805 -0.28455 -0.06082 C -0.28593 -0.06568 -0.2868 -0.06961 -0.2875 -0.07562 C -0.28784 -0.08256 -0.28889 -0.09551 -0.28889 -0.09505 C -0.28889 -0.10268 -0.28837 -0.14662 -0.28559 -0.15772 C -0.2842 -0.1635 -0.28159 -0.16674 -0.27986 -0.17299 C -0.27778 -0.18247 -0.27934 -0.17923 -0.27552 -0.18247 C -0.26805 -0.19843 -0.26007 -0.20513 -0.25104 -0.20768 C -0.21962 -0.23381 -0.1467 -0.20999 -0.14566 -0.20999 C -0.13455 -0.20791 -0.12378 -0.20675 -0.11302 -0.20259 C -0.08055 -0.20513 -0.04913 -0.21323 -0.01684 -0.21485 C -0.00868 -0.2167 -0.00191 -0.21924 0.00591 -0.22294 C 0.01233 -0.22965 0.01945 -0.23219 0.02622 -0.2352 C 0.03177 -0.25023 0.03125 -0.24792 0.03368 -0.26503 C 0.03386 -0.27035 0.03559 -0.28029 0.03559 -0.28006 C 0.03351 -0.29486 0.02535 -0.30805 0.01979 -0.31244 C 0.0158 -0.31961 0.01268 -0.32447 0.00868 -0.33025 C 0.00573 -0.3351 0.00209 -0.33626 -0.00034 -0.34251 C -0.01076 -0.36771 -0.0026 -0.34829 -0.00764 -0.36517 C -0.01076 -0.37558 -0.01857 -0.37581 -0.01857 -0.38899 " pathEditMode="relative" rAng="0" ptsTypes="ffffffffffffffffffffffffffff">
                                      <p:cBhvr>
                                        <p:cTn id="14" dur="2000" fill="hold"/>
                                        <p:tgtEl>
                                          <p:spTgt spid="8200"/>
                                        </p:tgtEl>
                                        <p:attrNameLst>
                                          <p:attrName>ppt_x</p:attrName>
                                          <p:attrName>ppt_y</p:attrName>
                                        </p:attrNameLst>
                                      </p:cBhvr>
                                      <p:rCtr x="-10260" y="-18386"/>
                                    </p:animMotion>
                                  </p:childTnLst>
                                </p:cTn>
                              </p:par>
                            </p:childTnLst>
                          </p:cTn>
                        </p:par>
                      </p:childTnLst>
                    </p:cTn>
                  </p:par>
                  <p:par>
                    <p:cTn id="15" fill="hold">
                      <p:stCondLst>
                        <p:cond delay="indefinite"/>
                      </p:stCondLst>
                      <p:childTnLst>
                        <p:par>
                          <p:cTn id="16" fill="hold">
                            <p:stCondLst>
                              <p:cond delay="0"/>
                            </p:stCondLst>
                            <p:childTnLst>
                              <p:par>
                                <p:cTn id="17" presetID="32" presetClass="emph" presetSubtype="0" fill="hold" grpId="0" nodeType="clickEffect">
                                  <p:stCondLst>
                                    <p:cond delay="0"/>
                                  </p:stCondLst>
                                  <p:childTnLst>
                                    <p:animRot by="120000">
                                      <p:cBhvr>
                                        <p:cTn id="18" dur="100" fill="hold">
                                          <p:stCondLst>
                                            <p:cond delay="0"/>
                                          </p:stCondLst>
                                        </p:cTn>
                                        <p:tgtEl>
                                          <p:spTgt spid="14339"/>
                                        </p:tgtEl>
                                        <p:attrNameLst>
                                          <p:attrName>r</p:attrName>
                                        </p:attrNameLst>
                                      </p:cBhvr>
                                    </p:animRot>
                                    <p:animRot by="-240000">
                                      <p:cBhvr>
                                        <p:cTn id="19" dur="200" fill="hold">
                                          <p:stCondLst>
                                            <p:cond delay="200"/>
                                          </p:stCondLst>
                                        </p:cTn>
                                        <p:tgtEl>
                                          <p:spTgt spid="14339"/>
                                        </p:tgtEl>
                                        <p:attrNameLst>
                                          <p:attrName>r</p:attrName>
                                        </p:attrNameLst>
                                      </p:cBhvr>
                                    </p:animRot>
                                    <p:animRot by="240000">
                                      <p:cBhvr>
                                        <p:cTn id="20" dur="200" fill="hold">
                                          <p:stCondLst>
                                            <p:cond delay="400"/>
                                          </p:stCondLst>
                                        </p:cTn>
                                        <p:tgtEl>
                                          <p:spTgt spid="14339"/>
                                        </p:tgtEl>
                                        <p:attrNameLst>
                                          <p:attrName>r</p:attrName>
                                        </p:attrNameLst>
                                      </p:cBhvr>
                                    </p:animRot>
                                    <p:animRot by="-240000">
                                      <p:cBhvr>
                                        <p:cTn id="21" dur="200" fill="hold">
                                          <p:stCondLst>
                                            <p:cond delay="600"/>
                                          </p:stCondLst>
                                        </p:cTn>
                                        <p:tgtEl>
                                          <p:spTgt spid="14339"/>
                                        </p:tgtEl>
                                        <p:attrNameLst>
                                          <p:attrName>r</p:attrName>
                                        </p:attrNameLst>
                                      </p:cBhvr>
                                    </p:animRot>
                                    <p:animRot by="120000">
                                      <p:cBhvr>
                                        <p:cTn id="22" dur="200" fill="hold">
                                          <p:stCondLst>
                                            <p:cond delay="800"/>
                                          </p:stCondLst>
                                        </p:cTn>
                                        <p:tgtEl>
                                          <p:spTgt spid="14339"/>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nodeType="clickEffect">
                                  <p:stCondLst>
                                    <p:cond delay="0"/>
                                  </p:stCondLst>
                                  <p:childTnLst>
                                    <p:animMotion origin="layout" path="M -0.03334 0.0118 C -0.04219 0.01296 -0.0467 0.01342 -0.05417 0.01712 C -0.17604 0.01619 -0.29497 0.01619 -0.4165 0.00833 C -0.44775 0.00347 -0.47969 0.00417 -0.51094 0.00324 C -0.53438 -0.00508 -0.56111 -0.00485 -0.58542 -0.00717 C -0.59358 -0.00948 -0.59966 -0.01133 -0.60868 -0.01248 C -0.63889 -0.02197 -0.66927 -0.02382 -0.69948 -0.03654 C -0.70313 -0.04 -0.70712 -0.04347 -0.71094 -0.04694 C -0.71233 -0.0481 -0.71493 -0.05041 -0.71493 -0.05018 C -0.72379 -0.06799 -0.72361 -0.08695 -0.72657 -0.10754 C -0.72466 -0.1184 -0.72275 -0.14038 -0.72275 -0.14014 C -0.72379 -0.18085 -0.7257 -0.22155 -0.72014 -0.26156 C -0.7191 -0.30804 -0.71736 -0.33926 -0.71094 -0.38251 C -0.70903 -0.395 -0.70903 -0.40818 -0.70191 -0.4172 C -0.69948 -0.42738 -0.69636 -0.43408 -0.6915 -0.4431 C -0.69063 -0.44472 -0.68872 -0.44519 -0.68768 -0.44657 C -0.68507 -0.45004 -0.68368 -0.45513 -0.68108 -0.4586 C -0.6757 -0.46577 -0.66927 -0.47294 -0.66198 -0.47594 C -0.64792 -0.47502 -0.63768 -0.47502 -0.62552 -0.46901 C -0.62049 -0.45883 -0.61962 -0.45675 -0.61788 -0.44495 C -0.61806 -0.41951 -0.61806 -0.39408 -0.61875 -0.36864 C -0.61875 -0.36632 -0.62014 -0.36424 -0.62032 -0.36193 C -0.62257 -0.3469 -0.62049 -0.35198 -0.62275 -0.33233 C -0.62361 -0.32701 -0.62552 -0.31683 -0.62552 -0.3166 C -0.62483 -0.31221 -0.62483 -0.30758 -0.62413 -0.30296 C -0.62101 -0.28538 -0.62153 -0.2981 -0.62153 -0.28908 " pathEditMode="relative" rAng="0" ptsTypes="fffffffffffffffffffffffffA">
                                      <p:cBhvr>
                                        <p:cTn id="26" dur="2000" fill="hold"/>
                                        <p:tgtEl>
                                          <p:spTgt spid="37"/>
                                        </p:tgtEl>
                                        <p:attrNameLst>
                                          <p:attrName>ppt_x</p:attrName>
                                          <p:attrName>ppt_y</p:attrName>
                                        </p:attrNameLst>
                                      </p:cBhvr>
                                      <p:rCtr x="-34670" y="-24121"/>
                                    </p:animMotion>
                                  </p:childTnLst>
                                </p:cTn>
                              </p:par>
                            </p:childTnLst>
                          </p:cTn>
                        </p:par>
                      </p:childTnLst>
                    </p:cTn>
                  </p:par>
                  <p:par>
                    <p:cTn id="27" fill="hold">
                      <p:stCondLst>
                        <p:cond delay="indefinite"/>
                      </p:stCondLst>
                      <p:childTnLst>
                        <p:par>
                          <p:cTn id="28" fill="hold">
                            <p:stCondLst>
                              <p:cond delay="0"/>
                            </p:stCondLst>
                            <p:childTnLst>
                              <p:par>
                                <p:cTn id="29" presetID="32" presetClass="emph" presetSubtype="0" fill="hold" grpId="0" nodeType="clickEffect">
                                  <p:stCondLst>
                                    <p:cond delay="0"/>
                                  </p:stCondLst>
                                  <p:childTnLst>
                                    <p:animRot by="120000">
                                      <p:cBhvr>
                                        <p:cTn id="30" dur="100" fill="hold">
                                          <p:stCondLst>
                                            <p:cond delay="0"/>
                                          </p:stCondLst>
                                        </p:cTn>
                                        <p:tgtEl>
                                          <p:spTgt spid="14343"/>
                                        </p:tgtEl>
                                        <p:attrNameLst>
                                          <p:attrName>r</p:attrName>
                                        </p:attrNameLst>
                                      </p:cBhvr>
                                    </p:animRot>
                                    <p:animRot by="-240000">
                                      <p:cBhvr>
                                        <p:cTn id="31" dur="200" fill="hold">
                                          <p:stCondLst>
                                            <p:cond delay="200"/>
                                          </p:stCondLst>
                                        </p:cTn>
                                        <p:tgtEl>
                                          <p:spTgt spid="14343"/>
                                        </p:tgtEl>
                                        <p:attrNameLst>
                                          <p:attrName>r</p:attrName>
                                        </p:attrNameLst>
                                      </p:cBhvr>
                                    </p:animRot>
                                    <p:animRot by="240000">
                                      <p:cBhvr>
                                        <p:cTn id="32" dur="200" fill="hold">
                                          <p:stCondLst>
                                            <p:cond delay="400"/>
                                          </p:stCondLst>
                                        </p:cTn>
                                        <p:tgtEl>
                                          <p:spTgt spid="14343"/>
                                        </p:tgtEl>
                                        <p:attrNameLst>
                                          <p:attrName>r</p:attrName>
                                        </p:attrNameLst>
                                      </p:cBhvr>
                                    </p:animRot>
                                    <p:animRot by="-240000">
                                      <p:cBhvr>
                                        <p:cTn id="33" dur="200" fill="hold">
                                          <p:stCondLst>
                                            <p:cond delay="600"/>
                                          </p:stCondLst>
                                        </p:cTn>
                                        <p:tgtEl>
                                          <p:spTgt spid="14343"/>
                                        </p:tgtEl>
                                        <p:attrNameLst>
                                          <p:attrName>r</p:attrName>
                                        </p:attrNameLst>
                                      </p:cBhvr>
                                    </p:animRot>
                                    <p:animRot by="120000">
                                      <p:cBhvr>
                                        <p:cTn id="34" dur="200" fill="hold">
                                          <p:stCondLst>
                                            <p:cond delay="800"/>
                                          </p:stCondLst>
                                        </p:cTn>
                                        <p:tgtEl>
                                          <p:spTgt spid="14343"/>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0" presetClass="path" presetSubtype="0" accel="50000" decel="50000" fill="hold" nodeType="clickEffect">
                                  <p:stCondLst>
                                    <p:cond delay="0"/>
                                  </p:stCondLst>
                                  <p:childTnLst>
                                    <p:animMotion origin="layout" path="M 0.03767 1.23034E-6 C 0.03767 0.02081 0.03767 0.0525 0.05121 0.0673 C 0.0526 0.07262 0.05277 0.07585 0.05642 0.08002 C 0.05937 0.08279 0.0618 0.08164 0.06441 0.08511 C 0.07048 0.0932 0.06475 0.08973 0.07204 0.09204 C 0.07413 0.09551 0.07586 0.10014 0.07951 0.10338 C 0.08559 0.10962 0.09583 0.11008 0.10434 0.11401 C 0.11215 0.11956 0.12152 0.1265 0.13177 0.13066 C 0.14079 0.13437 0.14965 0.13691 0.15902 0.13922 C 0.17395 0.14662 0.19947 0.14454 0.21145 0.145 C 0.24861 0.15356 0.28784 0.1561 0.32552 0.15749 C 0.38107 0.16582 0.43715 0.1642 0.49218 0.16559 C 0.50833 0.16744 0.52378 0.1679 0.54132 0.17114 C 0.55399 0.16906 0.56527 0.16859 0.57708 0.1679 C 0.5835 0.16767 0.5809 0.16721 0.58507 0.16443 C 0.58923 0.16212 0.5967 0.16165 0.59895 0.16142 C 0.60572 0.15888 0.6118 0.15425 0.61788 0.1531 C 0.625 0.14847 0.63246 0.145 0.6401 0.14315 C 0.64618 0.142 0.65295 0.14177 0.65954 0.13737 C 0.66302 0.13575 0.66632 0.13251 0.66875 0.13066 C 0.67309 0.12881 0.67795 0.12835 0.68211 0.1265 C 0.6875 0.12165 0.69305 0.12026 0.69878 0.11679 C 0.70798 0.11193 0.71597 0.10708 0.72517 0.10338 C 0.73211 0.10037 0.73281 0.09528 0.73628 0.09089 C 0.74097 0.08696 0.74427 0.08511 0.74913 0.08256 C 0.75138 0.07817 0.75451 0.07354 0.75729 0.06869 C 0.75954 0.06082 0.76232 0.05828 0.76718 0.0525 C 0.77222 0.04579 0.77378 0.03746 0.77812 0.03029 C 0.77916 0.02382 0.78142 0.01734 0.78385 0.0111 C 0.78454 0.00301 0.78593 -0.00509 0.78836 -0.01226 C 0.7901 -0.02914 0.79427 -0.04579 0.79895 -0.06198 C 0.80243 -0.07308 0.80069 -0.06198 0.80243 -0.07308 C 0.80468 -0.09297 0.80798 -0.11286 0.8125 -0.13159 C 0.81423 -0.17946 0.821 -0.22826 0.80781 -0.27428 C 0.80503 -0.28307 0.80329 -0.29348 0.8 -0.30181 C 0.79826 -0.30712 0.79548 -0.31198 0.79322 -0.3173 L 0.79322 -0.31707 C 0.79045 -0.32401 0.78975 -0.32724 0.78593 -0.33372 C 0.78489 -0.33488 0.78385 -0.33765 0.78385 -0.33742 C 0.7809 -0.35153 0.76996 -0.358 0.76128 -0.3654 C 0.7552 -0.3698 0.75086 -0.37257 0.74392 -0.37627 C 0.73454 -0.38205 0.74982 -0.36749 0.72934 -0.38344 C 0.72795 -0.38437 0.72691 -0.38552 0.72517 -0.38576 C 0.72066 -0.38761 0.71545 -0.38807 0.7118 -0.39015 C 0.70312 -0.39431 0.69809 -0.39639 0.68854 -0.39824 C 0.67534 -0.4068 0.69687 -0.39431 0.6625 -0.40541 C 0.65156 -0.40888 0.6401 -0.41166 0.63003 -0.41374 C 0.61388 -0.4186 0.62795 -0.41513 0.60295 -0.41767 C 0.5875 -0.41883 0.57204 -0.42368 0.55711 -0.42623 C 0.53402 -0.4334 0.50677 -0.42785 0.48541 -0.42738 C 0.44236 -0.42785 0.35364 -0.42114 0.30225 -0.43316 C 0.25625 -0.43224 0.21111 -0.4334 0.16441 -0.43039 C 0.1552 -0.42877 0.14461 -0.42438 0.13576 -0.42183 C 0.12986 -0.41836 0.12569 -0.41328 0.11996 -0.41096 C 0.11458 -0.4068 0.11111 -0.40125 0.10642 -0.3957 C 0.10538 -0.39107 0.10503 -0.38761 0.1026 -0.38344 C 0.10104 -0.37835 0.09895 -0.37419 0.09652 -0.36957 C 0.09548 -0.358 0.09253 -0.34736 0.08836 -0.33765 C 0.08489 -0.3173 0.07569 -0.30088 0.06701 -0.28423 C 0.06336 -0.26966 0.06927 -0.29117 0.06354 -0.2759 C 0.05937 -0.26573 0.0585 -0.25463 0.05503 -0.24445 C 0.05468 -0.24052 0.05451 -0.23682 0.05364 -0.23312 C 0.05347 -0.23034 0.05225 -0.22502 0.05225 -0.22479 C 0.05034 -0.20976 0.04409 -0.1945 0.04409 -0.179 " pathEditMode="relative" rAng="0" ptsTypes="fffffffffffffffffffffffffffffffffffFffffffffffffffffffffffffffff">
                                      <p:cBhvr>
                                        <p:cTn id="38" dur="2000" fill="hold"/>
                                        <p:tgtEl>
                                          <p:spTgt spid="8197"/>
                                        </p:tgtEl>
                                        <p:attrNameLst>
                                          <p:attrName>ppt_x</p:attrName>
                                          <p:attrName>ppt_y</p:attrName>
                                        </p:attrNameLst>
                                      </p:cBhvr>
                                      <p:rCtr x="39167" y="-13113"/>
                                    </p:animMotion>
                                  </p:childTnLst>
                                </p:cTn>
                              </p:par>
                            </p:childTnLst>
                          </p:cTn>
                        </p:par>
                      </p:childTnLst>
                    </p:cTn>
                  </p:par>
                  <p:par>
                    <p:cTn id="39" fill="hold">
                      <p:stCondLst>
                        <p:cond delay="indefinite"/>
                      </p:stCondLst>
                      <p:childTnLst>
                        <p:par>
                          <p:cTn id="40" fill="hold">
                            <p:stCondLst>
                              <p:cond delay="0"/>
                            </p:stCondLst>
                            <p:childTnLst>
                              <p:par>
                                <p:cTn id="41" presetID="32" presetClass="emph" presetSubtype="0" fill="hold" grpId="0" nodeType="clickEffect">
                                  <p:stCondLst>
                                    <p:cond delay="0"/>
                                  </p:stCondLst>
                                  <p:childTnLst>
                                    <p:animRot by="120000">
                                      <p:cBhvr>
                                        <p:cTn id="42" dur="100" fill="hold">
                                          <p:stCondLst>
                                            <p:cond delay="0"/>
                                          </p:stCondLst>
                                        </p:cTn>
                                        <p:tgtEl>
                                          <p:spTgt spid="31"/>
                                        </p:tgtEl>
                                        <p:attrNameLst>
                                          <p:attrName>r</p:attrName>
                                        </p:attrNameLst>
                                      </p:cBhvr>
                                    </p:animRot>
                                    <p:animRot by="-240000">
                                      <p:cBhvr>
                                        <p:cTn id="43" dur="200" fill="hold">
                                          <p:stCondLst>
                                            <p:cond delay="200"/>
                                          </p:stCondLst>
                                        </p:cTn>
                                        <p:tgtEl>
                                          <p:spTgt spid="31"/>
                                        </p:tgtEl>
                                        <p:attrNameLst>
                                          <p:attrName>r</p:attrName>
                                        </p:attrNameLst>
                                      </p:cBhvr>
                                    </p:animRot>
                                    <p:animRot by="240000">
                                      <p:cBhvr>
                                        <p:cTn id="44" dur="200" fill="hold">
                                          <p:stCondLst>
                                            <p:cond delay="400"/>
                                          </p:stCondLst>
                                        </p:cTn>
                                        <p:tgtEl>
                                          <p:spTgt spid="31"/>
                                        </p:tgtEl>
                                        <p:attrNameLst>
                                          <p:attrName>r</p:attrName>
                                        </p:attrNameLst>
                                      </p:cBhvr>
                                    </p:animRot>
                                    <p:animRot by="-240000">
                                      <p:cBhvr>
                                        <p:cTn id="45" dur="200" fill="hold">
                                          <p:stCondLst>
                                            <p:cond delay="600"/>
                                          </p:stCondLst>
                                        </p:cTn>
                                        <p:tgtEl>
                                          <p:spTgt spid="31"/>
                                        </p:tgtEl>
                                        <p:attrNameLst>
                                          <p:attrName>r</p:attrName>
                                        </p:attrNameLst>
                                      </p:cBhvr>
                                    </p:animRot>
                                    <p:animRot by="120000">
                                      <p:cBhvr>
                                        <p:cTn id="46" dur="200" fill="hold">
                                          <p:stCondLst>
                                            <p:cond delay="800"/>
                                          </p:stCondLst>
                                        </p:cTn>
                                        <p:tgtEl>
                                          <p:spTgt spid="31"/>
                                        </p:tgtEl>
                                        <p:attrNameLst>
                                          <p:attrName>r</p:attrName>
                                        </p:attrNameLst>
                                      </p:cBhvr>
                                    </p:animRot>
                                  </p:childTnLst>
                                </p:cTn>
                              </p:par>
                            </p:childTnLst>
                          </p:cTn>
                        </p:par>
                      </p:childTnLst>
                    </p:cTn>
                  </p:par>
                  <p:par>
                    <p:cTn id="47" fill="hold">
                      <p:stCondLst>
                        <p:cond delay="indefinite"/>
                      </p:stCondLst>
                      <p:childTnLst>
                        <p:par>
                          <p:cTn id="48" fill="hold">
                            <p:stCondLst>
                              <p:cond delay="0"/>
                            </p:stCondLst>
                            <p:childTnLst>
                              <p:par>
                                <p:cTn id="49" presetID="0" presetClass="path" presetSubtype="0" accel="50000" decel="50000" fill="hold" nodeType="clickEffect">
                                  <p:stCondLst>
                                    <p:cond delay="0"/>
                                  </p:stCondLst>
                                  <p:childTnLst>
                                    <p:animMotion origin="layout" path="M 0.00782 -0.00532 C -0.02673 -0.00023 -0.0592 -0.00879 -0.09236 -0.01226 C -0.15208 -0.01873 -0.21232 -0.02104 -0.27256 -0.02428 C -0.3335 -0.02336 -0.3927 -0.02197 -0.45347 -0.02613 C -0.46319 -0.02752 -0.47274 -0.02914 -0.48159 -0.03284 C -0.48454 -0.03399 -0.48715 -0.03515 -0.48993 -0.03631 C -0.49097 -0.037 -0.49375 -0.03816 -0.49375 -0.03793 C -0.49895 -0.04533 -0.50659 -0.04787 -0.51128 -0.05527 C -0.51614 -0.06313 -0.51909 -0.07447 -0.52343 -0.08302 C -0.52465 -0.08719 -0.52656 -0.09089 -0.52743 -0.09505 C -0.52795 -0.09852 -0.52795 -0.10199 -0.52847 -0.10546 C -0.52899 -0.10707 -0.52916 -0.10892 -0.52916 -0.11078 C -0.52847 -0.13806 -0.52361 -0.1642 -0.51649 -0.1901 C -0.51684 -0.22132 -0.51458 -0.29486 -0.5217 -0.33811 C -0.521 -0.34898 -0.52222 -0.36332 -0.51267 -0.36979 L -0.52829 -0.39362 " pathEditMode="relative" rAng="0" ptsTypes="ffffffffffffffAf">
                                      <p:cBhvr>
                                        <p:cTn id="50" dur="2000" fill="hold"/>
                                        <p:tgtEl>
                                          <p:spTgt spid="16"/>
                                        </p:tgtEl>
                                        <p:attrNameLst>
                                          <p:attrName>ppt_x</p:attrName>
                                          <p:attrName>ppt_y</p:attrName>
                                        </p:attrNameLst>
                                      </p:cBhvr>
                                      <p:rCtr x="-26858" y="-19172"/>
                                    </p:animMotion>
                                  </p:childTnLst>
                                </p:cTn>
                              </p:par>
                            </p:childTnLst>
                          </p:cTn>
                        </p:par>
                      </p:childTnLst>
                    </p:cTn>
                  </p:par>
                  <p:par>
                    <p:cTn id="51" fill="hold">
                      <p:stCondLst>
                        <p:cond delay="indefinite"/>
                      </p:stCondLst>
                      <p:childTnLst>
                        <p:par>
                          <p:cTn id="52" fill="hold">
                            <p:stCondLst>
                              <p:cond delay="0"/>
                            </p:stCondLst>
                            <p:childTnLst>
                              <p:par>
                                <p:cTn id="53" presetID="0" presetClass="path" presetSubtype="0" accel="50000" decel="50000" fill="hold" nodeType="clickEffect">
                                  <p:stCondLst>
                                    <p:cond delay="0"/>
                                  </p:stCondLst>
                                  <p:childTnLst>
                                    <p:animMotion origin="layout" path="M -0.02465 -0.00046 C -0.38646 0.00347 -0.74809 0.0074 -0.78958 -0.03677 C -0.83107 -0.08094 -0.35017 -0.18432 -0.27396 -0.26503 C -0.19774 -0.34575 -0.32257 -0.4778 -0.33246 -0.52105 " pathEditMode="relative" ptsTypes="aaaA">
                                      <p:cBhvr>
                                        <p:cTn id="54" dur="2000" fill="hold"/>
                                        <p:tgtEl>
                                          <p:spTgt spid="19"/>
                                        </p:tgtEl>
                                        <p:attrNameLst>
                                          <p:attrName>ppt_x</p:attrName>
                                          <p:attrName>ppt_y</p:attrName>
                                        </p:attrNameLst>
                                      </p:cBhvr>
                                    </p:animMotion>
                                  </p:childTnLst>
                                </p:cTn>
                              </p:par>
                            </p:childTnLst>
                          </p:cTn>
                        </p:par>
                      </p:childTnLst>
                    </p:cTn>
                  </p:par>
                  <p:par>
                    <p:cTn id="55" fill="hold">
                      <p:stCondLst>
                        <p:cond delay="indefinite"/>
                      </p:stCondLst>
                      <p:childTnLst>
                        <p:par>
                          <p:cTn id="56" fill="hold">
                            <p:stCondLst>
                              <p:cond delay="0"/>
                            </p:stCondLst>
                            <p:childTnLst>
                              <p:par>
                                <p:cTn id="57" presetID="32" presetClass="emph" presetSubtype="0" fill="hold" grpId="0" nodeType="clickEffect">
                                  <p:stCondLst>
                                    <p:cond delay="0"/>
                                  </p:stCondLst>
                                  <p:childTnLst>
                                    <p:animRot by="120000">
                                      <p:cBhvr>
                                        <p:cTn id="58" dur="100" fill="hold">
                                          <p:stCondLst>
                                            <p:cond delay="0"/>
                                          </p:stCondLst>
                                        </p:cTn>
                                        <p:tgtEl>
                                          <p:spTgt spid="14342"/>
                                        </p:tgtEl>
                                        <p:attrNameLst>
                                          <p:attrName>r</p:attrName>
                                        </p:attrNameLst>
                                      </p:cBhvr>
                                    </p:animRot>
                                    <p:animRot by="-240000">
                                      <p:cBhvr>
                                        <p:cTn id="59" dur="200" fill="hold">
                                          <p:stCondLst>
                                            <p:cond delay="200"/>
                                          </p:stCondLst>
                                        </p:cTn>
                                        <p:tgtEl>
                                          <p:spTgt spid="14342"/>
                                        </p:tgtEl>
                                        <p:attrNameLst>
                                          <p:attrName>r</p:attrName>
                                        </p:attrNameLst>
                                      </p:cBhvr>
                                    </p:animRot>
                                    <p:animRot by="240000">
                                      <p:cBhvr>
                                        <p:cTn id="60" dur="200" fill="hold">
                                          <p:stCondLst>
                                            <p:cond delay="400"/>
                                          </p:stCondLst>
                                        </p:cTn>
                                        <p:tgtEl>
                                          <p:spTgt spid="14342"/>
                                        </p:tgtEl>
                                        <p:attrNameLst>
                                          <p:attrName>r</p:attrName>
                                        </p:attrNameLst>
                                      </p:cBhvr>
                                    </p:animRot>
                                    <p:animRot by="-240000">
                                      <p:cBhvr>
                                        <p:cTn id="61" dur="200" fill="hold">
                                          <p:stCondLst>
                                            <p:cond delay="600"/>
                                          </p:stCondLst>
                                        </p:cTn>
                                        <p:tgtEl>
                                          <p:spTgt spid="14342"/>
                                        </p:tgtEl>
                                        <p:attrNameLst>
                                          <p:attrName>r</p:attrName>
                                        </p:attrNameLst>
                                      </p:cBhvr>
                                    </p:animRot>
                                    <p:animRot by="120000">
                                      <p:cBhvr>
                                        <p:cTn id="62" dur="200" fill="hold">
                                          <p:stCondLst>
                                            <p:cond delay="800"/>
                                          </p:stCondLst>
                                        </p:cTn>
                                        <p:tgtEl>
                                          <p:spTgt spid="14342"/>
                                        </p:tgtEl>
                                        <p:attrNameLst>
                                          <p:attrName>r</p:attrName>
                                        </p:attrNameLst>
                                      </p:cBhvr>
                                    </p:animRot>
                                  </p:childTnLst>
                                </p:cTn>
                              </p:par>
                            </p:childTnLst>
                          </p:cTn>
                        </p:par>
                      </p:childTnLst>
                    </p:cTn>
                  </p:par>
                  <p:par>
                    <p:cTn id="63" fill="hold">
                      <p:stCondLst>
                        <p:cond delay="indefinite"/>
                      </p:stCondLst>
                      <p:childTnLst>
                        <p:par>
                          <p:cTn id="64" fill="hold">
                            <p:stCondLst>
                              <p:cond delay="0"/>
                            </p:stCondLst>
                            <p:childTnLst>
                              <p:par>
                                <p:cTn id="65" presetID="0" presetClass="path" presetSubtype="0" accel="50000" decel="50000" fill="hold" nodeType="clickEffect">
                                  <p:stCondLst>
                                    <p:cond delay="0"/>
                                  </p:stCondLst>
                                  <p:childTnLst>
                                    <p:animMotion origin="layout" path="M 0.00972 -0.00578 C 0.29688 -0.003 0.5842 -4.83811E-6 0.62656 -0.03006 C 0.66893 -0.06012 0.28733 -0.13159 0.26424 -0.1857 C 0.24115 -0.23982 0.50434 -0.32053 0.4875 -0.35522 C 0.47066 -0.38991 0.23056 -0.38644 0.16285 -0.39454 " pathEditMode="relative" rAng="0" ptsTypes="aaaaa">
                                      <p:cBhvr>
                                        <p:cTn id="66" dur="2000" fill="hold"/>
                                        <p:tgtEl>
                                          <p:spTgt spid="8198"/>
                                        </p:tgtEl>
                                        <p:attrNameLst>
                                          <p:attrName>ppt_x</p:attrName>
                                          <p:attrName>ppt_y</p:attrName>
                                        </p:attrNameLst>
                                      </p:cBhvr>
                                      <p:rCtr x="32951" y="-19149"/>
                                    </p:animMotion>
                                  </p:childTnLst>
                                </p:cTn>
                              </p:par>
                            </p:childTnLst>
                          </p:cTn>
                        </p:par>
                      </p:childTnLst>
                    </p:cTn>
                  </p:par>
                  <p:par>
                    <p:cTn id="67" fill="hold">
                      <p:stCondLst>
                        <p:cond delay="indefinite"/>
                      </p:stCondLst>
                      <p:childTnLst>
                        <p:par>
                          <p:cTn id="68" fill="hold">
                            <p:stCondLst>
                              <p:cond delay="0"/>
                            </p:stCondLst>
                            <p:childTnLst>
                              <p:par>
                                <p:cTn id="69" presetID="0" presetClass="path" presetSubtype="0" accel="50000" decel="50000" fill="hold" nodeType="clickEffect">
                                  <p:stCondLst>
                                    <p:cond delay="0"/>
                                  </p:stCondLst>
                                  <p:childTnLst>
                                    <p:animMotion origin="layout" path="M -0.00017 0.00046 C -0.01076 0.00462 -0.02118 0.00855 -0.03159 0.01295 C -0.046 0.01202 -0.06041 0.01249 -0.0743 0.00902 C -0.09496 0.00439 -0.11475 -0.00555 -0.13559 -0.01064 C -0.14322 -0.0155 -0.15017 -0.0229 -0.15816 -0.02683 C -0.16822 -0.03862 -0.16753 -0.05504 -0.17829 -0.06429 C -0.18107 -0.07701 -0.17916 -0.08997 -0.18385 -0.10199 C -0.18298 -0.11702 -0.18385 -0.13483 -0.17691 -0.14824 C -0.17482 -0.15773 -0.17048 -0.16813 -0.16684 -0.17692 C -0.1651 -0.18085 -0.16111 -0.18779 -0.16111 -0.18756 C -0.1592 -0.19473 -0.15798 -0.20167 -0.15694 -0.20907 C -0.15763 -0.21531 -0.15763 -0.22734 -0.16267 -0.23243 C -0.16562 -0.2352 -0.16961 -0.23497 -0.17256 -0.23751 C -0.17604 -0.24075 -0.17743 -0.24399 -0.17968 -0.24862 C -0.17881 -0.26665 -0.18038 -0.29186 -0.17534 -0.30921 C -0.17638 -0.32516 -0.17552 -0.34043 -0.18246 -0.35384 C -0.17864 -0.36957 -0.17691 -0.37836 -0.17691 -0.39501 " pathEditMode="relative" rAng="0" ptsTypes="ffffffffffffffffA">
                                      <p:cBhvr>
                                        <p:cTn id="70" dur="2000" fill="hold"/>
                                        <p:tgtEl>
                                          <p:spTgt spid="8201"/>
                                        </p:tgtEl>
                                        <p:attrNameLst>
                                          <p:attrName>ppt_x</p:attrName>
                                          <p:attrName>ppt_y</p:attrName>
                                        </p:attrNameLst>
                                      </p:cBhvr>
                                      <p:rCtr x="-9184" y="-1914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14341" grpId="0"/>
      <p:bldP spid="14342" grpId="0"/>
      <p:bldP spid="14343"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O:\Kd2\ECB\Beratung\Direct Marketing\Euro 5 und 10 und 20 Euro School ppt\Praese Material\Neu 2015 Freisteller\Karte_mit_Inseln_GruenGoldHellgrau.png"/>
          <p:cNvPicPr>
            <a:picLocks noChangeAspect="1" noChangeArrowheads="1"/>
          </p:cNvPicPr>
          <p:nvPr/>
        </p:nvPicPr>
        <p:blipFill rotWithShape="1">
          <a:blip r:embed="rId3">
            <a:extLst>
              <a:ext uri="{28A0092B-C50C-407E-A947-70E740481C1C}">
                <a14:useLocalDpi xmlns:a14="http://schemas.microsoft.com/office/drawing/2010/main" val="0"/>
              </a:ext>
            </a:extLst>
          </a:blip>
          <a:srcRect l="10231" t="-507" r="21505" b="16856"/>
          <a:stretch/>
        </p:blipFill>
        <p:spPr bwMode="auto">
          <a:xfrm>
            <a:off x="1224397" y="-27383"/>
            <a:ext cx="7919604" cy="6885384"/>
          </a:xfrm>
          <a:prstGeom prst="rect">
            <a:avLst/>
          </a:prstGeom>
          <a:noFill/>
          <a:extLst>
            <a:ext uri="{909E8E84-426E-40DD-AFC4-6F175D3DCCD1}">
              <a14:hiddenFill xmlns:a14="http://schemas.microsoft.com/office/drawing/2010/main">
                <a:solidFill>
                  <a:srgbClr val="FFFFFF"/>
                </a:solidFill>
              </a14:hiddenFill>
            </a:ext>
          </a:extLst>
        </p:spPr>
      </p:pic>
      <p:sp>
        <p:nvSpPr>
          <p:cNvPr id="7170"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pt-BR" sz="4000" dirty="0">
                <a:latin typeface="+mj-lt"/>
              </a:rPr>
              <a:t> </a:t>
            </a:r>
            <a:r>
              <a:rPr lang="pt-BR" altLang="de-DE" sz="4000" b="1" dirty="0">
                <a:solidFill>
                  <a:srgbClr val="000099"/>
                </a:solidFill>
                <a:latin typeface="+mj-lt"/>
              </a:rPr>
              <a:t>Quem é responsável pelo euro? </a:t>
            </a:r>
            <a:endParaRPr lang="pt-BR" altLang="de-DE" sz="4000" b="1" cap="all" dirty="0">
              <a:solidFill>
                <a:srgbClr val="000099"/>
              </a:solidFill>
              <a:latin typeface="+mj-lt"/>
            </a:endParaRPr>
          </a:p>
        </p:txBody>
      </p:sp>
      <p:sp>
        <p:nvSpPr>
          <p:cNvPr id="6149" name="AutoShape 25" descr="cent_1_com"/>
          <p:cNvSpPr>
            <a:spLocks noChangeAspect="1" noChangeArrowheads="1"/>
          </p:cNvSpPr>
          <p:nvPr/>
        </p:nvSpPr>
        <p:spPr bwMode="auto">
          <a:xfrm>
            <a:off x="1600200" y="52673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6150" name="AutoShape 27" descr="cent_1_com"/>
          <p:cNvSpPr>
            <a:spLocks noChangeAspect="1" noChangeArrowheads="1"/>
          </p:cNvSpPr>
          <p:nvPr/>
        </p:nvSpPr>
        <p:spPr bwMode="auto">
          <a:xfrm>
            <a:off x="2714625" y="15716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2" name="Foliennummernplatzhalter 1"/>
          <p:cNvSpPr>
            <a:spLocks noGrp="1"/>
          </p:cNvSpPr>
          <p:nvPr>
            <p:ph type="sldNum" sz="quarter" idx="12"/>
          </p:nvPr>
        </p:nvSpPr>
        <p:spPr>
          <a:xfrm>
            <a:off x="6948264" y="6555481"/>
            <a:ext cx="2133600" cy="329903"/>
          </a:xfrm>
        </p:spPr>
        <p:txBody>
          <a:bodyPr/>
          <a:lstStyle/>
          <a:p>
            <a:pPr>
              <a:defRPr/>
            </a:pPr>
            <a:fld id="{CC72E990-D3D1-4880-A14A-699B88E892D3}" type="slidenum">
              <a:rPr lang="fr-FR" smtClean="0">
                <a:solidFill>
                  <a:srgbClr val="000099"/>
                </a:solidFill>
              </a:rPr>
              <a:pPr>
                <a:defRPr/>
              </a:pPr>
              <a:t>12</a:t>
            </a:fld>
            <a:endParaRPr lang="fr-FR" dirty="0">
              <a:solidFill>
                <a:srgbClr val="000099"/>
              </a:solidFill>
            </a:endParaRPr>
          </a:p>
        </p:txBody>
      </p:sp>
      <p:pic>
        <p:nvPicPr>
          <p:cNvPr id="3" name="Picture 2" descr="N:\User_ab_10062013\Jakobi Zsuzsanna\NCBs\Banca dItalia.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50049" y="5211149"/>
            <a:ext cx="652900" cy="271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N:\User_ab_10062013\Jakobi Zsuzsanna\NCBs\Banco de Espana.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39775" y="5234961"/>
            <a:ext cx="617800" cy="4476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N:\User_ab_10062013\Jakobi Zsuzsanna\NCBs\Banco de Portugal.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31478" y="5635972"/>
            <a:ext cx="718419" cy="19907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N:\User_ab_10062013\Jakobi Zsuzsanna\NCBs\Bank of Greec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29374" y="5602981"/>
            <a:ext cx="540101" cy="29329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N:\User_ab_10062013\Jakobi Zsuzsanna\NCBs\Banka Slovenij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84418" y="4528911"/>
            <a:ext cx="372186" cy="34025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N:\User_ab_10062013\Jakobi Zsuzsanna\NCBs\Banque centrale  du Luxembourg.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352062" y="3898391"/>
            <a:ext cx="517885" cy="29327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N:\User_ab_10062013\Jakobi Zsuzsanna\NCBs\Banque de France.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810463" y="4323143"/>
            <a:ext cx="489808" cy="34203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N:\User_ab_10062013\Jakobi Zsuzsanna\NCBs\Central Bank of Cyprus.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690864" y="5981697"/>
            <a:ext cx="590332" cy="35104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N:\User_ab_10062013\Jakobi Zsuzsanna\NCBs\Central Bank of Ireland.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523723" y="3276377"/>
            <a:ext cx="376336" cy="451120"/>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N:\User_ab_10062013\Jakobi Zsuzsanna\NCBs\Central Bank of Malta.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012894" y="5896274"/>
            <a:ext cx="495547" cy="31268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N:\User_ab_10062013\Jakobi Zsuzsanna\NCBs\De Nederlandsche Bank.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076722" y="3428999"/>
            <a:ext cx="550680" cy="337151"/>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N:\User_ab_10062013\Jakobi Zsuzsanna\NCBs\Deutsche Bundesbank.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809328" y="3503483"/>
            <a:ext cx="681441" cy="3060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N:\User_ab_10062013\Jakobi Zsuzsanna\NCBs\Eesti Pank.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945001" y="2183477"/>
            <a:ext cx="576064" cy="419279"/>
          </a:xfrm>
          <a:prstGeom prst="rect">
            <a:avLst/>
          </a:prstGeom>
          <a:noFill/>
          <a:extLst>
            <a:ext uri="{909E8E84-426E-40DD-AFC4-6F175D3DCCD1}">
              <a14:hiddenFill xmlns:a14="http://schemas.microsoft.com/office/drawing/2010/main">
                <a:solidFill>
                  <a:srgbClr val="FFFFFF"/>
                </a:solidFill>
              </a14:hiddenFill>
            </a:ext>
          </a:extLst>
        </p:spPr>
      </p:pic>
      <p:pic>
        <p:nvPicPr>
          <p:cNvPr id="1039" name="Picture 15" descr="N:\User_ab_10062013\Jakobi Zsuzsanna\NCBs\EUROPEAN CENTRAL BANK.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730976" y="3889870"/>
            <a:ext cx="670627" cy="433273"/>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N:\User_ab_10062013\Jakobi Zsuzsanna\NCBs\LATVIJAS BANKA.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6489257" y="2601448"/>
            <a:ext cx="716022" cy="317183"/>
          </a:xfrm>
          <a:prstGeom prst="rect">
            <a:avLst/>
          </a:prstGeom>
          <a:noFill/>
          <a:extLst>
            <a:ext uri="{909E8E84-426E-40DD-AFC4-6F175D3DCCD1}">
              <a14:hiddenFill xmlns:a14="http://schemas.microsoft.com/office/drawing/2010/main">
                <a:solidFill>
                  <a:srgbClr val="FFFFFF"/>
                </a:solidFill>
              </a14:hiddenFill>
            </a:ext>
          </a:extLst>
        </p:spPr>
      </p:pic>
      <p:pic>
        <p:nvPicPr>
          <p:cNvPr id="1041" name="Picture 17" descr="N:\User_ab_10062013\Jakobi Zsuzsanna\NCBs\Lietuvos bankas.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670114" y="2949037"/>
            <a:ext cx="535165" cy="263939"/>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N:\User_ab_10062013\Jakobi Zsuzsanna\NCBs\Narodna banka Slovenska.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6016883" y="3875704"/>
            <a:ext cx="412491" cy="413771"/>
          </a:xfrm>
          <a:prstGeom prst="rect">
            <a:avLst/>
          </a:prstGeom>
          <a:noFill/>
          <a:extLst>
            <a:ext uri="{909E8E84-426E-40DD-AFC4-6F175D3DCCD1}">
              <a14:hiddenFill xmlns:a14="http://schemas.microsoft.com/office/drawing/2010/main">
                <a:solidFill>
                  <a:srgbClr val="FFFFFF"/>
                </a:solidFill>
              </a14:hiddenFill>
            </a:ext>
          </a:extLst>
        </p:spPr>
      </p:pic>
      <p:pic>
        <p:nvPicPr>
          <p:cNvPr id="1043" name="Picture 19" descr="N:\User_ab_10062013\Jakobi Zsuzsanna\NCBs\Nationale Bank van Belgie_Banque Nationale de Belgique.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3845896" y="3781132"/>
            <a:ext cx="558829" cy="263896"/>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N:\User_ab_10062013\Jakobi Zsuzsanna\NCBs\Oesterreichische  Nationalbank.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5381371" y="4166155"/>
            <a:ext cx="590425" cy="313976"/>
          </a:xfrm>
          <a:prstGeom prst="rect">
            <a:avLst/>
          </a:prstGeom>
          <a:noFill/>
          <a:extLst>
            <a:ext uri="{909E8E84-426E-40DD-AFC4-6F175D3DCCD1}">
              <a14:hiddenFill xmlns:a14="http://schemas.microsoft.com/office/drawing/2010/main">
                <a:solidFill>
                  <a:srgbClr val="FFFFFF"/>
                </a:solidFill>
              </a14:hiddenFill>
            </a:ext>
          </a:extLst>
        </p:spPr>
      </p:pic>
      <p:pic>
        <p:nvPicPr>
          <p:cNvPr id="1045" name="Picture 21" descr="N:\User_ab_10062013\Jakobi Zsuzsanna\NCBs\Suomen Pankki – Finlands Bank.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6847268" y="1579040"/>
            <a:ext cx="608534" cy="346310"/>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O:\Kd2\ECB\Beratung\Direct Marketing\Euro 5 und 10 und 20 Euro School ppt\Praese Material\Legenden\Legende_PT.png"/>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08000" y="900000"/>
            <a:ext cx="1264235" cy="43200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 descr="O:\Kd2\ECB\Beratung\Direct Marketing\Euro 5 und 10 und 20 Euro School ppt\Praese Material\Inseln\Inseln_PT.png"/>
          <p:cNvPicPr>
            <a:picLocks noChangeAspect="1" noChangeArrowheads="1"/>
          </p:cNvPicPr>
          <p:nvPr/>
        </p:nvPicPr>
        <p:blipFill rotWithShape="1">
          <a:blip r:embed="rId25">
            <a:extLst>
              <a:ext uri="{28A0092B-C50C-407E-A947-70E740481C1C}">
                <a14:useLocalDpi xmlns:a14="http://schemas.microsoft.com/office/drawing/2010/main" val="0"/>
              </a:ext>
            </a:extLst>
          </a:blip>
          <a:srcRect r="23510"/>
          <a:stretch/>
        </p:blipFill>
        <p:spPr bwMode="auto">
          <a:xfrm>
            <a:off x="108000" y="4320000"/>
            <a:ext cx="383127" cy="24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5796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3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3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4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3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04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04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8"/>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04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26" presetClass="entr" presetSubtype="0" fill="hold" nodeType="clickEffect">
                                  <p:stCondLst>
                                    <p:cond delay="0"/>
                                  </p:stCondLst>
                                  <p:childTnLst>
                                    <p:set>
                                      <p:cBhvr>
                                        <p:cTn id="82" dur="1" fill="hold">
                                          <p:stCondLst>
                                            <p:cond delay="0"/>
                                          </p:stCondLst>
                                        </p:cTn>
                                        <p:tgtEl>
                                          <p:spTgt spid="1039"/>
                                        </p:tgtEl>
                                        <p:attrNameLst>
                                          <p:attrName>style.visibility</p:attrName>
                                        </p:attrNameLst>
                                      </p:cBhvr>
                                      <p:to>
                                        <p:strVal val="visible"/>
                                      </p:to>
                                    </p:set>
                                    <p:animEffect transition="in" filter="wipe(down)">
                                      <p:cBhvr>
                                        <p:cTn id="83" dur="580">
                                          <p:stCondLst>
                                            <p:cond delay="0"/>
                                          </p:stCondLst>
                                        </p:cTn>
                                        <p:tgtEl>
                                          <p:spTgt spid="1039"/>
                                        </p:tgtEl>
                                      </p:cBhvr>
                                    </p:animEffect>
                                    <p:anim calcmode="lin" valueType="num">
                                      <p:cBhvr>
                                        <p:cTn id="84" dur="1822" tmFilter="0,0; 0.14,0.36; 0.43,0.73; 0.71,0.91; 1.0,1.0">
                                          <p:stCondLst>
                                            <p:cond delay="0"/>
                                          </p:stCondLst>
                                        </p:cTn>
                                        <p:tgtEl>
                                          <p:spTgt spid="1039"/>
                                        </p:tgtEl>
                                        <p:attrNameLst>
                                          <p:attrName>ppt_x</p:attrName>
                                        </p:attrNameLst>
                                      </p:cBhvr>
                                      <p:tavLst>
                                        <p:tav tm="0">
                                          <p:val>
                                            <p:strVal val="#ppt_x-0.25"/>
                                          </p:val>
                                        </p:tav>
                                        <p:tav tm="100000">
                                          <p:val>
                                            <p:strVal val="#ppt_x"/>
                                          </p:val>
                                        </p:tav>
                                      </p:tavLst>
                                    </p:anim>
                                    <p:anim calcmode="lin" valueType="num">
                                      <p:cBhvr>
                                        <p:cTn id="85" dur="664" tmFilter="0.0,0.0; 0.25,0.07; 0.50,0.2; 0.75,0.467; 1.0,1.0">
                                          <p:stCondLst>
                                            <p:cond delay="0"/>
                                          </p:stCondLst>
                                        </p:cTn>
                                        <p:tgtEl>
                                          <p:spTgt spid="1039"/>
                                        </p:tgtEl>
                                        <p:attrNameLst>
                                          <p:attrName>ppt_y</p:attrName>
                                        </p:attrNameLst>
                                      </p:cBhvr>
                                      <p:tavLst>
                                        <p:tav tm="0" fmla="#ppt_y-sin(pi*$)/3">
                                          <p:val>
                                            <p:fltVal val="0.5"/>
                                          </p:val>
                                        </p:tav>
                                        <p:tav tm="100000">
                                          <p:val>
                                            <p:fltVal val="1"/>
                                          </p:val>
                                        </p:tav>
                                      </p:tavLst>
                                    </p:anim>
                                    <p:anim calcmode="lin" valueType="num">
                                      <p:cBhvr>
                                        <p:cTn id="86" dur="664" tmFilter="0, 0; 0.125,0.2665; 0.25,0.4; 0.375,0.465; 0.5,0.5;  0.625,0.535; 0.75,0.6; 0.875,0.7335; 1,1">
                                          <p:stCondLst>
                                            <p:cond delay="664"/>
                                          </p:stCondLst>
                                        </p:cTn>
                                        <p:tgtEl>
                                          <p:spTgt spid="1039"/>
                                        </p:tgtEl>
                                        <p:attrNameLst>
                                          <p:attrName>ppt_y</p:attrName>
                                        </p:attrNameLst>
                                      </p:cBhvr>
                                      <p:tavLst>
                                        <p:tav tm="0" fmla="#ppt_y-sin(pi*$)/9">
                                          <p:val>
                                            <p:fltVal val="0"/>
                                          </p:val>
                                        </p:tav>
                                        <p:tav tm="100000">
                                          <p:val>
                                            <p:fltVal val="1"/>
                                          </p:val>
                                        </p:tav>
                                      </p:tavLst>
                                    </p:anim>
                                    <p:anim calcmode="lin" valueType="num">
                                      <p:cBhvr>
                                        <p:cTn id="87" dur="332" tmFilter="0, 0; 0.125,0.2665; 0.25,0.4; 0.375,0.465; 0.5,0.5;  0.625,0.535; 0.75,0.6; 0.875,0.7335; 1,1">
                                          <p:stCondLst>
                                            <p:cond delay="1324"/>
                                          </p:stCondLst>
                                        </p:cTn>
                                        <p:tgtEl>
                                          <p:spTgt spid="1039"/>
                                        </p:tgtEl>
                                        <p:attrNameLst>
                                          <p:attrName>ppt_y</p:attrName>
                                        </p:attrNameLst>
                                      </p:cBhvr>
                                      <p:tavLst>
                                        <p:tav tm="0" fmla="#ppt_y-sin(pi*$)/27">
                                          <p:val>
                                            <p:fltVal val="0"/>
                                          </p:val>
                                        </p:tav>
                                        <p:tav tm="100000">
                                          <p:val>
                                            <p:fltVal val="1"/>
                                          </p:val>
                                        </p:tav>
                                      </p:tavLst>
                                    </p:anim>
                                    <p:anim calcmode="lin" valueType="num">
                                      <p:cBhvr>
                                        <p:cTn id="88" dur="164" tmFilter="0, 0; 0.125,0.2665; 0.25,0.4; 0.375,0.465; 0.5,0.5;  0.625,0.535; 0.75,0.6; 0.875,0.7335; 1,1">
                                          <p:stCondLst>
                                            <p:cond delay="1656"/>
                                          </p:stCondLst>
                                        </p:cTn>
                                        <p:tgtEl>
                                          <p:spTgt spid="1039"/>
                                        </p:tgtEl>
                                        <p:attrNameLst>
                                          <p:attrName>ppt_y</p:attrName>
                                        </p:attrNameLst>
                                      </p:cBhvr>
                                      <p:tavLst>
                                        <p:tav tm="0" fmla="#ppt_y-sin(pi*$)/81">
                                          <p:val>
                                            <p:fltVal val="0"/>
                                          </p:val>
                                        </p:tav>
                                        <p:tav tm="100000">
                                          <p:val>
                                            <p:fltVal val="1"/>
                                          </p:val>
                                        </p:tav>
                                      </p:tavLst>
                                    </p:anim>
                                    <p:animScale>
                                      <p:cBhvr>
                                        <p:cTn id="89" dur="26">
                                          <p:stCondLst>
                                            <p:cond delay="650"/>
                                          </p:stCondLst>
                                        </p:cTn>
                                        <p:tgtEl>
                                          <p:spTgt spid="1039"/>
                                        </p:tgtEl>
                                      </p:cBhvr>
                                      <p:to x="100000" y="60000"/>
                                    </p:animScale>
                                    <p:animScale>
                                      <p:cBhvr>
                                        <p:cTn id="90" dur="166" decel="50000">
                                          <p:stCondLst>
                                            <p:cond delay="676"/>
                                          </p:stCondLst>
                                        </p:cTn>
                                        <p:tgtEl>
                                          <p:spTgt spid="1039"/>
                                        </p:tgtEl>
                                      </p:cBhvr>
                                      <p:to x="100000" y="100000"/>
                                    </p:animScale>
                                    <p:animScale>
                                      <p:cBhvr>
                                        <p:cTn id="91" dur="26">
                                          <p:stCondLst>
                                            <p:cond delay="1312"/>
                                          </p:stCondLst>
                                        </p:cTn>
                                        <p:tgtEl>
                                          <p:spTgt spid="1039"/>
                                        </p:tgtEl>
                                      </p:cBhvr>
                                      <p:to x="100000" y="80000"/>
                                    </p:animScale>
                                    <p:animScale>
                                      <p:cBhvr>
                                        <p:cTn id="92" dur="166" decel="50000">
                                          <p:stCondLst>
                                            <p:cond delay="1338"/>
                                          </p:stCondLst>
                                        </p:cTn>
                                        <p:tgtEl>
                                          <p:spTgt spid="1039"/>
                                        </p:tgtEl>
                                      </p:cBhvr>
                                      <p:to x="100000" y="100000"/>
                                    </p:animScale>
                                    <p:animScale>
                                      <p:cBhvr>
                                        <p:cTn id="93" dur="26">
                                          <p:stCondLst>
                                            <p:cond delay="1642"/>
                                          </p:stCondLst>
                                        </p:cTn>
                                        <p:tgtEl>
                                          <p:spTgt spid="1039"/>
                                        </p:tgtEl>
                                      </p:cBhvr>
                                      <p:to x="100000" y="90000"/>
                                    </p:animScale>
                                    <p:animScale>
                                      <p:cBhvr>
                                        <p:cTn id="94" dur="166" decel="50000">
                                          <p:stCondLst>
                                            <p:cond delay="1668"/>
                                          </p:stCondLst>
                                        </p:cTn>
                                        <p:tgtEl>
                                          <p:spTgt spid="1039"/>
                                        </p:tgtEl>
                                      </p:cBhvr>
                                      <p:to x="100000" y="100000"/>
                                    </p:animScale>
                                    <p:animScale>
                                      <p:cBhvr>
                                        <p:cTn id="95" dur="26">
                                          <p:stCondLst>
                                            <p:cond delay="1808"/>
                                          </p:stCondLst>
                                        </p:cTn>
                                        <p:tgtEl>
                                          <p:spTgt spid="1039"/>
                                        </p:tgtEl>
                                      </p:cBhvr>
                                      <p:to x="100000" y="95000"/>
                                    </p:animScale>
                                    <p:animScale>
                                      <p:cBhvr>
                                        <p:cTn id="96" dur="166" decel="50000">
                                          <p:stCondLst>
                                            <p:cond delay="1834"/>
                                          </p:stCondLst>
                                        </p:cTn>
                                        <p:tgtEl>
                                          <p:spTgt spid="103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O:\Kd2\ECB\Beratung\Direct Marketing\Euro 5 und 10 und 20 Euro School ppt\Proof 2 from ECB\Euro-Run-Game_visu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7600" y="1933200"/>
            <a:ext cx="5950413" cy="3600000"/>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
        <p:nvSpPr>
          <p:cNvPr id="15363" name="Text Box 14"/>
          <p:cNvSpPr txBox="1">
            <a:spLocks noChangeArrowheads="1"/>
          </p:cNvSpPr>
          <p:nvPr/>
        </p:nvSpPr>
        <p:spPr bwMode="auto">
          <a:xfrm>
            <a:off x="2028155" y="6567488"/>
            <a:ext cx="508317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pt-BR" altLang="de-DE" sz="1000" dirty="0">
                <a:solidFill>
                  <a:schemeClr val="bg1"/>
                </a:solidFill>
              </a:rPr>
              <a:t>© Banco Central Europeu, </a:t>
            </a:r>
            <a:r>
              <a:rPr lang="pt-BR" altLang="de-DE" sz="1000" dirty="0" smtClean="0">
                <a:solidFill>
                  <a:schemeClr val="bg1"/>
                </a:solidFill>
              </a:rPr>
              <a:t>2015 </a:t>
            </a:r>
            <a:r>
              <a:rPr lang="pt-BR" altLang="de-DE" sz="1000" dirty="0">
                <a:solidFill>
                  <a:schemeClr val="bg1"/>
                </a:solidFill>
              </a:rPr>
              <a:t>(baseado num conceito inicial do Banque de France)</a:t>
            </a:r>
          </a:p>
        </p:txBody>
      </p:sp>
      <p:grpSp>
        <p:nvGrpSpPr>
          <p:cNvPr id="15365" name="Gruppieren 2"/>
          <p:cNvGrpSpPr>
            <a:grpSpLocks/>
          </p:cNvGrpSpPr>
          <p:nvPr/>
        </p:nvGrpSpPr>
        <p:grpSpPr bwMode="auto">
          <a:xfrm rot="190444">
            <a:off x="1449353" y="481183"/>
            <a:ext cx="2811821" cy="1728790"/>
            <a:chOff x="1115265" y="1353757"/>
            <a:chExt cx="3453050" cy="1895626"/>
          </a:xfrm>
          <a:effectLst>
            <a:outerShdw blurRad="63500" sx="102000" sy="102000" algn="ctr" rotWithShape="0">
              <a:prstClr val="black">
                <a:alpha val="40000"/>
              </a:prstClr>
            </a:outerShdw>
          </a:effectLst>
        </p:grpSpPr>
        <p:pic>
          <p:nvPicPr>
            <p:cNvPr id="13" name="Picture 7" descr="D:\_Bilder_fuer_Praese\Sprechblas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409556">
              <a:off x="1115265" y="1353757"/>
              <a:ext cx="3453050" cy="1895626"/>
            </a:xfrm>
            <a:prstGeom prst="rect">
              <a:avLst/>
            </a:prstGeom>
            <a:noFill/>
            <a:ln>
              <a:noFill/>
            </a:ln>
            <a:scene3d>
              <a:camera prst="orthographicFront">
                <a:rot lat="0" lon="0" rev="0"/>
              </a:camera>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1" name="Text Box 7"/>
            <p:cNvSpPr txBox="1">
              <a:spLocks noChangeArrowheads="1"/>
            </p:cNvSpPr>
            <p:nvPr/>
          </p:nvSpPr>
          <p:spPr bwMode="auto">
            <a:xfrm rot="21409556">
              <a:off x="1429352" y="2051638"/>
              <a:ext cx="3138491" cy="455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lnSpc>
                  <a:spcPct val="130000"/>
                </a:lnSpc>
                <a:spcBef>
                  <a:spcPct val="50000"/>
                </a:spcBef>
              </a:pPr>
              <a:r>
                <a:rPr lang="en-GB" altLang="de-DE" b="1" dirty="0" err="1" smtClean="0">
                  <a:solidFill>
                    <a:srgbClr val="000099"/>
                  </a:solidFill>
                  <a:latin typeface="+mj-lt"/>
                </a:rPr>
                <a:t>Joga</a:t>
              </a:r>
              <a:r>
                <a:rPr lang="en-GB" altLang="de-DE" b="1" dirty="0" smtClean="0">
                  <a:solidFill>
                    <a:srgbClr val="000099"/>
                  </a:solidFill>
                  <a:latin typeface="+mj-lt"/>
                </a:rPr>
                <a:t> o “Euro Run”!</a:t>
              </a:r>
              <a:endParaRPr lang="en-GB" altLang="de-DE" b="1" dirty="0">
                <a:solidFill>
                  <a:srgbClr val="000099"/>
                </a:solidFill>
                <a:latin typeface="+mj-lt"/>
              </a:endParaRPr>
            </a:p>
          </p:txBody>
        </p:sp>
      </p:grpSp>
      <p:grpSp>
        <p:nvGrpSpPr>
          <p:cNvPr id="15366" name="Gruppieren 1"/>
          <p:cNvGrpSpPr>
            <a:grpSpLocks/>
          </p:cNvGrpSpPr>
          <p:nvPr/>
        </p:nvGrpSpPr>
        <p:grpSpPr bwMode="auto">
          <a:xfrm>
            <a:off x="4550692" y="620687"/>
            <a:ext cx="2786411" cy="1759749"/>
            <a:chOff x="4828202" y="943477"/>
            <a:chExt cx="3333750" cy="2200275"/>
          </a:xfrm>
          <a:effectLst>
            <a:outerShdw blurRad="50800" dist="38100" dir="16200000" rotWithShape="0">
              <a:prstClr val="black">
                <a:alpha val="40000"/>
              </a:prstClr>
            </a:outerShdw>
          </a:effectLst>
        </p:grpSpPr>
        <p:pic>
          <p:nvPicPr>
            <p:cNvPr id="15368" name="Picture 11" descr="E:\Sprechblase Kopi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163546">
              <a:off x="4828202" y="943477"/>
              <a:ext cx="3333750"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9" name="Text Box 15"/>
            <p:cNvSpPr txBox="1">
              <a:spLocks noChangeArrowheads="1"/>
            </p:cNvSpPr>
            <p:nvPr/>
          </p:nvSpPr>
          <p:spPr bwMode="auto">
            <a:xfrm>
              <a:off x="5064081" y="1802291"/>
              <a:ext cx="2727326" cy="461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b="1" dirty="0">
                  <a:solidFill>
                    <a:srgbClr val="000099"/>
                  </a:solidFill>
                  <a:latin typeface="+mj-lt"/>
                </a:rPr>
                <a:t>E </a:t>
              </a:r>
              <a:r>
                <a:rPr lang="en-GB" altLang="de-DE" b="1" dirty="0" err="1">
                  <a:solidFill>
                    <a:srgbClr val="000099"/>
                  </a:solidFill>
                  <a:latin typeface="+mj-lt"/>
                </a:rPr>
                <a:t>aprende</a:t>
              </a:r>
              <a:r>
                <a:rPr lang="en-GB" altLang="de-DE" b="1" dirty="0">
                  <a:solidFill>
                    <a:srgbClr val="000099"/>
                  </a:solidFill>
                  <a:latin typeface="+mj-lt"/>
                </a:rPr>
                <a:t>!</a:t>
              </a:r>
            </a:p>
          </p:txBody>
        </p:sp>
      </p:grpSp>
      <p:sp>
        <p:nvSpPr>
          <p:cNvPr id="2" name="Rectangle 1"/>
          <p:cNvSpPr/>
          <p:nvPr/>
        </p:nvSpPr>
        <p:spPr>
          <a:xfrm>
            <a:off x="2771800" y="5553857"/>
            <a:ext cx="3369256" cy="414985"/>
          </a:xfrm>
          <a:prstGeom prst="rect">
            <a:avLst/>
          </a:prstGeom>
        </p:spPr>
        <p:txBody>
          <a:bodyPr wrap="none">
            <a:spAutoFit/>
          </a:bodyPr>
          <a:lstStyle/>
          <a:p>
            <a:pPr algn="ctr">
              <a:lnSpc>
                <a:spcPct val="130000"/>
              </a:lnSpc>
              <a:spcBef>
                <a:spcPct val="50000"/>
              </a:spcBef>
            </a:pPr>
            <a:r>
              <a:rPr lang="en-GB" b="1" dirty="0">
                <a:solidFill>
                  <a:srgbClr val="000099"/>
                </a:solidFill>
                <a:latin typeface="+mj-lt"/>
              </a:rPr>
              <a:t>www.novas-notas-de-euro.eu</a:t>
            </a:r>
          </a:p>
        </p:txBody>
      </p:sp>
      <p:pic>
        <p:nvPicPr>
          <p:cNvPr id="15" name="Picture 2" descr="O:\Kd2\ECB\Beratung\Direct Marketing\Euro 5 und 10 und 20 Euro School ppt\Praese Material\Neu 2015 Freisteller\_alex09_0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66904" y="1100387"/>
            <a:ext cx="3573648" cy="59760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O:\Kd2\ECB\Beratung\Direct Marketing\Euro 5 und 10 und 20 Euro School ppt\Praese Material\Neu 2015 Freisteller\_anna09_04.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2868" y="1196736"/>
            <a:ext cx="3656665" cy="5832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O:\Kd2\ECB\Beratung\Direct Marketing\Euro 5 und 10 und 20 Euro School ppt\Praese Material\Neu 2015 Freisteller\Karte_mit_Inseln_GruenGoldHellgrau.png"/>
          <p:cNvPicPr>
            <a:picLocks noChangeAspect="1" noChangeArrowheads="1"/>
          </p:cNvPicPr>
          <p:nvPr/>
        </p:nvPicPr>
        <p:blipFill rotWithShape="1">
          <a:blip r:embed="rId3">
            <a:extLst>
              <a:ext uri="{28A0092B-C50C-407E-A947-70E740481C1C}">
                <a14:useLocalDpi xmlns:a14="http://schemas.microsoft.com/office/drawing/2010/main" val="0"/>
              </a:ext>
            </a:extLst>
          </a:blip>
          <a:srcRect l="10231" t="-507" r="21505" b="16856"/>
          <a:stretch/>
        </p:blipFill>
        <p:spPr bwMode="auto">
          <a:xfrm>
            <a:off x="1224397" y="-27383"/>
            <a:ext cx="7919604" cy="6885384"/>
          </a:xfrm>
          <a:prstGeom prst="rect">
            <a:avLst/>
          </a:prstGeom>
          <a:noFill/>
          <a:extLst>
            <a:ext uri="{909E8E84-426E-40DD-AFC4-6F175D3DCCD1}">
              <a14:hiddenFill xmlns:a14="http://schemas.microsoft.com/office/drawing/2010/main">
                <a:solidFill>
                  <a:srgbClr val="FFFFFF"/>
                </a:solidFill>
              </a14:hiddenFill>
            </a:ext>
          </a:extLst>
        </p:spPr>
      </p:pic>
      <p:sp>
        <p:nvSpPr>
          <p:cNvPr id="7170"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As </a:t>
            </a:r>
            <a:r>
              <a:rPr lang="fr-FR" altLang="de-DE" sz="4000" b="1" dirty="0" err="1">
                <a:solidFill>
                  <a:srgbClr val="000099"/>
                </a:solidFill>
                <a:latin typeface="+mj-lt"/>
              </a:rPr>
              <a:t>moedas</a:t>
            </a:r>
            <a:r>
              <a:rPr lang="fr-FR" altLang="de-DE" sz="4000" b="1" dirty="0">
                <a:solidFill>
                  <a:srgbClr val="000099"/>
                </a:solidFill>
                <a:latin typeface="+mj-lt"/>
              </a:rPr>
              <a:t> de euro</a:t>
            </a:r>
          </a:p>
        </p:txBody>
      </p:sp>
      <p:sp>
        <p:nvSpPr>
          <p:cNvPr id="6149" name="AutoShape 25" descr="cent_1_com"/>
          <p:cNvSpPr>
            <a:spLocks noChangeAspect="1" noChangeArrowheads="1"/>
          </p:cNvSpPr>
          <p:nvPr/>
        </p:nvSpPr>
        <p:spPr bwMode="auto">
          <a:xfrm>
            <a:off x="1600200" y="52673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6150" name="AutoShape 27" descr="cent_1_com"/>
          <p:cNvSpPr>
            <a:spLocks noChangeAspect="1" noChangeArrowheads="1"/>
          </p:cNvSpPr>
          <p:nvPr/>
        </p:nvSpPr>
        <p:spPr bwMode="auto">
          <a:xfrm>
            <a:off x="2714625" y="15716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pic>
        <p:nvPicPr>
          <p:cNvPr id="13" name="Picture 29" descr="EUR 2_com-ne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10872" y="1268760"/>
            <a:ext cx="790994" cy="7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35" descr="EUR 1_com-new"/>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79509" y="2141974"/>
            <a:ext cx="719033"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34" descr="cent 50_com-new"/>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416918" y="2961024"/>
            <a:ext cx="684948" cy="68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3" descr="cent 20_com-new"/>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460432" y="3717104"/>
            <a:ext cx="648000" cy="6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2" descr="cent 10_com-new"/>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532504" y="4437112"/>
            <a:ext cx="576000" cy="5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31" descr="cent 5_com"/>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613333" y="5085184"/>
            <a:ext cx="502874" cy="502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30" descr="cent 2_com"/>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98307" y="5661248"/>
            <a:ext cx="398850" cy="39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8" descr="cent 1_com"/>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749867" y="6131407"/>
            <a:ext cx="356815" cy="35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4" descr="O:\Kd2\ECB\Beratung\Direct Marketing\Euro 5 und 10 und 20 Euro School ppt\Praese Material\Neu 2015 Freisteller\Sprechblase.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1708164" flipH="1">
            <a:off x="-122411" y="1012956"/>
            <a:ext cx="2062179" cy="2397141"/>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8" name="Rectangle 11"/>
          <p:cNvSpPr/>
          <p:nvPr/>
        </p:nvSpPr>
        <p:spPr>
          <a:xfrm>
            <a:off x="-381312" y="1613933"/>
            <a:ext cx="2160240" cy="590931"/>
          </a:xfrm>
          <a:prstGeom prst="rect">
            <a:avLst/>
          </a:prstGeom>
        </p:spPr>
        <p:txBody>
          <a:bodyPr wrap="square">
            <a:spAutoFit/>
          </a:bodyPr>
          <a:lstStyle/>
          <a:p>
            <a:pPr lvl="1" algn="ctr">
              <a:lnSpc>
                <a:spcPct val="90000"/>
              </a:lnSpc>
              <a:buClr>
                <a:srgbClr val="FF9900"/>
              </a:buClr>
              <a:buSzPct val="205000"/>
            </a:pPr>
            <a:r>
              <a:rPr lang="pt-BR" altLang="de-DE" b="1" dirty="0">
                <a:solidFill>
                  <a:srgbClr val="000099"/>
                </a:solidFill>
                <a:latin typeface="+mj-lt"/>
              </a:rPr>
              <a:t>De que país é cada moeda? </a:t>
            </a:r>
          </a:p>
        </p:txBody>
      </p:sp>
      <p:pic>
        <p:nvPicPr>
          <p:cNvPr id="3074" name="Picture 2" descr="O:\Kd2\ECB\Beratung\Direct Marketing\Euro 5 und 10 und 20 Euro School ppt\Praese Material\Coins png\AT01EURO_2002.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184199" y="4026458"/>
            <a:ext cx="459918"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O:\Kd2\ECB\Beratung\Direct Marketing\Euro 5 und 10 und 20 Euro School ppt\Praese Material\Coins png\BE01EURO_2014.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746560" y="3609080"/>
            <a:ext cx="46575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O:\Kd2\ECB\Beratung\Direct Marketing\Euro 5 und 10 und 20 Euro School ppt\Praese Material\Coins png\CY01EURO_2008.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308304" y="6060098"/>
            <a:ext cx="46633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O:\Kd2\ECB\Beratung\Direct Marketing\Euro 5 und 10 und 20 Euro School ppt\Praese Material\Coins png\DE01EURO_2002.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690229" y="3537064"/>
            <a:ext cx="459197"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O:\Kd2\ECB\Beratung\Direct Marketing\Euro 5 und 10 und 20 Euro School ppt\Praese Material\Coins png\EE01EURO_2011.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480593" y="2168920"/>
            <a:ext cx="467723"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O:\Kd2\ECB\Beratung\Direct Marketing\Euro 5 und 10 und 20 Euro School ppt\Praese Material\Coins png\ES01EURO_2015.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2999421" y="5287876"/>
            <a:ext cx="45815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O:\Kd2\ECB\Beratung\Direct Marketing\Euro 5 und 10 und 20 Euro School ppt\Praese Material\Coins png\FI01EURO_1999.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944472" y="1394760"/>
            <a:ext cx="462095"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1" name="Picture 9" descr="O:\Kd2\ECB\Beratung\Direct Marketing\Euro 5 und 10 und 20 Euro School ppt\Praese Material\Coins png\FR01EURO_1999.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3746561" y="4329152"/>
            <a:ext cx="459905"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O:\Kd2\ECB\Beratung\Direct Marketing\Euro 5 und 10 und 20 Euro School ppt\Praese Material\Coins png\GR01EURO_2002.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6117340" y="5391248"/>
            <a:ext cx="46282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3" name="Picture 11" descr="O:\Kd2\ECB\Beratung\Direct Marketing\Euro 5 und 10 und 20 Euro School ppt\Praese Material\Coins png\IE01EURO_2002.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2250381" y="3375564"/>
            <a:ext cx="45995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O:\Kd2\ECB\Beratung\Direct Marketing\Euro 5 und 10 und 20 Euro School ppt\Praese Material\Coins png\IT01EURO_2002.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5315669" y="5073064"/>
            <a:ext cx="459893"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O:\Kd2\ECB\Beratung\Direct Marketing\Euro 5 und 10 und 20 Euro School ppt\Praese Material\Coins png\LT01EURO_2015.png"/>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6205183" y="2812931"/>
            <a:ext cx="477376"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O:\Kd2\ECB\Beratung\Direct Marketing\Euro 5 und 10 und 20 Euro School ppt\Praese Material\Coins png\LU01EURO_2002.png"/>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4306656" y="4113128"/>
            <a:ext cx="459931"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O:\Kd2\ECB\Beratung\Direct Marketing\Euro 5 und 10 und 20 Euro School ppt\Praese Material\Coins png\LV01EURO_2014.png"/>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7195111" y="2606483"/>
            <a:ext cx="468247"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O:\Kd2\ECB\Beratung\Direct Marketing\Euro 5 und 10 und 20 Euro School ppt\Praese Material\Coins png\MT01EURO_2008.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5082528" y="5860673"/>
            <a:ext cx="463087"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O:\Kd2\ECB\Beratung\Direct Marketing\Euro 5 und 10 und 20 Euro School ppt\Praese Material\Coins png\NL01EURO_2014.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4006153" y="3105024"/>
            <a:ext cx="469849"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O:\Kd2\ECB\Beratung\Direct Marketing\Euro 5 und 10 und 20 Euro School ppt\Praese Material\Coins png\PT01EURO_2002.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2311869" y="5391248"/>
            <a:ext cx="459931"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O:\Kd2\ECB\Beratung\Direct Marketing\Euro 5 und 10 und 20 Euro School ppt\Praese Material\Coins png\SK01EURO_2009.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6337829" y="3897104"/>
            <a:ext cx="466419"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O:\Kd2\ECB\Beratung\Direct Marketing\Euro 5 und 10 und 20 Euro School ppt\Praese Material\Coins png\SL01EURO_2007.png"/>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5142220" y="4545112"/>
            <a:ext cx="47602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C:\Users\User\Desktop\Alex_gedreht.png"/>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611560" y="2632016"/>
            <a:ext cx="1905154" cy="4253368"/>
          </a:xfrm>
          <a:prstGeom prst="rect">
            <a:avLst/>
          </a:prstGeom>
          <a:noFill/>
          <a:extLst>
            <a:ext uri="{909E8E84-426E-40DD-AFC4-6F175D3DCCD1}">
              <a14:hiddenFill xmlns:a14="http://schemas.microsoft.com/office/drawing/2010/main">
                <a:solidFill>
                  <a:srgbClr val="FFFFFF"/>
                </a:solidFill>
              </a14:hiddenFill>
            </a:ext>
          </a:extLst>
        </p:spPr>
      </p:pic>
      <p:sp>
        <p:nvSpPr>
          <p:cNvPr id="2" name="Foliennummernplatzhalter 1"/>
          <p:cNvSpPr>
            <a:spLocks noGrp="1"/>
          </p:cNvSpPr>
          <p:nvPr>
            <p:ph type="sldNum" sz="quarter" idx="12"/>
          </p:nvPr>
        </p:nvSpPr>
        <p:spPr>
          <a:xfrm>
            <a:off x="6948264" y="6555481"/>
            <a:ext cx="2133600" cy="329903"/>
          </a:xfrm>
        </p:spPr>
        <p:txBody>
          <a:bodyPr/>
          <a:lstStyle/>
          <a:p>
            <a:pPr>
              <a:defRPr/>
            </a:pPr>
            <a:fld id="{CC72E990-D3D1-4880-A14A-699B88E892D3}" type="slidenum">
              <a:rPr lang="fr-FR" smtClean="0">
                <a:solidFill>
                  <a:srgbClr val="000099"/>
                </a:solidFill>
              </a:rPr>
              <a:pPr>
                <a:defRPr/>
              </a:pPr>
              <a:t>2</a:t>
            </a:fld>
            <a:endParaRPr lang="fr-FR" dirty="0">
              <a:solidFill>
                <a:srgbClr val="000099"/>
              </a:solidFill>
            </a:endParaRPr>
          </a:p>
        </p:txBody>
      </p:sp>
      <p:pic>
        <p:nvPicPr>
          <p:cNvPr id="39" name="Picture 2" descr="O:\Kd2\ECB\Beratung\Direct Marketing\Euro 5 und 10 und 20 Euro School ppt\Praese Material\Legenden\Legende_PT.png"/>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08000" y="360000"/>
            <a:ext cx="1264235" cy="432000"/>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3" descr="O:\Kd2\ECB\Beratung\Direct Marketing\Euro 5 und 10 und 20 Euro School ppt\Praese Material\Inseln\Inseln_PT.png"/>
          <p:cNvPicPr>
            <a:picLocks noChangeAspect="1" noChangeArrowheads="1"/>
          </p:cNvPicPr>
          <p:nvPr/>
        </p:nvPicPr>
        <p:blipFill rotWithShape="1">
          <a:blip r:embed="rId34">
            <a:extLst>
              <a:ext uri="{28A0092B-C50C-407E-A947-70E740481C1C}">
                <a14:useLocalDpi xmlns:a14="http://schemas.microsoft.com/office/drawing/2010/main" val="0"/>
              </a:ext>
            </a:extLst>
          </a:blip>
          <a:srcRect r="23510"/>
          <a:stretch/>
        </p:blipFill>
        <p:spPr bwMode="auto">
          <a:xfrm>
            <a:off x="108000" y="4320000"/>
            <a:ext cx="383127" cy="244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80">
                                          <p:stCondLst>
                                            <p:cond delay="0"/>
                                          </p:stCondLst>
                                        </p:cTn>
                                        <p:tgtEl>
                                          <p:spTgt spid="22"/>
                                        </p:tgtEl>
                                      </p:cBhvr>
                                    </p:animEffect>
                                    <p:anim calcmode="lin" valueType="num">
                                      <p:cBhvr>
                                        <p:cTn id="8"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3" dur="26">
                                          <p:stCondLst>
                                            <p:cond delay="650"/>
                                          </p:stCondLst>
                                        </p:cTn>
                                        <p:tgtEl>
                                          <p:spTgt spid="22"/>
                                        </p:tgtEl>
                                      </p:cBhvr>
                                      <p:to x="100000" y="60000"/>
                                    </p:animScale>
                                    <p:animScale>
                                      <p:cBhvr>
                                        <p:cTn id="14" dur="166" decel="50000">
                                          <p:stCondLst>
                                            <p:cond delay="676"/>
                                          </p:stCondLst>
                                        </p:cTn>
                                        <p:tgtEl>
                                          <p:spTgt spid="22"/>
                                        </p:tgtEl>
                                      </p:cBhvr>
                                      <p:to x="100000" y="100000"/>
                                    </p:animScale>
                                    <p:animScale>
                                      <p:cBhvr>
                                        <p:cTn id="15" dur="26">
                                          <p:stCondLst>
                                            <p:cond delay="1312"/>
                                          </p:stCondLst>
                                        </p:cTn>
                                        <p:tgtEl>
                                          <p:spTgt spid="22"/>
                                        </p:tgtEl>
                                      </p:cBhvr>
                                      <p:to x="100000" y="80000"/>
                                    </p:animScale>
                                    <p:animScale>
                                      <p:cBhvr>
                                        <p:cTn id="16" dur="166" decel="50000">
                                          <p:stCondLst>
                                            <p:cond delay="1338"/>
                                          </p:stCondLst>
                                        </p:cTn>
                                        <p:tgtEl>
                                          <p:spTgt spid="22"/>
                                        </p:tgtEl>
                                      </p:cBhvr>
                                      <p:to x="100000" y="100000"/>
                                    </p:animScale>
                                    <p:animScale>
                                      <p:cBhvr>
                                        <p:cTn id="17" dur="26">
                                          <p:stCondLst>
                                            <p:cond delay="1642"/>
                                          </p:stCondLst>
                                        </p:cTn>
                                        <p:tgtEl>
                                          <p:spTgt spid="22"/>
                                        </p:tgtEl>
                                      </p:cBhvr>
                                      <p:to x="100000" y="90000"/>
                                    </p:animScale>
                                    <p:animScale>
                                      <p:cBhvr>
                                        <p:cTn id="18" dur="166" decel="50000">
                                          <p:stCondLst>
                                            <p:cond delay="1668"/>
                                          </p:stCondLst>
                                        </p:cTn>
                                        <p:tgtEl>
                                          <p:spTgt spid="22"/>
                                        </p:tgtEl>
                                      </p:cBhvr>
                                      <p:to x="100000" y="100000"/>
                                    </p:animScale>
                                    <p:animScale>
                                      <p:cBhvr>
                                        <p:cTn id="19" dur="26">
                                          <p:stCondLst>
                                            <p:cond delay="1808"/>
                                          </p:stCondLst>
                                        </p:cTn>
                                        <p:tgtEl>
                                          <p:spTgt spid="22"/>
                                        </p:tgtEl>
                                      </p:cBhvr>
                                      <p:to x="100000" y="95000"/>
                                    </p:animScale>
                                    <p:animScale>
                                      <p:cBhvr>
                                        <p:cTn id="20" dur="166" decel="50000">
                                          <p:stCondLst>
                                            <p:cond delay="1834"/>
                                          </p:stCondLst>
                                        </p:cTn>
                                        <p:tgtEl>
                                          <p:spTgt spid="2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0-#ppt_w/2"/>
                                          </p:val>
                                        </p:tav>
                                        <p:tav tm="100000">
                                          <p:val>
                                            <p:strVal val="#ppt_x"/>
                                          </p:val>
                                        </p:tav>
                                      </p:tavLst>
                                    </p:anim>
                                    <p:anim calcmode="lin" valueType="num">
                                      <p:cBhvr additive="base">
                                        <p:cTn id="26" dur="500" fill="hold"/>
                                        <p:tgtEl>
                                          <p:spTgt spid="21"/>
                                        </p:tgtEl>
                                        <p:attrNameLst>
                                          <p:attrName>ppt_y</p:attrName>
                                        </p:attrNameLst>
                                      </p:cBhvr>
                                      <p:tavLst>
                                        <p:tav tm="0">
                                          <p:val>
                                            <p:strVal val="0-#ppt_h/2"/>
                                          </p:val>
                                        </p:tav>
                                        <p:tav tm="100000">
                                          <p:val>
                                            <p:strVal val="#ppt_y"/>
                                          </p:val>
                                        </p:tav>
                                      </p:tavLst>
                                    </p:anim>
                                  </p:childTnLst>
                                </p:cTn>
                              </p:par>
                            </p:childTnLst>
                          </p:cTn>
                        </p:par>
                        <p:par>
                          <p:cTn id="27" fill="hold">
                            <p:stCondLst>
                              <p:cond delay="500"/>
                            </p:stCondLst>
                            <p:childTnLst>
                              <p:par>
                                <p:cTn id="28" presetID="2" presetClass="entr" presetSubtype="9"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0-#ppt_w/2"/>
                                          </p:val>
                                        </p:tav>
                                        <p:tav tm="100000">
                                          <p:val>
                                            <p:strVal val="#ppt_x"/>
                                          </p:val>
                                        </p:tav>
                                      </p:tavLst>
                                    </p:anim>
                                    <p:anim calcmode="lin" valueType="num">
                                      <p:cBhvr additive="base">
                                        <p:cTn id="31" dur="500" fill="hold"/>
                                        <p:tgtEl>
                                          <p:spTgt spid="20"/>
                                        </p:tgtEl>
                                        <p:attrNameLst>
                                          <p:attrName>ppt_y</p:attrName>
                                        </p:attrNameLst>
                                      </p:cBhvr>
                                      <p:tavLst>
                                        <p:tav tm="0">
                                          <p:val>
                                            <p:strVal val="0-#ppt_h/2"/>
                                          </p:val>
                                        </p:tav>
                                        <p:tav tm="100000">
                                          <p:val>
                                            <p:strVal val="#ppt_y"/>
                                          </p:val>
                                        </p:tav>
                                      </p:tavLst>
                                    </p:anim>
                                  </p:childTnLst>
                                </p:cTn>
                              </p:par>
                            </p:childTnLst>
                          </p:cTn>
                        </p:par>
                        <p:par>
                          <p:cTn id="32" fill="hold">
                            <p:stCondLst>
                              <p:cond delay="1000"/>
                            </p:stCondLst>
                            <p:childTnLst>
                              <p:par>
                                <p:cTn id="33" presetID="2" presetClass="entr" presetSubtype="9"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0-#ppt_w/2"/>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par>
                          <p:cTn id="37" fill="hold">
                            <p:stCondLst>
                              <p:cond delay="1500"/>
                            </p:stCondLst>
                            <p:childTnLst>
                              <p:par>
                                <p:cTn id="38" presetID="2" presetClass="entr" presetSubtype="9"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0-#ppt_w/2"/>
                                          </p:val>
                                        </p:tav>
                                        <p:tav tm="100000">
                                          <p:val>
                                            <p:strVal val="#ppt_x"/>
                                          </p:val>
                                        </p:tav>
                                      </p:tavLst>
                                    </p:anim>
                                    <p:anim calcmode="lin" valueType="num">
                                      <p:cBhvr additive="base">
                                        <p:cTn id="41" dur="500" fill="hold"/>
                                        <p:tgtEl>
                                          <p:spTgt spid="18"/>
                                        </p:tgtEl>
                                        <p:attrNameLst>
                                          <p:attrName>ppt_y</p:attrName>
                                        </p:attrNameLst>
                                      </p:cBhvr>
                                      <p:tavLst>
                                        <p:tav tm="0">
                                          <p:val>
                                            <p:strVal val="0-#ppt_h/2"/>
                                          </p:val>
                                        </p:tav>
                                        <p:tav tm="100000">
                                          <p:val>
                                            <p:strVal val="#ppt_y"/>
                                          </p:val>
                                        </p:tav>
                                      </p:tavLst>
                                    </p:anim>
                                  </p:childTnLst>
                                </p:cTn>
                              </p:par>
                            </p:childTnLst>
                          </p:cTn>
                        </p:par>
                        <p:par>
                          <p:cTn id="42" fill="hold">
                            <p:stCondLst>
                              <p:cond delay="2000"/>
                            </p:stCondLst>
                            <p:childTnLst>
                              <p:par>
                                <p:cTn id="43" presetID="2" presetClass="entr" presetSubtype="9"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0-#ppt_w/2"/>
                                          </p:val>
                                        </p:tav>
                                        <p:tav tm="100000">
                                          <p:val>
                                            <p:strVal val="#ppt_x"/>
                                          </p:val>
                                        </p:tav>
                                      </p:tavLst>
                                    </p:anim>
                                    <p:anim calcmode="lin" valueType="num">
                                      <p:cBhvr additive="base">
                                        <p:cTn id="46" dur="500" fill="hold"/>
                                        <p:tgtEl>
                                          <p:spTgt spid="17"/>
                                        </p:tgtEl>
                                        <p:attrNameLst>
                                          <p:attrName>ppt_y</p:attrName>
                                        </p:attrNameLst>
                                      </p:cBhvr>
                                      <p:tavLst>
                                        <p:tav tm="0">
                                          <p:val>
                                            <p:strVal val="0-#ppt_h/2"/>
                                          </p:val>
                                        </p:tav>
                                        <p:tav tm="100000">
                                          <p:val>
                                            <p:strVal val="#ppt_y"/>
                                          </p:val>
                                        </p:tav>
                                      </p:tavLst>
                                    </p:anim>
                                  </p:childTnLst>
                                </p:cTn>
                              </p:par>
                            </p:childTnLst>
                          </p:cTn>
                        </p:par>
                        <p:par>
                          <p:cTn id="47" fill="hold">
                            <p:stCondLst>
                              <p:cond delay="2500"/>
                            </p:stCondLst>
                            <p:childTnLst>
                              <p:par>
                                <p:cTn id="48" presetID="2" presetClass="entr" presetSubtype="9"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0-#ppt_w/2"/>
                                          </p:val>
                                        </p:tav>
                                        <p:tav tm="100000">
                                          <p:val>
                                            <p:strVal val="#ppt_x"/>
                                          </p:val>
                                        </p:tav>
                                      </p:tavLst>
                                    </p:anim>
                                    <p:anim calcmode="lin" valueType="num">
                                      <p:cBhvr additive="base">
                                        <p:cTn id="51" dur="500" fill="hold"/>
                                        <p:tgtEl>
                                          <p:spTgt spid="16"/>
                                        </p:tgtEl>
                                        <p:attrNameLst>
                                          <p:attrName>ppt_y</p:attrName>
                                        </p:attrNameLst>
                                      </p:cBhvr>
                                      <p:tavLst>
                                        <p:tav tm="0">
                                          <p:val>
                                            <p:strVal val="0-#ppt_h/2"/>
                                          </p:val>
                                        </p:tav>
                                        <p:tav tm="100000">
                                          <p:val>
                                            <p:strVal val="#ppt_y"/>
                                          </p:val>
                                        </p:tav>
                                      </p:tavLst>
                                    </p:anim>
                                  </p:childTnLst>
                                </p:cTn>
                              </p:par>
                            </p:childTnLst>
                          </p:cTn>
                        </p:par>
                        <p:par>
                          <p:cTn id="52" fill="hold">
                            <p:stCondLst>
                              <p:cond delay="3000"/>
                            </p:stCondLst>
                            <p:childTnLst>
                              <p:par>
                                <p:cTn id="53" presetID="2" presetClass="entr" presetSubtype="9"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0-#ppt_w/2"/>
                                          </p:val>
                                        </p:tav>
                                        <p:tav tm="100000">
                                          <p:val>
                                            <p:strVal val="#ppt_x"/>
                                          </p:val>
                                        </p:tav>
                                      </p:tavLst>
                                    </p:anim>
                                    <p:anim calcmode="lin" valueType="num">
                                      <p:cBhvr additive="base">
                                        <p:cTn id="56"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nodeType="clickEffect">
                                  <p:stCondLst>
                                    <p:cond delay="0"/>
                                  </p:stCondLst>
                                  <p:childTnLst>
                                    <p:set>
                                      <p:cBhvr>
                                        <p:cTn id="60" dur="1" fill="hold">
                                          <p:stCondLst>
                                            <p:cond delay="0"/>
                                          </p:stCondLst>
                                        </p:cTn>
                                        <p:tgtEl>
                                          <p:spTgt spid="3080"/>
                                        </p:tgtEl>
                                        <p:attrNameLst>
                                          <p:attrName>style.visibility</p:attrName>
                                        </p:attrNameLst>
                                      </p:cBhvr>
                                      <p:to>
                                        <p:strVal val="visible"/>
                                      </p:to>
                                    </p:set>
                                    <p:anim calcmode="lin" valueType="num">
                                      <p:cBhvr additive="base">
                                        <p:cTn id="61" dur="500" fill="hold"/>
                                        <p:tgtEl>
                                          <p:spTgt spid="3080"/>
                                        </p:tgtEl>
                                        <p:attrNameLst>
                                          <p:attrName>ppt_x</p:attrName>
                                        </p:attrNameLst>
                                      </p:cBhvr>
                                      <p:tavLst>
                                        <p:tav tm="0">
                                          <p:val>
                                            <p:strVal val="0-#ppt_w/2"/>
                                          </p:val>
                                        </p:tav>
                                        <p:tav tm="100000">
                                          <p:val>
                                            <p:strVal val="#ppt_x"/>
                                          </p:val>
                                        </p:tav>
                                      </p:tavLst>
                                    </p:anim>
                                    <p:anim calcmode="lin" valueType="num">
                                      <p:cBhvr additive="base">
                                        <p:cTn id="62" dur="500" fill="hold"/>
                                        <p:tgtEl>
                                          <p:spTgt spid="3080"/>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nodeType="clickEffect">
                                  <p:stCondLst>
                                    <p:cond delay="0"/>
                                  </p:stCondLst>
                                  <p:childTnLst>
                                    <p:set>
                                      <p:cBhvr>
                                        <p:cTn id="66" dur="1" fill="hold">
                                          <p:stCondLst>
                                            <p:cond delay="0"/>
                                          </p:stCondLst>
                                        </p:cTn>
                                        <p:tgtEl>
                                          <p:spTgt spid="3078"/>
                                        </p:tgtEl>
                                        <p:attrNameLst>
                                          <p:attrName>style.visibility</p:attrName>
                                        </p:attrNameLst>
                                      </p:cBhvr>
                                      <p:to>
                                        <p:strVal val="visible"/>
                                      </p:to>
                                    </p:set>
                                    <p:anim calcmode="lin" valueType="num">
                                      <p:cBhvr additive="base">
                                        <p:cTn id="67" dur="500" fill="hold"/>
                                        <p:tgtEl>
                                          <p:spTgt spid="3078"/>
                                        </p:tgtEl>
                                        <p:attrNameLst>
                                          <p:attrName>ppt_x</p:attrName>
                                        </p:attrNameLst>
                                      </p:cBhvr>
                                      <p:tavLst>
                                        <p:tav tm="0">
                                          <p:val>
                                            <p:strVal val="0-#ppt_w/2"/>
                                          </p:val>
                                        </p:tav>
                                        <p:tav tm="100000">
                                          <p:val>
                                            <p:strVal val="#ppt_x"/>
                                          </p:val>
                                        </p:tav>
                                      </p:tavLst>
                                    </p:anim>
                                    <p:anim calcmode="lin" valueType="num">
                                      <p:cBhvr additive="base">
                                        <p:cTn id="68" dur="500" fill="hold"/>
                                        <p:tgtEl>
                                          <p:spTgt spid="3078"/>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nodeType="clickEffect">
                                  <p:stCondLst>
                                    <p:cond delay="0"/>
                                  </p:stCondLst>
                                  <p:childTnLst>
                                    <p:set>
                                      <p:cBhvr>
                                        <p:cTn id="72" dur="1" fill="hold">
                                          <p:stCondLst>
                                            <p:cond delay="0"/>
                                          </p:stCondLst>
                                        </p:cTn>
                                        <p:tgtEl>
                                          <p:spTgt spid="1028"/>
                                        </p:tgtEl>
                                        <p:attrNameLst>
                                          <p:attrName>style.visibility</p:attrName>
                                        </p:attrNameLst>
                                      </p:cBhvr>
                                      <p:to>
                                        <p:strVal val="visible"/>
                                      </p:to>
                                    </p:set>
                                    <p:anim calcmode="lin" valueType="num">
                                      <p:cBhvr additive="base">
                                        <p:cTn id="73" dur="500" fill="hold"/>
                                        <p:tgtEl>
                                          <p:spTgt spid="1028"/>
                                        </p:tgtEl>
                                        <p:attrNameLst>
                                          <p:attrName>ppt_x</p:attrName>
                                        </p:attrNameLst>
                                      </p:cBhvr>
                                      <p:tavLst>
                                        <p:tav tm="0">
                                          <p:val>
                                            <p:strVal val="0-#ppt_w/2"/>
                                          </p:val>
                                        </p:tav>
                                        <p:tav tm="100000">
                                          <p:val>
                                            <p:strVal val="#ppt_x"/>
                                          </p:val>
                                        </p:tav>
                                      </p:tavLst>
                                    </p:anim>
                                    <p:anim calcmode="lin" valueType="num">
                                      <p:cBhvr additive="base">
                                        <p:cTn id="74" dur="500" fill="hold"/>
                                        <p:tgtEl>
                                          <p:spTgt spid="1028"/>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nodeType="clickEffect">
                                  <p:stCondLst>
                                    <p:cond delay="0"/>
                                  </p:stCondLst>
                                  <p:childTnLst>
                                    <p:set>
                                      <p:cBhvr>
                                        <p:cTn id="78" dur="1" fill="hold">
                                          <p:stCondLst>
                                            <p:cond delay="0"/>
                                          </p:stCondLst>
                                        </p:cTn>
                                        <p:tgtEl>
                                          <p:spTgt spid="1026"/>
                                        </p:tgtEl>
                                        <p:attrNameLst>
                                          <p:attrName>style.visibility</p:attrName>
                                        </p:attrNameLst>
                                      </p:cBhvr>
                                      <p:to>
                                        <p:strVal val="visible"/>
                                      </p:to>
                                    </p:set>
                                    <p:anim calcmode="lin" valueType="num">
                                      <p:cBhvr additive="base">
                                        <p:cTn id="79" dur="500" fill="hold"/>
                                        <p:tgtEl>
                                          <p:spTgt spid="1026"/>
                                        </p:tgtEl>
                                        <p:attrNameLst>
                                          <p:attrName>ppt_x</p:attrName>
                                        </p:attrNameLst>
                                      </p:cBhvr>
                                      <p:tavLst>
                                        <p:tav tm="0">
                                          <p:val>
                                            <p:strVal val="0-#ppt_w/2"/>
                                          </p:val>
                                        </p:tav>
                                        <p:tav tm="100000">
                                          <p:val>
                                            <p:strVal val="#ppt_x"/>
                                          </p:val>
                                        </p:tav>
                                      </p:tavLst>
                                    </p:anim>
                                    <p:anim calcmode="lin" valueType="num">
                                      <p:cBhvr additive="base">
                                        <p:cTn id="80" dur="500" fill="hold"/>
                                        <p:tgtEl>
                                          <p:spTgt spid="1026"/>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nodeType="clickEffect">
                                  <p:stCondLst>
                                    <p:cond delay="0"/>
                                  </p:stCondLst>
                                  <p:childTnLst>
                                    <p:set>
                                      <p:cBhvr>
                                        <p:cTn id="84" dur="1" fill="hold">
                                          <p:stCondLst>
                                            <p:cond delay="0"/>
                                          </p:stCondLst>
                                        </p:cTn>
                                        <p:tgtEl>
                                          <p:spTgt spid="1030"/>
                                        </p:tgtEl>
                                        <p:attrNameLst>
                                          <p:attrName>style.visibility</p:attrName>
                                        </p:attrNameLst>
                                      </p:cBhvr>
                                      <p:to>
                                        <p:strVal val="visible"/>
                                      </p:to>
                                    </p:set>
                                    <p:anim calcmode="lin" valueType="num">
                                      <p:cBhvr additive="base">
                                        <p:cTn id="85" dur="500" fill="hold"/>
                                        <p:tgtEl>
                                          <p:spTgt spid="1030"/>
                                        </p:tgtEl>
                                        <p:attrNameLst>
                                          <p:attrName>ppt_x</p:attrName>
                                        </p:attrNameLst>
                                      </p:cBhvr>
                                      <p:tavLst>
                                        <p:tav tm="0">
                                          <p:val>
                                            <p:strVal val="0-#ppt_w/2"/>
                                          </p:val>
                                        </p:tav>
                                        <p:tav tm="100000">
                                          <p:val>
                                            <p:strVal val="#ppt_x"/>
                                          </p:val>
                                        </p:tav>
                                      </p:tavLst>
                                    </p:anim>
                                    <p:anim calcmode="lin" valueType="num">
                                      <p:cBhvr additive="base">
                                        <p:cTn id="86" dur="500" fill="hold"/>
                                        <p:tgtEl>
                                          <p:spTgt spid="1030"/>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nodeType="clickEffect">
                                  <p:stCondLst>
                                    <p:cond delay="0"/>
                                  </p:stCondLst>
                                  <p:childTnLst>
                                    <p:set>
                                      <p:cBhvr>
                                        <p:cTn id="90" dur="1" fill="hold">
                                          <p:stCondLst>
                                            <p:cond delay="0"/>
                                          </p:stCondLst>
                                        </p:cTn>
                                        <p:tgtEl>
                                          <p:spTgt spid="3083"/>
                                        </p:tgtEl>
                                        <p:attrNameLst>
                                          <p:attrName>style.visibility</p:attrName>
                                        </p:attrNameLst>
                                      </p:cBhvr>
                                      <p:to>
                                        <p:strVal val="visible"/>
                                      </p:to>
                                    </p:set>
                                    <p:anim calcmode="lin" valueType="num">
                                      <p:cBhvr additive="base">
                                        <p:cTn id="91" dur="500" fill="hold"/>
                                        <p:tgtEl>
                                          <p:spTgt spid="3083"/>
                                        </p:tgtEl>
                                        <p:attrNameLst>
                                          <p:attrName>ppt_x</p:attrName>
                                        </p:attrNameLst>
                                      </p:cBhvr>
                                      <p:tavLst>
                                        <p:tav tm="0">
                                          <p:val>
                                            <p:strVal val="0-#ppt_w/2"/>
                                          </p:val>
                                        </p:tav>
                                        <p:tav tm="100000">
                                          <p:val>
                                            <p:strVal val="#ppt_x"/>
                                          </p:val>
                                        </p:tav>
                                      </p:tavLst>
                                    </p:anim>
                                    <p:anim calcmode="lin" valueType="num">
                                      <p:cBhvr additive="base">
                                        <p:cTn id="92" dur="500" fill="hold"/>
                                        <p:tgtEl>
                                          <p:spTgt spid="3083"/>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nodeType="clickEffect">
                                  <p:stCondLst>
                                    <p:cond delay="0"/>
                                  </p:stCondLst>
                                  <p:childTnLst>
                                    <p:set>
                                      <p:cBhvr>
                                        <p:cTn id="96" dur="1" fill="hold">
                                          <p:stCondLst>
                                            <p:cond delay="0"/>
                                          </p:stCondLst>
                                        </p:cTn>
                                        <p:tgtEl>
                                          <p:spTgt spid="3075"/>
                                        </p:tgtEl>
                                        <p:attrNameLst>
                                          <p:attrName>style.visibility</p:attrName>
                                        </p:attrNameLst>
                                      </p:cBhvr>
                                      <p:to>
                                        <p:strVal val="visible"/>
                                      </p:to>
                                    </p:set>
                                    <p:anim calcmode="lin" valueType="num">
                                      <p:cBhvr additive="base">
                                        <p:cTn id="97" dur="500" fill="hold"/>
                                        <p:tgtEl>
                                          <p:spTgt spid="3075"/>
                                        </p:tgtEl>
                                        <p:attrNameLst>
                                          <p:attrName>ppt_x</p:attrName>
                                        </p:attrNameLst>
                                      </p:cBhvr>
                                      <p:tavLst>
                                        <p:tav tm="0">
                                          <p:val>
                                            <p:strVal val="0-#ppt_w/2"/>
                                          </p:val>
                                        </p:tav>
                                        <p:tav tm="100000">
                                          <p:val>
                                            <p:strVal val="#ppt_x"/>
                                          </p:val>
                                        </p:tav>
                                      </p:tavLst>
                                    </p:anim>
                                    <p:anim calcmode="lin" valueType="num">
                                      <p:cBhvr additive="base">
                                        <p:cTn id="98" dur="500" fill="hold"/>
                                        <p:tgtEl>
                                          <p:spTgt spid="3075"/>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nodeType="clickEffect">
                                  <p:stCondLst>
                                    <p:cond delay="0"/>
                                  </p:stCondLst>
                                  <p:childTnLst>
                                    <p:set>
                                      <p:cBhvr>
                                        <p:cTn id="102" dur="1" fill="hold">
                                          <p:stCondLst>
                                            <p:cond delay="0"/>
                                          </p:stCondLst>
                                        </p:cTn>
                                        <p:tgtEl>
                                          <p:spTgt spid="3077"/>
                                        </p:tgtEl>
                                        <p:attrNameLst>
                                          <p:attrName>style.visibility</p:attrName>
                                        </p:attrNameLst>
                                      </p:cBhvr>
                                      <p:to>
                                        <p:strVal val="visible"/>
                                      </p:to>
                                    </p:set>
                                    <p:anim calcmode="lin" valueType="num">
                                      <p:cBhvr additive="base">
                                        <p:cTn id="103" dur="500" fill="hold"/>
                                        <p:tgtEl>
                                          <p:spTgt spid="3077"/>
                                        </p:tgtEl>
                                        <p:attrNameLst>
                                          <p:attrName>ppt_x</p:attrName>
                                        </p:attrNameLst>
                                      </p:cBhvr>
                                      <p:tavLst>
                                        <p:tav tm="0">
                                          <p:val>
                                            <p:strVal val="0-#ppt_w/2"/>
                                          </p:val>
                                        </p:tav>
                                        <p:tav tm="100000">
                                          <p:val>
                                            <p:strVal val="#ppt_x"/>
                                          </p:val>
                                        </p:tav>
                                      </p:tavLst>
                                    </p:anim>
                                    <p:anim calcmode="lin" valueType="num">
                                      <p:cBhvr additive="base">
                                        <p:cTn id="104" dur="500" fill="hold"/>
                                        <p:tgtEl>
                                          <p:spTgt spid="3077"/>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nodeType="clickEffect">
                                  <p:stCondLst>
                                    <p:cond delay="0"/>
                                  </p:stCondLst>
                                  <p:childTnLst>
                                    <p:set>
                                      <p:cBhvr>
                                        <p:cTn id="108" dur="1" fill="hold">
                                          <p:stCondLst>
                                            <p:cond delay="0"/>
                                          </p:stCondLst>
                                        </p:cTn>
                                        <p:tgtEl>
                                          <p:spTgt spid="1032"/>
                                        </p:tgtEl>
                                        <p:attrNameLst>
                                          <p:attrName>style.visibility</p:attrName>
                                        </p:attrNameLst>
                                      </p:cBhvr>
                                      <p:to>
                                        <p:strVal val="visible"/>
                                      </p:to>
                                    </p:set>
                                    <p:anim calcmode="lin" valueType="num">
                                      <p:cBhvr additive="base">
                                        <p:cTn id="109" dur="500" fill="hold"/>
                                        <p:tgtEl>
                                          <p:spTgt spid="1032"/>
                                        </p:tgtEl>
                                        <p:attrNameLst>
                                          <p:attrName>ppt_x</p:attrName>
                                        </p:attrNameLst>
                                      </p:cBhvr>
                                      <p:tavLst>
                                        <p:tav tm="0">
                                          <p:val>
                                            <p:strVal val="0-#ppt_w/2"/>
                                          </p:val>
                                        </p:tav>
                                        <p:tav tm="100000">
                                          <p:val>
                                            <p:strVal val="#ppt_x"/>
                                          </p:val>
                                        </p:tav>
                                      </p:tavLst>
                                    </p:anim>
                                    <p:anim calcmode="lin" valueType="num">
                                      <p:cBhvr additive="base">
                                        <p:cTn id="110" dur="500" fill="hold"/>
                                        <p:tgtEl>
                                          <p:spTgt spid="1032"/>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8" fill="hold" nodeType="clickEffect">
                                  <p:stCondLst>
                                    <p:cond delay="0"/>
                                  </p:stCondLst>
                                  <p:childTnLst>
                                    <p:set>
                                      <p:cBhvr>
                                        <p:cTn id="114" dur="1" fill="hold">
                                          <p:stCondLst>
                                            <p:cond delay="0"/>
                                          </p:stCondLst>
                                        </p:cTn>
                                        <p:tgtEl>
                                          <p:spTgt spid="3074"/>
                                        </p:tgtEl>
                                        <p:attrNameLst>
                                          <p:attrName>style.visibility</p:attrName>
                                        </p:attrNameLst>
                                      </p:cBhvr>
                                      <p:to>
                                        <p:strVal val="visible"/>
                                      </p:to>
                                    </p:set>
                                    <p:anim calcmode="lin" valueType="num">
                                      <p:cBhvr additive="base">
                                        <p:cTn id="115" dur="500" fill="hold"/>
                                        <p:tgtEl>
                                          <p:spTgt spid="3074"/>
                                        </p:tgtEl>
                                        <p:attrNameLst>
                                          <p:attrName>ppt_x</p:attrName>
                                        </p:attrNameLst>
                                      </p:cBhvr>
                                      <p:tavLst>
                                        <p:tav tm="0">
                                          <p:val>
                                            <p:strVal val="0-#ppt_w/2"/>
                                          </p:val>
                                        </p:tav>
                                        <p:tav tm="100000">
                                          <p:val>
                                            <p:strVal val="#ppt_x"/>
                                          </p:val>
                                        </p:tav>
                                      </p:tavLst>
                                    </p:anim>
                                    <p:anim calcmode="lin" valueType="num">
                                      <p:cBhvr additive="base">
                                        <p:cTn id="116" dur="500" fill="hold"/>
                                        <p:tgtEl>
                                          <p:spTgt spid="3074"/>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8" fill="hold" nodeType="clickEffect">
                                  <p:stCondLst>
                                    <p:cond delay="0"/>
                                  </p:stCondLst>
                                  <p:childTnLst>
                                    <p:set>
                                      <p:cBhvr>
                                        <p:cTn id="120" dur="1" fill="hold">
                                          <p:stCondLst>
                                            <p:cond delay="0"/>
                                          </p:stCondLst>
                                        </p:cTn>
                                        <p:tgtEl>
                                          <p:spTgt spid="1027"/>
                                        </p:tgtEl>
                                        <p:attrNameLst>
                                          <p:attrName>style.visibility</p:attrName>
                                        </p:attrNameLst>
                                      </p:cBhvr>
                                      <p:to>
                                        <p:strVal val="visible"/>
                                      </p:to>
                                    </p:set>
                                    <p:anim calcmode="lin" valueType="num">
                                      <p:cBhvr additive="base">
                                        <p:cTn id="121" dur="500" fill="hold"/>
                                        <p:tgtEl>
                                          <p:spTgt spid="1027"/>
                                        </p:tgtEl>
                                        <p:attrNameLst>
                                          <p:attrName>ppt_x</p:attrName>
                                        </p:attrNameLst>
                                      </p:cBhvr>
                                      <p:tavLst>
                                        <p:tav tm="0">
                                          <p:val>
                                            <p:strVal val="0-#ppt_w/2"/>
                                          </p:val>
                                        </p:tav>
                                        <p:tav tm="100000">
                                          <p:val>
                                            <p:strVal val="#ppt_x"/>
                                          </p:val>
                                        </p:tav>
                                      </p:tavLst>
                                    </p:anim>
                                    <p:anim calcmode="lin" valueType="num">
                                      <p:cBhvr additive="base">
                                        <p:cTn id="122" dur="500" fill="hold"/>
                                        <p:tgtEl>
                                          <p:spTgt spid="1027"/>
                                        </p:tgtEl>
                                        <p:attrNameLst>
                                          <p:attrName>ppt_y</p:attrName>
                                        </p:attrNameLst>
                                      </p:cBhvr>
                                      <p:tavLst>
                                        <p:tav tm="0">
                                          <p:val>
                                            <p:strVal val="#ppt_y"/>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8" fill="hold" nodeType="clickEffect">
                                  <p:stCondLst>
                                    <p:cond delay="0"/>
                                  </p:stCondLst>
                                  <p:childTnLst>
                                    <p:set>
                                      <p:cBhvr>
                                        <p:cTn id="126" dur="1" fill="hold">
                                          <p:stCondLst>
                                            <p:cond delay="0"/>
                                          </p:stCondLst>
                                        </p:cTn>
                                        <p:tgtEl>
                                          <p:spTgt spid="3081"/>
                                        </p:tgtEl>
                                        <p:attrNameLst>
                                          <p:attrName>style.visibility</p:attrName>
                                        </p:attrNameLst>
                                      </p:cBhvr>
                                      <p:to>
                                        <p:strVal val="visible"/>
                                      </p:to>
                                    </p:set>
                                    <p:anim calcmode="lin" valueType="num">
                                      <p:cBhvr additive="base">
                                        <p:cTn id="127" dur="500" fill="hold"/>
                                        <p:tgtEl>
                                          <p:spTgt spid="3081"/>
                                        </p:tgtEl>
                                        <p:attrNameLst>
                                          <p:attrName>ppt_x</p:attrName>
                                        </p:attrNameLst>
                                      </p:cBhvr>
                                      <p:tavLst>
                                        <p:tav tm="0">
                                          <p:val>
                                            <p:strVal val="0-#ppt_w/2"/>
                                          </p:val>
                                        </p:tav>
                                        <p:tav tm="100000">
                                          <p:val>
                                            <p:strVal val="#ppt_x"/>
                                          </p:val>
                                        </p:tav>
                                      </p:tavLst>
                                    </p:anim>
                                    <p:anim calcmode="lin" valueType="num">
                                      <p:cBhvr additive="base">
                                        <p:cTn id="128" dur="500" fill="hold"/>
                                        <p:tgtEl>
                                          <p:spTgt spid="3081"/>
                                        </p:tgtEl>
                                        <p:attrNameLst>
                                          <p:attrName>ppt_y</p:attrName>
                                        </p:attrNameLst>
                                      </p:cBhvr>
                                      <p:tavLst>
                                        <p:tav tm="0">
                                          <p:val>
                                            <p:strVal val="#ppt_y"/>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8" fill="hold" nodeType="clickEffect">
                                  <p:stCondLst>
                                    <p:cond delay="0"/>
                                  </p:stCondLst>
                                  <p:childTnLst>
                                    <p:set>
                                      <p:cBhvr>
                                        <p:cTn id="132" dur="1" fill="hold">
                                          <p:stCondLst>
                                            <p:cond delay="0"/>
                                          </p:stCondLst>
                                        </p:cTn>
                                        <p:tgtEl>
                                          <p:spTgt spid="3079"/>
                                        </p:tgtEl>
                                        <p:attrNameLst>
                                          <p:attrName>style.visibility</p:attrName>
                                        </p:attrNameLst>
                                      </p:cBhvr>
                                      <p:to>
                                        <p:strVal val="visible"/>
                                      </p:to>
                                    </p:set>
                                    <p:anim calcmode="lin" valueType="num">
                                      <p:cBhvr additive="base">
                                        <p:cTn id="133" dur="500" fill="hold"/>
                                        <p:tgtEl>
                                          <p:spTgt spid="3079"/>
                                        </p:tgtEl>
                                        <p:attrNameLst>
                                          <p:attrName>ppt_x</p:attrName>
                                        </p:attrNameLst>
                                      </p:cBhvr>
                                      <p:tavLst>
                                        <p:tav tm="0">
                                          <p:val>
                                            <p:strVal val="0-#ppt_w/2"/>
                                          </p:val>
                                        </p:tav>
                                        <p:tav tm="100000">
                                          <p:val>
                                            <p:strVal val="#ppt_x"/>
                                          </p:val>
                                        </p:tav>
                                      </p:tavLst>
                                    </p:anim>
                                    <p:anim calcmode="lin" valueType="num">
                                      <p:cBhvr additive="base">
                                        <p:cTn id="134" dur="500" fill="hold"/>
                                        <p:tgtEl>
                                          <p:spTgt spid="3079"/>
                                        </p:tgtEl>
                                        <p:attrNameLst>
                                          <p:attrName>ppt_y</p:attrName>
                                        </p:attrNameLst>
                                      </p:cBhvr>
                                      <p:tavLst>
                                        <p:tav tm="0">
                                          <p:val>
                                            <p:strVal val="#ppt_y"/>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8" fill="hold" nodeType="clickEffect">
                                  <p:stCondLst>
                                    <p:cond delay="0"/>
                                  </p:stCondLst>
                                  <p:childTnLst>
                                    <p:set>
                                      <p:cBhvr>
                                        <p:cTn id="138" dur="1" fill="hold">
                                          <p:stCondLst>
                                            <p:cond delay="0"/>
                                          </p:stCondLst>
                                        </p:cTn>
                                        <p:tgtEl>
                                          <p:spTgt spid="1031"/>
                                        </p:tgtEl>
                                        <p:attrNameLst>
                                          <p:attrName>style.visibility</p:attrName>
                                        </p:attrNameLst>
                                      </p:cBhvr>
                                      <p:to>
                                        <p:strVal val="visible"/>
                                      </p:to>
                                    </p:set>
                                    <p:anim calcmode="lin" valueType="num">
                                      <p:cBhvr additive="base">
                                        <p:cTn id="139" dur="500" fill="hold"/>
                                        <p:tgtEl>
                                          <p:spTgt spid="1031"/>
                                        </p:tgtEl>
                                        <p:attrNameLst>
                                          <p:attrName>ppt_x</p:attrName>
                                        </p:attrNameLst>
                                      </p:cBhvr>
                                      <p:tavLst>
                                        <p:tav tm="0">
                                          <p:val>
                                            <p:strVal val="0-#ppt_w/2"/>
                                          </p:val>
                                        </p:tav>
                                        <p:tav tm="100000">
                                          <p:val>
                                            <p:strVal val="#ppt_x"/>
                                          </p:val>
                                        </p:tav>
                                      </p:tavLst>
                                    </p:anim>
                                    <p:anim calcmode="lin" valueType="num">
                                      <p:cBhvr additive="base">
                                        <p:cTn id="140" dur="500" fill="hold"/>
                                        <p:tgtEl>
                                          <p:spTgt spid="1031"/>
                                        </p:tgtEl>
                                        <p:attrNameLst>
                                          <p:attrName>ppt_y</p:attrName>
                                        </p:attrNameLst>
                                      </p:cBhvr>
                                      <p:tavLst>
                                        <p:tav tm="0">
                                          <p:val>
                                            <p:strVal val="#ppt_y"/>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8" fill="hold" nodeType="clickEffect">
                                  <p:stCondLst>
                                    <p:cond delay="0"/>
                                  </p:stCondLst>
                                  <p:childTnLst>
                                    <p:set>
                                      <p:cBhvr>
                                        <p:cTn id="144" dur="1" fill="hold">
                                          <p:stCondLst>
                                            <p:cond delay="0"/>
                                          </p:stCondLst>
                                        </p:cTn>
                                        <p:tgtEl>
                                          <p:spTgt spid="1033"/>
                                        </p:tgtEl>
                                        <p:attrNameLst>
                                          <p:attrName>style.visibility</p:attrName>
                                        </p:attrNameLst>
                                      </p:cBhvr>
                                      <p:to>
                                        <p:strVal val="visible"/>
                                      </p:to>
                                    </p:set>
                                    <p:anim calcmode="lin" valueType="num">
                                      <p:cBhvr additive="base">
                                        <p:cTn id="145" dur="500" fill="hold"/>
                                        <p:tgtEl>
                                          <p:spTgt spid="1033"/>
                                        </p:tgtEl>
                                        <p:attrNameLst>
                                          <p:attrName>ppt_x</p:attrName>
                                        </p:attrNameLst>
                                      </p:cBhvr>
                                      <p:tavLst>
                                        <p:tav tm="0">
                                          <p:val>
                                            <p:strVal val="0-#ppt_w/2"/>
                                          </p:val>
                                        </p:tav>
                                        <p:tav tm="100000">
                                          <p:val>
                                            <p:strVal val="#ppt_x"/>
                                          </p:val>
                                        </p:tav>
                                      </p:tavLst>
                                    </p:anim>
                                    <p:anim calcmode="lin" valueType="num">
                                      <p:cBhvr additive="base">
                                        <p:cTn id="146" dur="500" fill="hold"/>
                                        <p:tgtEl>
                                          <p:spTgt spid="1033"/>
                                        </p:tgtEl>
                                        <p:attrNameLst>
                                          <p:attrName>ppt_y</p:attrName>
                                        </p:attrNameLst>
                                      </p:cBhvr>
                                      <p:tavLst>
                                        <p:tav tm="0">
                                          <p:val>
                                            <p:strVal val="#ppt_y"/>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8" fill="hold" nodeType="clickEffect">
                                  <p:stCondLst>
                                    <p:cond delay="0"/>
                                  </p:stCondLst>
                                  <p:childTnLst>
                                    <p:set>
                                      <p:cBhvr>
                                        <p:cTn id="150" dur="1" fill="hold">
                                          <p:stCondLst>
                                            <p:cond delay="0"/>
                                          </p:stCondLst>
                                        </p:cTn>
                                        <p:tgtEl>
                                          <p:spTgt spid="3084"/>
                                        </p:tgtEl>
                                        <p:attrNameLst>
                                          <p:attrName>style.visibility</p:attrName>
                                        </p:attrNameLst>
                                      </p:cBhvr>
                                      <p:to>
                                        <p:strVal val="visible"/>
                                      </p:to>
                                    </p:set>
                                    <p:anim calcmode="lin" valueType="num">
                                      <p:cBhvr additive="base">
                                        <p:cTn id="151" dur="500" fill="hold"/>
                                        <p:tgtEl>
                                          <p:spTgt spid="3084"/>
                                        </p:tgtEl>
                                        <p:attrNameLst>
                                          <p:attrName>ppt_x</p:attrName>
                                        </p:attrNameLst>
                                      </p:cBhvr>
                                      <p:tavLst>
                                        <p:tav tm="0">
                                          <p:val>
                                            <p:strVal val="0-#ppt_w/2"/>
                                          </p:val>
                                        </p:tav>
                                        <p:tav tm="100000">
                                          <p:val>
                                            <p:strVal val="#ppt_x"/>
                                          </p:val>
                                        </p:tav>
                                      </p:tavLst>
                                    </p:anim>
                                    <p:anim calcmode="lin" valueType="num">
                                      <p:cBhvr additive="base">
                                        <p:cTn id="152" dur="500" fill="hold"/>
                                        <p:tgtEl>
                                          <p:spTgt spid="3084"/>
                                        </p:tgtEl>
                                        <p:attrNameLst>
                                          <p:attrName>ppt_y</p:attrName>
                                        </p:attrNameLst>
                                      </p:cBhvr>
                                      <p:tavLst>
                                        <p:tav tm="0">
                                          <p:val>
                                            <p:strVal val="#ppt_y"/>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8" fill="hold" nodeType="clickEffect">
                                  <p:stCondLst>
                                    <p:cond delay="0"/>
                                  </p:stCondLst>
                                  <p:childTnLst>
                                    <p:set>
                                      <p:cBhvr>
                                        <p:cTn id="156" dur="1" fill="hold">
                                          <p:stCondLst>
                                            <p:cond delay="0"/>
                                          </p:stCondLst>
                                        </p:cTn>
                                        <p:tgtEl>
                                          <p:spTgt spid="1029"/>
                                        </p:tgtEl>
                                        <p:attrNameLst>
                                          <p:attrName>style.visibility</p:attrName>
                                        </p:attrNameLst>
                                      </p:cBhvr>
                                      <p:to>
                                        <p:strVal val="visible"/>
                                      </p:to>
                                    </p:set>
                                    <p:anim calcmode="lin" valueType="num">
                                      <p:cBhvr additive="base">
                                        <p:cTn id="157" dur="500" fill="hold"/>
                                        <p:tgtEl>
                                          <p:spTgt spid="1029"/>
                                        </p:tgtEl>
                                        <p:attrNameLst>
                                          <p:attrName>ppt_x</p:attrName>
                                        </p:attrNameLst>
                                      </p:cBhvr>
                                      <p:tavLst>
                                        <p:tav tm="0">
                                          <p:val>
                                            <p:strVal val="0-#ppt_w/2"/>
                                          </p:val>
                                        </p:tav>
                                        <p:tav tm="100000">
                                          <p:val>
                                            <p:strVal val="#ppt_x"/>
                                          </p:val>
                                        </p:tav>
                                      </p:tavLst>
                                    </p:anim>
                                    <p:anim calcmode="lin" valueType="num">
                                      <p:cBhvr additive="base">
                                        <p:cTn id="158" dur="500" fill="hold"/>
                                        <p:tgtEl>
                                          <p:spTgt spid="1029"/>
                                        </p:tgtEl>
                                        <p:attrNameLst>
                                          <p:attrName>ppt_y</p:attrName>
                                        </p:attrNameLst>
                                      </p:cBhvr>
                                      <p:tavLst>
                                        <p:tav tm="0">
                                          <p:val>
                                            <p:strVal val="#ppt_y"/>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8" fill="hold" nodeType="clickEffect">
                                  <p:stCondLst>
                                    <p:cond delay="0"/>
                                  </p:stCondLst>
                                  <p:childTnLst>
                                    <p:set>
                                      <p:cBhvr>
                                        <p:cTn id="162" dur="1" fill="hold">
                                          <p:stCondLst>
                                            <p:cond delay="0"/>
                                          </p:stCondLst>
                                        </p:cTn>
                                        <p:tgtEl>
                                          <p:spTgt spid="3082"/>
                                        </p:tgtEl>
                                        <p:attrNameLst>
                                          <p:attrName>style.visibility</p:attrName>
                                        </p:attrNameLst>
                                      </p:cBhvr>
                                      <p:to>
                                        <p:strVal val="visible"/>
                                      </p:to>
                                    </p:set>
                                    <p:anim calcmode="lin" valueType="num">
                                      <p:cBhvr additive="base">
                                        <p:cTn id="163" dur="500" fill="hold"/>
                                        <p:tgtEl>
                                          <p:spTgt spid="3082"/>
                                        </p:tgtEl>
                                        <p:attrNameLst>
                                          <p:attrName>ppt_x</p:attrName>
                                        </p:attrNameLst>
                                      </p:cBhvr>
                                      <p:tavLst>
                                        <p:tav tm="0">
                                          <p:val>
                                            <p:strVal val="0-#ppt_w/2"/>
                                          </p:val>
                                        </p:tav>
                                        <p:tav tm="100000">
                                          <p:val>
                                            <p:strVal val="#ppt_x"/>
                                          </p:val>
                                        </p:tav>
                                      </p:tavLst>
                                    </p:anim>
                                    <p:anim calcmode="lin" valueType="num">
                                      <p:cBhvr additive="base">
                                        <p:cTn id="164" dur="500" fill="hold"/>
                                        <p:tgtEl>
                                          <p:spTgt spid="3082"/>
                                        </p:tgtEl>
                                        <p:attrNameLst>
                                          <p:attrName>ppt_y</p:attrName>
                                        </p:attrNameLst>
                                      </p:cBhvr>
                                      <p:tavLst>
                                        <p:tav tm="0">
                                          <p:val>
                                            <p:strVal val="#ppt_y"/>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8" fill="hold" nodeType="clickEffect">
                                  <p:stCondLst>
                                    <p:cond delay="0"/>
                                  </p:stCondLst>
                                  <p:childTnLst>
                                    <p:set>
                                      <p:cBhvr>
                                        <p:cTn id="168" dur="1" fill="hold">
                                          <p:stCondLst>
                                            <p:cond delay="0"/>
                                          </p:stCondLst>
                                        </p:cTn>
                                        <p:tgtEl>
                                          <p:spTgt spid="3076"/>
                                        </p:tgtEl>
                                        <p:attrNameLst>
                                          <p:attrName>style.visibility</p:attrName>
                                        </p:attrNameLst>
                                      </p:cBhvr>
                                      <p:to>
                                        <p:strVal val="visible"/>
                                      </p:to>
                                    </p:set>
                                    <p:anim calcmode="lin" valueType="num">
                                      <p:cBhvr additive="base">
                                        <p:cTn id="169" dur="500" fill="hold"/>
                                        <p:tgtEl>
                                          <p:spTgt spid="3076"/>
                                        </p:tgtEl>
                                        <p:attrNameLst>
                                          <p:attrName>ppt_x</p:attrName>
                                        </p:attrNameLst>
                                      </p:cBhvr>
                                      <p:tavLst>
                                        <p:tav tm="0">
                                          <p:val>
                                            <p:strVal val="0-#ppt_w/2"/>
                                          </p:val>
                                        </p:tav>
                                        <p:tav tm="100000">
                                          <p:val>
                                            <p:strVal val="#ppt_x"/>
                                          </p:val>
                                        </p:tav>
                                      </p:tavLst>
                                    </p:anim>
                                    <p:anim calcmode="lin" valueType="num">
                                      <p:cBhvr additive="base">
                                        <p:cTn id="170" dur="500" fill="hold"/>
                                        <p:tgtEl>
                                          <p:spTgt spid="30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4048" y="2276872"/>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b="1" dirty="0" err="1">
                <a:solidFill>
                  <a:srgbClr val="000099"/>
                </a:solidFill>
                <a:latin typeface="+mj-lt"/>
              </a:rPr>
              <a:t>Clássico</a:t>
            </a:r>
            <a:endParaRPr lang="en-GB" sz="1600" b="1" dirty="0">
              <a:solidFill>
                <a:srgbClr val="000099"/>
              </a:solidFill>
              <a:latin typeface="+mj-lt"/>
            </a:endParaRPr>
          </a:p>
        </p:txBody>
      </p:sp>
      <p:sp>
        <p:nvSpPr>
          <p:cNvPr id="20" name="Content Placeholder 19"/>
          <p:cNvSpPr txBox="1">
            <a:spLocks noGrp="1"/>
          </p:cNvSpPr>
          <p:nvPr>
            <p:ph idx="1"/>
          </p:nvPr>
        </p:nvSpPr>
        <p:spPr>
          <a:xfrm>
            <a:off x="4954880" y="4132162"/>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0" indent="0" algn="ctr">
              <a:buNone/>
            </a:pPr>
            <a:r>
              <a:rPr lang="en-GB" sz="1600" b="1" dirty="0" err="1">
                <a:solidFill>
                  <a:srgbClr val="000099"/>
                </a:solidFill>
                <a:latin typeface="+mj-lt"/>
              </a:rPr>
              <a:t>Românico</a:t>
            </a:r>
            <a:endParaRPr lang="en-GB" sz="1600" b="1" dirty="0">
              <a:solidFill>
                <a:srgbClr val="000099"/>
              </a:solidFill>
              <a:latin typeface="+mj-lt"/>
            </a:endParaRPr>
          </a:p>
        </p:txBody>
      </p:sp>
      <p:sp>
        <p:nvSpPr>
          <p:cNvPr id="23" name="Content Placeholder 19"/>
          <p:cNvSpPr txBox="1">
            <a:spLocks/>
          </p:cNvSpPr>
          <p:nvPr/>
        </p:nvSpPr>
        <p:spPr>
          <a:xfrm>
            <a:off x="5004048" y="6093296"/>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buFontTx/>
              <a:buNone/>
            </a:pPr>
            <a:r>
              <a:rPr lang="en-GB" sz="1600" b="1" kern="0" dirty="0" err="1">
                <a:solidFill>
                  <a:srgbClr val="000099"/>
                </a:solidFill>
                <a:latin typeface="+mj-lt"/>
              </a:rPr>
              <a:t>Gótico</a:t>
            </a:r>
            <a:endParaRPr lang="en-GB" sz="1600" b="1" kern="0" dirty="0">
              <a:solidFill>
                <a:srgbClr val="000099"/>
              </a:solidFill>
              <a:latin typeface="+mj-lt"/>
            </a:endParaRPr>
          </a:p>
        </p:txBody>
      </p:sp>
      <p:pic>
        <p:nvPicPr>
          <p:cNvPr id="3074" name="Picture 2" descr="O:\Kd2\ECB\Beratung\Direct Marketing\Euro 5 und 10 und 20 Euro School ppt\Praese Material\Neu 2015 Freisteller\Seite8_Anna.png"/>
          <p:cNvPicPr>
            <a:picLocks noChangeAspect="1" noChangeArrowheads="1"/>
          </p:cNvPicPr>
          <p:nvPr/>
        </p:nvPicPr>
        <p:blipFill rotWithShape="1">
          <a:blip r:embed="rId3">
            <a:extLst>
              <a:ext uri="{28A0092B-C50C-407E-A947-70E740481C1C}">
                <a14:useLocalDpi xmlns:a14="http://schemas.microsoft.com/office/drawing/2010/main" val="0"/>
              </a:ext>
            </a:extLst>
          </a:blip>
          <a:srcRect t="-2" b="-897"/>
          <a:stretch/>
        </p:blipFill>
        <p:spPr bwMode="auto">
          <a:xfrm>
            <a:off x="32865" y="2263110"/>
            <a:ext cx="2450903" cy="4622274"/>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1" name="Text Box 3"/>
          <p:cNvSpPr txBox="1">
            <a:spLocks noChangeArrowheads="1"/>
          </p:cNvSpPr>
          <p:nvPr/>
        </p:nvSpPr>
        <p:spPr bwMode="auto">
          <a:xfrm>
            <a:off x="0" y="180000"/>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de-DE" sz="4000" dirty="0">
                <a:latin typeface="+mj-lt"/>
              </a:rPr>
              <a:t> </a:t>
            </a:r>
            <a:r>
              <a:rPr lang="de-DE" altLang="de-DE" sz="4000" b="1" dirty="0">
                <a:solidFill>
                  <a:srgbClr val="000099"/>
                </a:solidFill>
                <a:latin typeface="+mj-lt"/>
              </a:rPr>
              <a:t>As </a:t>
            </a:r>
            <a:r>
              <a:rPr lang="de-DE" altLang="de-DE" sz="4000" b="1" dirty="0" err="1">
                <a:solidFill>
                  <a:srgbClr val="000099"/>
                </a:solidFill>
                <a:latin typeface="+mj-lt"/>
              </a:rPr>
              <a:t>notas</a:t>
            </a:r>
            <a:r>
              <a:rPr lang="de-DE" altLang="de-DE" sz="4000" b="1" dirty="0">
                <a:solidFill>
                  <a:srgbClr val="000099"/>
                </a:solidFill>
                <a:latin typeface="+mj-lt"/>
              </a:rPr>
              <a:t> de </a:t>
            </a:r>
            <a:r>
              <a:rPr lang="de-DE" altLang="de-DE" sz="4000" b="1" dirty="0" err="1">
                <a:solidFill>
                  <a:srgbClr val="000099"/>
                </a:solidFill>
                <a:latin typeface="+mj-lt"/>
              </a:rPr>
              <a:t>euro</a:t>
            </a:r>
            <a:r>
              <a:rPr lang="de-DE" altLang="de-DE" sz="4000" b="1" dirty="0">
                <a:solidFill>
                  <a:srgbClr val="000099"/>
                </a:solidFill>
                <a:latin typeface="+mj-lt"/>
              </a:rPr>
              <a:t> </a:t>
            </a:r>
          </a:p>
        </p:txBody>
      </p:sp>
      <p:pic>
        <p:nvPicPr>
          <p:cNvPr id="22" name="Picture 4" descr="O:\Kd2\ECB\Beratung\Direct Marketing\Euro 5 und 10 und 20 Euro School ppt\Praese Material\Neu 2015 Freisteller\Sprechblas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040735">
            <a:off x="1376728" y="1066063"/>
            <a:ext cx="2952000" cy="2355448"/>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4" name="Rectangle 12"/>
          <p:cNvSpPr/>
          <p:nvPr/>
        </p:nvSpPr>
        <p:spPr>
          <a:xfrm>
            <a:off x="1429936" y="1227232"/>
            <a:ext cx="2520280" cy="1338828"/>
          </a:xfrm>
          <a:prstGeom prst="rect">
            <a:avLst/>
          </a:prstGeom>
        </p:spPr>
        <p:txBody>
          <a:bodyPr wrap="square">
            <a:spAutoFit/>
          </a:bodyPr>
          <a:lstStyle/>
          <a:p>
            <a:pPr lvl="1" algn="ctr">
              <a:lnSpc>
                <a:spcPct val="90000"/>
              </a:lnSpc>
              <a:buClr>
                <a:srgbClr val="FF9900"/>
              </a:buClr>
              <a:buSzPct val="205000"/>
            </a:pPr>
            <a:r>
              <a:rPr lang="pt-BR" altLang="de-DE" b="1" dirty="0">
                <a:solidFill>
                  <a:srgbClr val="000099"/>
                </a:solidFill>
                <a:latin typeface="+mj-lt"/>
              </a:rPr>
              <a:t> Cada nota </a:t>
            </a:r>
            <a:endParaRPr lang="pt-BR" altLang="de-DE" b="1" dirty="0" smtClean="0">
              <a:solidFill>
                <a:srgbClr val="000099"/>
              </a:solidFill>
              <a:latin typeface="+mj-lt"/>
            </a:endParaRPr>
          </a:p>
          <a:p>
            <a:pPr lvl="1" algn="ctr">
              <a:lnSpc>
                <a:spcPct val="90000"/>
              </a:lnSpc>
              <a:buClr>
                <a:srgbClr val="FF9900"/>
              </a:buClr>
              <a:buSzPct val="205000"/>
            </a:pPr>
            <a:r>
              <a:rPr lang="pt-BR" altLang="de-DE" b="1" dirty="0" smtClean="0">
                <a:solidFill>
                  <a:srgbClr val="000099"/>
                </a:solidFill>
                <a:latin typeface="+mj-lt"/>
              </a:rPr>
              <a:t>de </a:t>
            </a:r>
            <a:r>
              <a:rPr lang="pt-BR" altLang="de-DE" b="1" dirty="0">
                <a:solidFill>
                  <a:srgbClr val="000099"/>
                </a:solidFill>
                <a:latin typeface="+mj-lt"/>
              </a:rPr>
              <a:t>euro exibe </a:t>
            </a:r>
            <a:endParaRPr lang="pt-BR" altLang="de-DE" b="1" dirty="0" smtClean="0">
              <a:solidFill>
                <a:srgbClr val="000099"/>
              </a:solidFill>
              <a:latin typeface="+mj-lt"/>
            </a:endParaRPr>
          </a:p>
          <a:p>
            <a:pPr lvl="1" algn="ctr">
              <a:lnSpc>
                <a:spcPct val="90000"/>
              </a:lnSpc>
              <a:buClr>
                <a:srgbClr val="FF9900"/>
              </a:buClr>
              <a:buSzPct val="205000"/>
            </a:pPr>
            <a:r>
              <a:rPr lang="pt-BR" altLang="de-DE" b="1" dirty="0" smtClean="0">
                <a:solidFill>
                  <a:srgbClr val="000099"/>
                </a:solidFill>
                <a:latin typeface="+mj-lt"/>
              </a:rPr>
              <a:t>um </a:t>
            </a:r>
            <a:r>
              <a:rPr lang="pt-BR" altLang="de-DE" b="1" dirty="0">
                <a:solidFill>
                  <a:srgbClr val="000099"/>
                </a:solidFill>
                <a:latin typeface="+mj-lt"/>
              </a:rPr>
              <a:t>estilo arquitetónico europeu distinto. </a:t>
            </a:r>
            <a:endParaRPr lang="en-IE" altLang="de-DE" b="1" dirty="0">
              <a:solidFill>
                <a:srgbClr val="000099"/>
              </a:solidFill>
              <a:latin typeface="+mj-lt"/>
            </a:endParaRPr>
          </a:p>
        </p:txBody>
      </p:sp>
      <p:pic>
        <p:nvPicPr>
          <p:cNvPr id="3" name="Picture 2" descr="O:\Kd2\ECB\Beratung\Direct Marketing\Euro 5 und 10 und 20 Euro School ppt\Praese Material\Bills jpegs\ECB_5_euro_Banknote_Specimen_Front_anderer Holo_RGB_72dpi.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42055" y="1052736"/>
            <a:ext cx="2118177" cy="108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051" name="Picture 3" descr="O:\Kd2\ECB\Beratung\Direct Marketing\Euro 5 und 10 und 20 Euro School ppt\Praese Material\Bills jpegs\ECB_10euro_Banknote_front_Specimen_RGB_72dpi.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55864" y="2853064"/>
            <a:ext cx="2204368" cy="1152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 name="Picture 4" descr="O:\Kd2\ECB\Beratung\Direct Marketing\Euro 5 und 10 und 20 Euro School ppt\Praese Material\Bills jpegs\ECB_20euro_Full Banknote_front_5777_Specimen.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21804" y="4689280"/>
            <a:ext cx="2338428" cy="126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6" name="Picture 2" descr="C:\Users\User\Desktop\Bilder_Istock_2608\iStock_000020452645_Large.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344073" y="4689280"/>
            <a:ext cx="972343" cy="1296001"/>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7" name="Picture 3" descr="C:\Users\User\Desktop\Bilder_Istock_2608\iStock_000005382046_Large.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7625" t="6103" r="5173" b="13897"/>
          <a:stretch/>
        </p:blipFill>
        <p:spPr bwMode="auto">
          <a:xfrm>
            <a:off x="7340259" y="2853064"/>
            <a:ext cx="976157" cy="1152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8" name="Picture 4" descr="C:\Users\User\Desktop\Bilder_Istock_2608\iStock_000052648354_Full.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40947" r="6208" b="15442"/>
          <a:stretch/>
        </p:blipFill>
        <p:spPr bwMode="auto">
          <a:xfrm>
            <a:off x="7285394" y="1052736"/>
            <a:ext cx="1031022" cy="109984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7"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3</a:t>
            </a:fld>
            <a:endParaRPr lang="fr-FR" dirty="0">
              <a:solidFill>
                <a:srgbClr val="000099"/>
              </a:solidFill>
            </a:endParaRPr>
          </a:p>
        </p:txBody>
      </p:sp>
    </p:spTree>
    <p:extLst>
      <p:ext uri="{BB962C8B-B14F-4D97-AF65-F5344CB8AC3E}">
        <p14:creationId xmlns:p14="http://schemas.microsoft.com/office/powerpoint/2010/main" val="57933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2051"/>
                                        </p:tgtEl>
                                        <p:attrNameLst>
                                          <p:attrName>style.visibility</p:attrName>
                                        </p:attrNameLst>
                                      </p:cBhvr>
                                      <p:to>
                                        <p:strVal val="visible"/>
                                      </p:to>
                                    </p:set>
                                    <p:anim calcmode="lin" valueType="num">
                                      <p:cBhvr additive="base">
                                        <p:cTn id="21" dur="500" fill="hold"/>
                                        <p:tgtEl>
                                          <p:spTgt spid="2051"/>
                                        </p:tgtEl>
                                        <p:attrNameLst>
                                          <p:attrName>ppt_x</p:attrName>
                                        </p:attrNameLst>
                                      </p:cBhvr>
                                      <p:tavLst>
                                        <p:tav tm="0">
                                          <p:val>
                                            <p:strVal val="0-#ppt_w/2"/>
                                          </p:val>
                                        </p:tav>
                                        <p:tav tm="100000">
                                          <p:val>
                                            <p:strVal val="#ppt_x"/>
                                          </p:val>
                                        </p:tav>
                                      </p:tavLst>
                                    </p:anim>
                                    <p:anim calcmode="lin" valueType="num">
                                      <p:cBhvr additive="base">
                                        <p:cTn id="22" dur="500" fill="hold"/>
                                        <p:tgtEl>
                                          <p:spTgt spid="2051"/>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0-#ppt_w/2"/>
                                          </p:val>
                                        </p:tav>
                                        <p:tav tm="100000">
                                          <p:val>
                                            <p:strVal val="#ppt_x"/>
                                          </p:val>
                                        </p:tav>
                                      </p:tavLst>
                                    </p:anim>
                                    <p:anim calcmode="lin" valueType="num">
                                      <p:cBhvr additive="base">
                                        <p:cTn id="32" dur="500" fill="hold"/>
                                        <p:tgtEl>
                                          <p:spTgt spid="4"/>
                                        </p:tgtEl>
                                        <p:attrNameLst>
                                          <p:attrName>ppt_y</p:attrName>
                                        </p:attrNameLst>
                                      </p:cBhvr>
                                      <p:tavLst>
                                        <p:tav tm="0">
                                          <p:val>
                                            <p:strVal val="#ppt_y"/>
                                          </p:val>
                                        </p:tav>
                                        <p:tav tm="100000">
                                          <p:val>
                                            <p:strVal val="#ppt_y"/>
                                          </p:val>
                                        </p:tav>
                                      </p:tavLst>
                                    </p:anim>
                                  </p:childTnLst>
                                </p:cTn>
                              </p:par>
                            </p:childTnLst>
                          </p:cTn>
                        </p:par>
                        <p:par>
                          <p:cTn id="33" fill="hold">
                            <p:stCondLst>
                              <p:cond delay="500"/>
                            </p:stCondLst>
                            <p:childTnLst>
                              <p:par>
                                <p:cTn id="34" presetID="2" presetClass="entr" presetSubtype="4" fill="hold" grpId="0" nodeType="afterEffect">
                                  <p:stCondLst>
                                    <p:cond delay="0"/>
                                  </p:stCondLst>
                                  <p:childTnLst>
                                    <p:set>
                                      <p:cBhvr>
                                        <p:cTn id="35" dur="1" fill="hold">
                                          <p:stCondLst>
                                            <p:cond delay="0"/>
                                          </p:stCondLst>
                                        </p:cTn>
                                        <p:tgtEl>
                                          <p:spTgt spid="20">
                                            <p:bg/>
                                          </p:spTgt>
                                        </p:tgtEl>
                                        <p:attrNameLst>
                                          <p:attrName>style.visibility</p:attrName>
                                        </p:attrNameLst>
                                      </p:cBhvr>
                                      <p:to>
                                        <p:strVal val="visible"/>
                                      </p:to>
                                    </p:set>
                                    <p:anim calcmode="lin" valueType="num">
                                      <p:cBhvr additive="base">
                                        <p:cTn id="36" dur="500" fill="hold"/>
                                        <p:tgtEl>
                                          <p:spTgt spid="20">
                                            <p:bg/>
                                          </p:spTgt>
                                        </p:tgtEl>
                                        <p:attrNameLst>
                                          <p:attrName>ppt_x</p:attrName>
                                        </p:attrNameLst>
                                      </p:cBhvr>
                                      <p:tavLst>
                                        <p:tav tm="0">
                                          <p:val>
                                            <p:strVal val="#ppt_x"/>
                                          </p:val>
                                        </p:tav>
                                        <p:tav tm="100000">
                                          <p:val>
                                            <p:strVal val="#ppt_x"/>
                                          </p:val>
                                        </p:tav>
                                      </p:tavLst>
                                    </p:anim>
                                    <p:anim calcmode="lin" valueType="num">
                                      <p:cBhvr additive="base">
                                        <p:cTn id="37" dur="500" fill="hold"/>
                                        <p:tgtEl>
                                          <p:spTgt spid="20">
                                            <p:bg/>
                                          </p:spTgt>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0">
                                            <p:txEl>
                                              <p:pRg st="0" end="0"/>
                                            </p:txEl>
                                          </p:spTgt>
                                        </p:tgtEl>
                                        <p:attrNameLst>
                                          <p:attrName>style.visibility</p:attrName>
                                        </p:attrNameLst>
                                      </p:cBhvr>
                                      <p:to>
                                        <p:strVal val="visible"/>
                                      </p:to>
                                    </p:set>
                                    <p:anim calcmode="lin" valueType="num">
                                      <p:cBhvr additive="base">
                                        <p:cTn id="40"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20">
                                            <p:txEl>
                                              <p:pRg st="0" end="0"/>
                                            </p:txEl>
                                          </p:spTgt>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additive="base">
                                        <p:cTn id="44" dur="500" fill="hold"/>
                                        <p:tgtEl>
                                          <p:spTgt spid="2"/>
                                        </p:tgtEl>
                                        <p:attrNameLst>
                                          <p:attrName>ppt_x</p:attrName>
                                        </p:attrNameLst>
                                      </p:cBhvr>
                                      <p:tavLst>
                                        <p:tav tm="0">
                                          <p:val>
                                            <p:strVal val="#ppt_x"/>
                                          </p:val>
                                        </p:tav>
                                        <p:tav tm="100000">
                                          <p:val>
                                            <p:strVal val="#ppt_x"/>
                                          </p:val>
                                        </p:tav>
                                      </p:tavLst>
                                    </p:anim>
                                    <p:anim calcmode="lin" valueType="num">
                                      <p:cBhvr additive="base">
                                        <p:cTn id="45" dur="500" fill="hold"/>
                                        <p:tgtEl>
                                          <p:spTgt spid="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ppt_x"/>
                                          </p:val>
                                        </p:tav>
                                        <p:tav tm="100000">
                                          <p:val>
                                            <p:strVal val="#ppt_x"/>
                                          </p:val>
                                        </p:tav>
                                      </p:tavLst>
                                    </p:anim>
                                    <p:anim calcmode="lin" valueType="num">
                                      <p:cBhvr additive="base">
                                        <p:cTn id="4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uiExpand="1" build="p" animBg="1"/>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O:\Kd2\ECB\Beratung\Direct Marketing\Euro 5 und 10 und 20 Euro School ppt\Praese Material\Neu 2015 Freisteller\Seite2 (2).png"/>
          <p:cNvPicPr>
            <a:picLocks noChangeAspect="1" noChangeArrowheads="1"/>
          </p:cNvPicPr>
          <p:nvPr/>
        </p:nvPicPr>
        <p:blipFill rotWithShape="1">
          <a:blip r:embed="rId3">
            <a:extLst>
              <a:ext uri="{28A0092B-C50C-407E-A947-70E740481C1C}">
                <a14:useLocalDpi xmlns:a14="http://schemas.microsoft.com/office/drawing/2010/main" val="0"/>
              </a:ext>
            </a:extLst>
          </a:blip>
          <a:srcRect t="-1" r="232" b="-2087"/>
          <a:stretch/>
        </p:blipFill>
        <p:spPr bwMode="auto">
          <a:xfrm>
            <a:off x="7092280" y="908720"/>
            <a:ext cx="2048120" cy="4677948"/>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1187928" y="3743163"/>
            <a:ext cx="2448000" cy="583200"/>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nchor="ctr" anchorCtr="0">
            <a:noAutofit/>
          </a:bodyPr>
          <a:lstStyle/>
          <a:p>
            <a:pPr algn="ctr"/>
            <a:r>
              <a:rPr lang="en-GB" sz="1600" b="1" dirty="0" err="1">
                <a:solidFill>
                  <a:srgbClr val="000099"/>
                </a:solidFill>
                <a:latin typeface="+mj-lt"/>
              </a:rPr>
              <a:t>Renascentista</a:t>
            </a:r>
            <a:endParaRPr lang="en-GB" sz="1600" b="1" dirty="0">
              <a:solidFill>
                <a:srgbClr val="000099"/>
              </a:solidFill>
              <a:latin typeface="+mj-lt"/>
            </a:endParaRPr>
          </a:p>
        </p:txBody>
      </p:sp>
      <p:sp>
        <p:nvSpPr>
          <p:cNvPr id="20" name="TextBox 19"/>
          <p:cNvSpPr txBox="1"/>
          <p:nvPr/>
        </p:nvSpPr>
        <p:spPr>
          <a:xfrm>
            <a:off x="415049" y="6203975"/>
            <a:ext cx="2448000" cy="583200"/>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nchor="ctr" anchorCtr="0">
            <a:noAutofit/>
          </a:bodyPr>
          <a:lstStyle/>
          <a:p>
            <a:pPr algn="ctr"/>
            <a:r>
              <a:rPr lang="en-GB" sz="1600" b="1" dirty="0" err="1">
                <a:solidFill>
                  <a:srgbClr val="000099"/>
                </a:solidFill>
                <a:latin typeface="+mj-lt"/>
              </a:rPr>
              <a:t>Barroco</a:t>
            </a:r>
            <a:r>
              <a:rPr lang="en-GB" sz="1600" b="1" dirty="0">
                <a:solidFill>
                  <a:srgbClr val="000099"/>
                </a:solidFill>
                <a:latin typeface="+mj-lt"/>
              </a:rPr>
              <a:t> e </a:t>
            </a:r>
            <a:r>
              <a:rPr lang="en-GB" sz="1600" b="1" dirty="0" err="1" smtClean="0">
                <a:solidFill>
                  <a:srgbClr val="000099"/>
                </a:solidFill>
                <a:latin typeface="+mj-lt"/>
              </a:rPr>
              <a:t>rococó</a:t>
            </a:r>
            <a:endParaRPr lang="en-GB" sz="1600" b="1" dirty="0">
              <a:solidFill>
                <a:srgbClr val="000099"/>
              </a:solidFill>
              <a:latin typeface="+mj-lt"/>
            </a:endParaRPr>
          </a:p>
        </p:txBody>
      </p:sp>
      <p:sp>
        <p:nvSpPr>
          <p:cNvPr id="21" name="TextBox 20"/>
          <p:cNvSpPr txBox="1"/>
          <p:nvPr/>
        </p:nvSpPr>
        <p:spPr>
          <a:xfrm>
            <a:off x="3222898" y="6205423"/>
            <a:ext cx="2448000" cy="583200"/>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nchor="ctr" anchorCtr="0">
            <a:noAutofit/>
          </a:bodyPr>
          <a:lstStyle/>
          <a:p>
            <a:pPr algn="ctr"/>
            <a:r>
              <a:rPr lang="pt-BR" sz="1600" b="1" dirty="0">
                <a:solidFill>
                  <a:srgbClr val="000099"/>
                </a:solidFill>
                <a:latin typeface="+mj-lt"/>
              </a:rPr>
              <a:t>Arquitetura em ferro </a:t>
            </a:r>
            <a:endParaRPr lang="pt-BR" sz="1600" b="1" dirty="0" smtClean="0">
              <a:solidFill>
                <a:srgbClr val="000099"/>
              </a:solidFill>
              <a:latin typeface="+mj-lt"/>
            </a:endParaRPr>
          </a:p>
          <a:p>
            <a:pPr algn="ctr"/>
            <a:r>
              <a:rPr lang="pt-BR" sz="1600" b="1" dirty="0" smtClean="0">
                <a:solidFill>
                  <a:srgbClr val="000099"/>
                </a:solidFill>
                <a:latin typeface="+mj-lt"/>
              </a:rPr>
              <a:t>e </a:t>
            </a:r>
            <a:r>
              <a:rPr lang="pt-BR" sz="1600" b="1" dirty="0">
                <a:solidFill>
                  <a:srgbClr val="000099"/>
                </a:solidFill>
                <a:latin typeface="+mj-lt"/>
              </a:rPr>
              <a:t>vidro do século XIX</a:t>
            </a:r>
          </a:p>
        </p:txBody>
      </p:sp>
      <p:sp>
        <p:nvSpPr>
          <p:cNvPr id="26" name="TextBox 25"/>
          <p:cNvSpPr txBox="1"/>
          <p:nvPr/>
        </p:nvSpPr>
        <p:spPr>
          <a:xfrm>
            <a:off x="6218659" y="6203975"/>
            <a:ext cx="2448000" cy="583200"/>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nchor="ctr" anchorCtr="0">
            <a:noAutofit/>
          </a:bodyPr>
          <a:lstStyle/>
          <a:p>
            <a:pPr algn="ctr"/>
            <a:r>
              <a:rPr lang="pt-BR" sz="1600" b="1" dirty="0">
                <a:solidFill>
                  <a:srgbClr val="000099"/>
                </a:solidFill>
                <a:latin typeface="+mj-lt"/>
              </a:rPr>
              <a:t>Arquitetura moderna do século XX</a:t>
            </a:r>
          </a:p>
        </p:txBody>
      </p:sp>
      <p:pic>
        <p:nvPicPr>
          <p:cNvPr id="24" name="Picture 11" descr="E:\Sprechblase Kopi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11960" y="908721"/>
            <a:ext cx="3391067" cy="1152128"/>
          </a:xfrm>
          <a:prstGeom prst="rect">
            <a:avLst/>
          </a:prstGeom>
          <a:noFill/>
          <a:ln>
            <a:noFill/>
          </a:ln>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hteck 7"/>
          <p:cNvSpPr/>
          <p:nvPr/>
        </p:nvSpPr>
        <p:spPr>
          <a:xfrm>
            <a:off x="4499992" y="980728"/>
            <a:ext cx="2583373" cy="923330"/>
          </a:xfrm>
          <a:prstGeom prst="rect">
            <a:avLst/>
          </a:prstGeom>
        </p:spPr>
        <p:txBody>
          <a:bodyPr wrap="square">
            <a:spAutoFit/>
          </a:bodyPr>
          <a:lstStyle/>
          <a:p>
            <a:pPr algn="ctr"/>
            <a:r>
              <a:rPr lang="pt-BR" b="1" dirty="0">
                <a:solidFill>
                  <a:srgbClr val="000099"/>
                </a:solidFill>
                <a:latin typeface="+mj-lt"/>
              </a:rPr>
              <a:t>As notas de euro exibem janelas, pórticos e pontes. </a:t>
            </a:r>
          </a:p>
        </p:txBody>
      </p:sp>
      <p:pic>
        <p:nvPicPr>
          <p:cNvPr id="3075" name="Picture 3" descr="O:\Kd2\ECB\Beratung\Direct Marketing\Euro 5 und 10 und 20 Euro School ppt\Praese Material\Bills jpegs\50euro_fr_ES1_Specimen_RGB_72dpi.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763" y="1988840"/>
            <a:ext cx="2917326" cy="160166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6" name="Picture 4" descr="O:\Kd2\ECB\Beratung\Direct Marketing\Euro 5 und 10 und 20 Euro School ppt\Praese Material\Bills jpegs\100euro_fr_ES1_Specimen_RGB_72dpi.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763" y="4627352"/>
            <a:ext cx="2595053"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7" name="Picture 5" descr="O:\Kd2\ECB\Beratung\Direct Marketing\Euro 5 und 10 und 20 Euro School ppt\Praese Material\Bills jpegs\200euro_fr_ES1_Specimen_RGB_72dpi.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17769" y="4627352"/>
            <a:ext cx="2692174"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8" name="Picture 6" descr="O:\Kd2\ECB\Beratung\Direct Marketing\Euro 5 und 10 und 20 Euro School ppt\Praese Material\Bills jpegs\500euro_fr_ES1_Specimen_RGB_72dpi.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12160" y="4627352"/>
            <a:ext cx="2813793"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026" name="Picture 2" descr="C:\Users\User\Desktop\Bilder_Istock_2608\iStock_000020952948_Large.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15498"/>
          <a:stretch/>
        </p:blipFill>
        <p:spPr bwMode="auto">
          <a:xfrm>
            <a:off x="3600894" y="2002552"/>
            <a:ext cx="1264782" cy="160166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8"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4</a:t>
            </a:fld>
            <a:endParaRPr lang="fr-FR" dirty="0">
              <a:solidFill>
                <a:srgbClr val="000099"/>
              </a:solidFill>
            </a:endParaRPr>
          </a:p>
        </p:txBody>
      </p:sp>
      <p:sp>
        <p:nvSpPr>
          <p:cNvPr id="16" name="Text Box 3"/>
          <p:cNvSpPr txBox="1">
            <a:spLocks noChangeArrowheads="1"/>
          </p:cNvSpPr>
          <p:nvPr/>
        </p:nvSpPr>
        <p:spPr bwMode="auto">
          <a:xfrm>
            <a:off x="0" y="180000"/>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de-DE" sz="4000" dirty="0">
                <a:latin typeface="+mj-lt"/>
              </a:rPr>
              <a:t> </a:t>
            </a:r>
            <a:r>
              <a:rPr lang="de-DE" altLang="de-DE" sz="4000" b="1" dirty="0">
                <a:solidFill>
                  <a:srgbClr val="000099"/>
                </a:solidFill>
                <a:latin typeface="+mj-lt"/>
              </a:rPr>
              <a:t>As </a:t>
            </a:r>
            <a:r>
              <a:rPr lang="de-DE" altLang="de-DE" sz="4000" b="1" dirty="0" err="1">
                <a:solidFill>
                  <a:srgbClr val="000099"/>
                </a:solidFill>
                <a:latin typeface="+mj-lt"/>
              </a:rPr>
              <a:t>notas</a:t>
            </a:r>
            <a:r>
              <a:rPr lang="de-DE" altLang="de-DE" sz="4000" b="1" dirty="0">
                <a:solidFill>
                  <a:srgbClr val="000099"/>
                </a:solidFill>
                <a:latin typeface="+mj-lt"/>
              </a:rPr>
              <a:t> de </a:t>
            </a:r>
            <a:r>
              <a:rPr lang="de-DE" altLang="de-DE" sz="4000" b="1" dirty="0" err="1">
                <a:solidFill>
                  <a:srgbClr val="000099"/>
                </a:solidFill>
                <a:latin typeface="+mj-lt"/>
              </a:rPr>
              <a:t>euro</a:t>
            </a:r>
            <a:r>
              <a:rPr lang="de-DE" altLang="de-DE" sz="4000" b="1" dirty="0">
                <a:solidFill>
                  <a:srgbClr val="000099"/>
                </a:solidFill>
                <a:latin typeface="+mj-lt"/>
              </a:rPr>
              <a:t> </a:t>
            </a:r>
          </a:p>
        </p:txBody>
      </p:sp>
    </p:spTree>
    <p:extLst>
      <p:ext uri="{BB962C8B-B14F-4D97-AF65-F5344CB8AC3E}">
        <p14:creationId xmlns:p14="http://schemas.microsoft.com/office/powerpoint/2010/main" val="523923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3075"/>
                                        </p:tgtEl>
                                        <p:attrNameLst>
                                          <p:attrName>style.visibility</p:attrName>
                                        </p:attrNameLst>
                                      </p:cBhvr>
                                      <p:to>
                                        <p:strVal val="visible"/>
                                      </p:to>
                                    </p:set>
                                    <p:anim calcmode="lin" valueType="num">
                                      <p:cBhvr additive="base">
                                        <p:cTn id="11" dur="500" fill="hold"/>
                                        <p:tgtEl>
                                          <p:spTgt spid="3075"/>
                                        </p:tgtEl>
                                        <p:attrNameLst>
                                          <p:attrName>ppt_x</p:attrName>
                                        </p:attrNameLst>
                                      </p:cBhvr>
                                      <p:tavLst>
                                        <p:tav tm="0">
                                          <p:val>
                                            <p:strVal val="0-#ppt_w/2"/>
                                          </p:val>
                                        </p:tav>
                                        <p:tav tm="100000">
                                          <p:val>
                                            <p:strVal val="#ppt_x"/>
                                          </p:val>
                                        </p:tav>
                                      </p:tavLst>
                                    </p:anim>
                                    <p:anim calcmode="lin" valueType="num">
                                      <p:cBhvr additive="base">
                                        <p:cTn id="12" dur="500" fill="hold"/>
                                        <p:tgtEl>
                                          <p:spTgt spid="307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076"/>
                                        </p:tgtEl>
                                        <p:attrNameLst>
                                          <p:attrName>style.visibility</p:attrName>
                                        </p:attrNameLst>
                                      </p:cBhvr>
                                      <p:to>
                                        <p:strVal val="visible"/>
                                      </p:to>
                                    </p:set>
                                    <p:anim calcmode="lin" valueType="num">
                                      <p:cBhvr additive="base">
                                        <p:cTn id="23" dur="500" fill="hold"/>
                                        <p:tgtEl>
                                          <p:spTgt spid="3076"/>
                                        </p:tgtEl>
                                        <p:attrNameLst>
                                          <p:attrName>ppt_x</p:attrName>
                                        </p:attrNameLst>
                                      </p:cBhvr>
                                      <p:tavLst>
                                        <p:tav tm="0">
                                          <p:val>
                                            <p:strVal val="#ppt_x"/>
                                          </p:val>
                                        </p:tav>
                                        <p:tav tm="100000">
                                          <p:val>
                                            <p:strVal val="#ppt_x"/>
                                          </p:val>
                                        </p:tav>
                                      </p:tavLst>
                                    </p:anim>
                                    <p:anim calcmode="lin" valueType="num">
                                      <p:cBhvr additive="base">
                                        <p:cTn id="24" dur="500" fill="hold"/>
                                        <p:tgtEl>
                                          <p:spTgt spid="307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077"/>
                                        </p:tgtEl>
                                        <p:attrNameLst>
                                          <p:attrName>style.visibility</p:attrName>
                                        </p:attrNameLst>
                                      </p:cBhvr>
                                      <p:to>
                                        <p:strVal val="visible"/>
                                      </p:to>
                                    </p:set>
                                    <p:anim calcmode="lin" valueType="num">
                                      <p:cBhvr additive="base">
                                        <p:cTn id="27" dur="500" fill="hold"/>
                                        <p:tgtEl>
                                          <p:spTgt spid="3077"/>
                                        </p:tgtEl>
                                        <p:attrNameLst>
                                          <p:attrName>ppt_x</p:attrName>
                                        </p:attrNameLst>
                                      </p:cBhvr>
                                      <p:tavLst>
                                        <p:tav tm="0">
                                          <p:val>
                                            <p:strVal val="#ppt_x"/>
                                          </p:val>
                                        </p:tav>
                                        <p:tav tm="100000">
                                          <p:val>
                                            <p:strVal val="#ppt_x"/>
                                          </p:val>
                                        </p:tav>
                                      </p:tavLst>
                                    </p:anim>
                                    <p:anim calcmode="lin" valueType="num">
                                      <p:cBhvr additive="base">
                                        <p:cTn id="28" dur="500" fill="hold"/>
                                        <p:tgtEl>
                                          <p:spTgt spid="307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078"/>
                                        </p:tgtEl>
                                        <p:attrNameLst>
                                          <p:attrName>style.visibility</p:attrName>
                                        </p:attrNameLst>
                                      </p:cBhvr>
                                      <p:to>
                                        <p:strVal val="visible"/>
                                      </p:to>
                                    </p:set>
                                    <p:anim calcmode="lin" valueType="num">
                                      <p:cBhvr additive="base">
                                        <p:cTn id="31" dur="500" fill="hold"/>
                                        <p:tgtEl>
                                          <p:spTgt spid="3078"/>
                                        </p:tgtEl>
                                        <p:attrNameLst>
                                          <p:attrName>ppt_x</p:attrName>
                                        </p:attrNameLst>
                                      </p:cBhvr>
                                      <p:tavLst>
                                        <p:tav tm="0">
                                          <p:val>
                                            <p:strVal val="#ppt_x"/>
                                          </p:val>
                                        </p:tav>
                                        <p:tav tm="100000">
                                          <p:val>
                                            <p:strVal val="#ppt_x"/>
                                          </p:val>
                                        </p:tav>
                                      </p:tavLst>
                                    </p:anim>
                                    <p:anim calcmode="lin" valueType="num">
                                      <p:cBhvr additive="base">
                                        <p:cTn id="32" dur="500" fill="hold"/>
                                        <p:tgtEl>
                                          <p:spTgt spid="307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fill="hold"/>
                                        <p:tgtEl>
                                          <p:spTgt spid="26"/>
                                        </p:tgtEl>
                                        <p:attrNameLst>
                                          <p:attrName>ppt_x</p:attrName>
                                        </p:attrNameLst>
                                      </p:cBhvr>
                                      <p:tavLst>
                                        <p:tav tm="0">
                                          <p:val>
                                            <p:strVal val="#ppt_x"/>
                                          </p:val>
                                        </p:tav>
                                        <p:tav tm="100000">
                                          <p:val>
                                            <p:strVal val="#ppt_x"/>
                                          </p:val>
                                        </p:tav>
                                      </p:tavLst>
                                    </p:anim>
                                    <p:anim calcmode="lin" valueType="num">
                                      <p:cBhvr additive="base">
                                        <p:cTn id="5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6"/>
          <p:cNvSpPr txBox="1">
            <a:spLocks noChangeArrowheads="1"/>
          </p:cNvSpPr>
          <p:nvPr/>
        </p:nvSpPr>
        <p:spPr bwMode="auto">
          <a:xfrm>
            <a:off x="1476024" y="3977999"/>
            <a:ext cx="3312000" cy="9792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spAutoFit/>
          </a:bodyPr>
          <a:lstStyle>
            <a:lvl1pPr eaLnBrk="0" hangingPunct="0">
              <a:defRPr>
                <a:solidFill>
                  <a:schemeClr val="tx1"/>
                </a:solidFill>
                <a:latin typeface="Arial" charset="0"/>
              </a:defRPr>
            </a:lvl1pPr>
            <a:lvl2pPr marL="381000" indent="-1905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indent="-200025" algn="ctr">
              <a:lnSpc>
                <a:spcPct val="90000"/>
              </a:lnSpc>
              <a:buClr>
                <a:srgbClr val="FF9900"/>
              </a:buClr>
              <a:buSzPct val="205000"/>
            </a:pPr>
            <a:r>
              <a:rPr lang="pt-BR" sz="1600" b="1" dirty="0">
                <a:solidFill>
                  <a:srgbClr val="000099"/>
                </a:solidFill>
                <a:latin typeface="+mj-lt"/>
              </a:rPr>
              <a:t>As pontes simbolizam a comunicação entre os povos da Europa e entre a Europa e o resto do mundo.</a:t>
            </a:r>
          </a:p>
        </p:txBody>
      </p:sp>
      <p:sp>
        <p:nvSpPr>
          <p:cNvPr id="11"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de-DE" sz="4000" dirty="0">
                <a:latin typeface="+mj-lt"/>
              </a:rPr>
              <a:t> </a:t>
            </a:r>
            <a:r>
              <a:rPr lang="de-DE" altLang="de-DE" sz="4000" b="1" dirty="0">
                <a:solidFill>
                  <a:srgbClr val="000099"/>
                </a:solidFill>
                <a:latin typeface="+mj-lt"/>
              </a:rPr>
              <a:t>As </a:t>
            </a:r>
            <a:r>
              <a:rPr lang="de-DE" altLang="de-DE" sz="4000" b="1" dirty="0" err="1">
                <a:solidFill>
                  <a:srgbClr val="000099"/>
                </a:solidFill>
                <a:latin typeface="+mj-lt"/>
              </a:rPr>
              <a:t>notas</a:t>
            </a:r>
            <a:r>
              <a:rPr lang="de-DE" altLang="de-DE" sz="4000" b="1" dirty="0">
                <a:solidFill>
                  <a:srgbClr val="000099"/>
                </a:solidFill>
                <a:latin typeface="+mj-lt"/>
              </a:rPr>
              <a:t> de </a:t>
            </a:r>
            <a:r>
              <a:rPr lang="de-DE" altLang="de-DE" sz="4000" b="1" dirty="0" err="1">
                <a:solidFill>
                  <a:srgbClr val="000099"/>
                </a:solidFill>
                <a:latin typeface="+mj-lt"/>
              </a:rPr>
              <a:t>euro</a:t>
            </a:r>
            <a:r>
              <a:rPr lang="de-DE" altLang="de-DE" sz="4000" b="1" dirty="0">
                <a:solidFill>
                  <a:srgbClr val="000099"/>
                </a:solidFill>
                <a:latin typeface="+mj-lt"/>
              </a:rPr>
              <a:t> </a:t>
            </a:r>
          </a:p>
        </p:txBody>
      </p:sp>
      <p:grpSp>
        <p:nvGrpSpPr>
          <p:cNvPr id="3" name="Gruppieren 2"/>
          <p:cNvGrpSpPr/>
          <p:nvPr/>
        </p:nvGrpSpPr>
        <p:grpSpPr>
          <a:xfrm>
            <a:off x="5595352" y="1412776"/>
            <a:ext cx="3312000" cy="979200"/>
            <a:chOff x="5378960" y="1412776"/>
            <a:chExt cx="3429376" cy="979200"/>
          </a:xfrm>
        </p:grpSpPr>
        <p:sp>
          <p:nvSpPr>
            <p:cNvPr id="23" name="Text Box 21"/>
            <p:cNvSpPr txBox="1">
              <a:spLocks noChangeArrowheads="1"/>
            </p:cNvSpPr>
            <p:nvPr/>
          </p:nvSpPr>
          <p:spPr bwMode="auto">
            <a:xfrm>
              <a:off x="5436096" y="1412776"/>
              <a:ext cx="3312000" cy="9792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marL="342900" indent="-342900" eaLnBrk="0" hangingPunct="0">
                <a:defRPr>
                  <a:solidFill>
                    <a:schemeClr val="tx1"/>
                  </a:solidFill>
                  <a:latin typeface="Arial" charset="0"/>
                </a:defRPr>
              </a:lvl1pPr>
              <a:lvl2pPr marL="381000" indent="-1905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nSpc>
                  <a:spcPct val="90000"/>
                </a:lnSpc>
                <a:spcBef>
                  <a:spcPct val="20000"/>
                </a:spcBef>
                <a:buClr>
                  <a:srgbClr val="FF9900"/>
                </a:buClr>
                <a:buSzPct val="205000"/>
              </a:pPr>
              <a:r>
                <a:rPr lang="en-IE" altLang="de-DE" dirty="0">
                  <a:solidFill>
                    <a:srgbClr val="000099"/>
                  </a:solidFill>
                  <a:latin typeface="Gill Sans MT" pitchFamily="34" charset="0"/>
                </a:rPr>
                <a:t>   </a:t>
              </a:r>
            </a:p>
          </p:txBody>
        </p:sp>
        <p:sp>
          <p:nvSpPr>
            <p:cNvPr id="4" name="Rechteck 3"/>
            <p:cNvSpPr/>
            <p:nvPr/>
          </p:nvSpPr>
          <p:spPr>
            <a:xfrm>
              <a:off x="5378960" y="1484784"/>
              <a:ext cx="3429376" cy="830997"/>
            </a:xfrm>
            <a:prstGeom prst="rect">
              <a:avLst/>
            </a:prstGeom>
          </p:spPr>
          <p:txBody>
            <a:bodyPr wrap="square" anchor="ctr" anchorCtr="0">
              <a:noAutofit/>
            </a:bodyPr>
            <a:lstStyle/>
            <a:p>
              <a:pPr algn="ctr"/>
              <a:r>
                <a:rPr lang="pt-BR" altLang="de-DE" sz="1600" b="1" dirty="0">
                  <a:solidFill>
                    <a:srgbClr val="000099"/>
                  </a:solidFill>
                  <a:latin typeface="+mj-lt"/>
                </a:rPr>
                <a:t>As janelas e os pórticos simbolizam o espírito de abertura e cooperação na Europa.</a:t>
              </a:r>
            </a:p>
          </p:txBody>
        </p:sp>
      </p:grpSp>
      <p:pic>
        <p:nvPicPr>
          <p:cNvPr id="17" name="Picture 2" descr="O:\Kd2\ECB\Beratung\Direct Marketing\Euro 5 und 10 und 20 Euro School ppt\Praese Material\Bilder\ECB_20euro_Full Banknote_back_5787_Specimen.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416" r="55255" b="63407"/>
          <a:stretch/>
        </p:blipFill>
        <p:spPr bwMode="auto">
          <a:xfrm>
            <a:off x="3376229" y="5229201"/>
            <a:ext cx="1130471" cy="762173"/>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098" name="Picture 2" descr="O:\Kd2\ECB\Beratung\Direct Marketing\Euro 5 und 10 und 20 Euro School ppt\Praese Material\Bills jpegs\ECB_20euro_Full Banknote_front_5777_Specime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422" y="1412776"/>
            <a:ext cx="4075546" cy="2196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099" name="Picture 3" descr="O:\Kd2\ECB\Beratung\Direct Marketing\Euro 5 und 10 und 20 Euro School ppt\Praese Material\Bills jpegs\ECB_20euro_Full Banknote_back_5787_Specimen.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4524" y="3975540"/>
            <a:ext cx="4093421" cy="2196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2" name="Picture 2" descr="E:\ECB_20euro_Full Banknote_front_5777_Specimen.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72000" y="1750512"/>
            <a:ext cx="765750" cy="1231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3"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5</a:t>
            </a:fld>
            <a:endParaRPr lang="fr-FR" dirty="0">
              <a:solidFill>
                <a:srgbClr val="000099"/>
              </a:solidFill>
            </a:endParaRPr>
          </a:p>
        </p:txBody>
      </p:sp>
    </p:spTree>
    <p:extLst>
      <p:ext uri="{BB962C8B-B14F-4D97-AF65-F5344CB8AC3E}">
        <p14:creationId xmlns:p14="http://schemas.microsoft.com/office/powerpoint/2010/main" val="105216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2"/>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1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E:\ECB_20euro_Portrait watermark_front_transmission_5003.jpg"/>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35540" y="3068960"/>
            <a:ext cx="2340000" cy="2520000"/>
          </a:xfrm>
          <a:prstGeom prst="rect">
            <a:avLst/>
          </a:prstGeom>
          <a:noFill/>
          <a:ln w="19050">
            <a:solidFill>
              <a:schemeClr val="bg1"/>
            </a:solidFill>
          </a:ln>
          <a:effectLst>
            <a:softEdge rad="0"/>
          </a:effectLst>
          <a:extLst>
            <a:ext uri="{909E8E84-426E-40DD-AFC4-6F175D3DCCD1}">
              <a14:hiddenFill xmlns:a14="http://schemas.microsoft.com/office/drawing/2010/main">
                <a:solidFill>
                  <a:srgbClr val="FFFFFF"/>
                </a:solidFill>
              </a14:hiddenFill>
            </a:ext>
          </a:extLst>
        </p:spPr>
      </p:pic>
      <p:pic>
        <p:nvPicPr>
          <p:cNvPr id="4" name="Content Placeholder 3" descr="http://www.new-euro-banknotes.eu/var/storage/images/media/images/vase_mytheuropa/434901-15-eng-GB/Vase_mythEuropa.jpg"/>
          <p:cNvPicPr>
            <a:picLocks noGrp="1"/>
          </p:cNvPicPr>
          <p:nvPr>
            <p:ph idx="1"/>
          </p:nvPr>
        </p:nvPicPr>
        <p:blipFill rotWithShape="1">
          <a:blip r:embed="rId4">
            <a:extLst>
              <a:ext uri="{28A0092B-C50C-407E-A947-70E740481C1C}">
                <a14:useLocalDpi xmlns:a14="http://schemas.microsoft.com/office/drawing/2010/main" val="0"/>
              </a:ext>
            </a:extLst>
          </a:blip>
          <a:srcRect l="20342" b="52185"/>
          <a:stretch/>
        </p:blipFill>
        <p:spPr bwMode="auto">
          <a:xfrm>
            <a:off x="3563888" y="3078485"/>
            <a:ext cx="2340000" cy="2520000"/>
          </a:xfrm>
          <a:prstGeom prst="rect">
            <a:avLst/>
          </a:prstGeom>
          <a:noFill/>
          <a:ln w="19050">
            <a:solidFill>
              <a:schemeClr val="bg1"/>
            </a:solidFill>
          </a:ln>
          <a:effectLst>
            <a:softEdge rad="0"/>
          </a:effectLst>
        </p:spPr>
      </p:pic>
      <p:sp>
        <p:nvSpPr>
          <p:cNvPr id="9" name="TextBox 8"/>
          <p:cNvSpPr txBox="1"/>
          <p:nvPr/>
        </p:nvSpPr>
        <p:spPr>
          <a:xfrm>
            <a:off x="6235540" y="5729489"/>
            <a:ext cx="2332644" cy="1015663"/>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eaLnBrk="0" hangingPunct="0">
              <a:spcBef>
                <a:spcPct val="20000"/>
              </a:spcBef>
            </a:pPr>
            <a:r>
              <a:rPr lang="pt-BR" sz="1500" b="1" kern="0" dirty="0" smtClean="0">
                <a:solidFill>
                  <a:srgbClr val="000099"/>
                </a:solidFill>
                <a:latin typeface="+mj-lt"/>
              </a:rPr>
              <a:t>O retrato de Europa figura nos elementos de segurança das novas notas. </a:t>
            </a:r>
            <a:endParaRPr lang="pt-BR" sz="1500" b="1" kern="0" dirty="0">
              <a:solidFill>
                <a:srgbClr val="000099"/>
              </a:solidFill>
              <a:latin typeface="+mj-lt"/>
            </a:endParaRPr>
          </a:p>
        </p:txBody>
      </p:sp>
      <p:sp>
        <p:nvSpPr>
          <p:cNvPr id="12"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en-GB" altLang="de-DE" sz="4000" b="1" dirty="0" smtClean="0">
                <a:solidFill>
                  <a:srgbClr val="000099"/>
                </a:solidFill>
                <a:latin typeface="+mj-lt"/>
              </a:rPr>
              <a:t>Europa</a:t>
            </a:r>
            <a:endParaRPr lang="en-GB" altLang="de-DE" sz="4000" b="1" dirty="0">
              <a:solidFill>
                <a:srgbClr val="000099"/>
              </a:solidFill>
              <a:latin typeface="+mj-lt"/>
              <a:ea typeface="+mj-ea"/>
              <a:cs typeface="+mj-cs"/>
            </a:endParaRPr>
          </a:p>
        </p:txBody>
      </p:sp>
      <p:pic>
        <p:nvPicPr>
          <p:cNvPr id="13" name="Picture 7" descr="D:\_Bilder_fuer_Praese\Sprechblas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54918" y="973851"/>
            <a:ext cx="3829250" cy="1951093"/>
          </a:xfrm>
          <a:prstGeom prst="rect">
            <a:avLst/>
          </a:prstGeom>
          <a:noFill/>
          <a:ln>
            <a:noFill/>
          </a:ln>
          <a:effectLst>
            <a:outerShdw blurRad="50800" dist="38100" dir="16200000" rotWithShape="0">
              <a:prstClr val="black">
                <a:alpha val="40000"/>
              </a:prstClr>
            </a:outerShdw>
          </a:effectLst>
          <a:scene3d>
            <a:camera prst="orthographicFront">
              <a:rot lat="0" lon="0" rev="0"/>
            </a:camera>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hteck 13"/>
          <p:cNvSpPr/>
          <p:nvPr/>
        </p:nvSpPr>
        <p:spPr>
          <a:xfrm>
            <a:off x="2795099" y="1124744"/>
            <a:ext cx="3001037" cy="1569660"/>
          </a:xfrm>
          <a:prstGeom prst="rect">
            <a:avLst/>
          </a:prstGeom>
        </p:spPr>
        <p:txBody>
          <a:bodyPr wrap="square">
            <a:spAutoFit/>
          </a:bodyPr>
          <a:lstStyle/>
          <a:p>
            <a:pPr algn="ctr"/>
            <a:r>
              <a:rPr lang="pt-BR" sz="1600" b="1" dirty="0">
                <a:solidFill>
                  <a:srgbClr val="000099"/>
                </a:solidFill>
                <a:latin typeface="+mj-lt"/>
              </a:rPr>
              <a:t>Olá! </a:t>
            </a:r>
          </a:p>
          <a:p>
            <a:pPr algn="ctr"/>
            <a:r>
              <a:rPr lang="pt-BR" sz="1600" b="1" dirty="0">
                <a:solidFill>
                  <a:srgbClr val="000099"/>
                </a:solidFill>
                <a:latin typeface="+mj-lt"/>
              </a:rPr>
              <a:t>O meu nome é Europa. </a:t>
            </a:r>
          </a:p>
          <a:p>
            <a:pPr algn="ctr"/>
            <a:r>
              <a:rPr lang="pt-BR" sz="1600" b="1" dirty="0">
                <a:solidFill>
                  <a:srgbClr val="000099"/>
                </a:solidFill>
                <a:latin typeface="+mj-lt"/>
              </a:rPr>
              <a:t>Sou uma princesa da mitologia grega. </a:t>
            </a:r>
          </a:p>
          <a:p>
            <a:pPr algn="ctr"/>
            <a:r>
              <a:rPr lang="pt-BR" sz="1600" b="1" dirty="0">
                <a:solidFill>
                  <a:srgbClr val="000099"/>
                </a:solidFill>
                <a:latin typeface="+mj-lt"/>
              </a:rPr>
              <a:t>Dei o meu nome ao continente europeu.</a:t>
            </a:r>
          </a:p>
        </p:txBody>
      </p:sp>
      <p:pic>
        <p:nvPicPr>
          <p:cNvPr id="11"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30" y="1772816"/>
            <a:ext cx="2937693" cy="3528392"/>
          </a:xfrm>
          <a:prstGeom prst="rect">
            <a:avLst/>
          </a:prstGeom>
          <a:noFill/>
          <a:ln>
            <a:noFill/>
          </a:ln>
          <a:effectLst>
            <a:glow rad="889000">
              <a:schemeClr val="accent1">
                <a:alpha val="40000"/>
              </a:schemeClr>
            </a:glow>
            <a:outerShdw blurRad="812800" dist="35921" sx="98000" sy="98000" algn="ctr" rotWithShape="0">
              <a:srgbClr val="D9D9D9">
                <a:alpha val="52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Foliennummernplatzhalter 1"/>
          <p:cNvSpPr txBox="1">
            <a:spLocks/>
          </p:cNvSpPr>
          <p:nvPr/>
        </p:nvSpPr>
        <p:spPr bwMode="auto">
          <a:xfrm>
            <a:off x="6948264" y="6596476"/>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6</a:t>
            </a:fld>
            <a:endParaRPr lang="fr-FR" dirty="0">
              <a:solidFill>
                <a:srgbClr val="000099"/>
              </a:solidFill>
            </a:endParaRPr>
          </a:p>
        </p:txBody>
      </p:sp>
      <p:sp>
        <p:nvSpPr>
          <p:cNvPr id="5" name="Rechteck 4"/>
          <p:cNvSpPr/>
          <p:nvPr/>
        </p:nvSpPr>
        <p:spPr>
          <a:xfrm>
            <a:off x="3563888" y="5729489"/>
            <a:ext cx="2340000" cy="1015200"/>
          </a:xfrm>
          <a:prstGeom prst="rect">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Textfeld 2"/>
          <p:cNvSpPr txBox="1"/>
          <p:nvPr/>
        </p:nvSpPr>
        <p:spPr>
          <a:xfrm>
            <a:off x="3635896" y="5838810"/>
            <a:ext cx="2195984" cy="784830"/>
          </a:xfrm>
          <a:prstGeom prst="rect">
            <a:avLst/>
          </a:prstGeom>
          <a:noFill/>
        </p:spPr>
        <p:txBody>
          <a:bodyPr wrap="square" rtlCol="0">
            <a:spAutoFit/>
          </a:bodyPr>
          <a:lstStyle/>
          <a:p>
            <a:pPr marL="0" indent="0" algn="ctr">
              <a:buFontTx/>
              <a:buNone/>
            </a:pPr>
            <a:r>
              <a:rPr lang="pt-BR" sz="1500" b="1" kern="0" dirty="0">
                <a:solidFill>
                  <a:srgbClr val="000099"/>
                </a:solidFill>
                <a:latin typeface="+mj-lt"/>
              </a:rPr>
              <a:t>O vaso grego que retrata Europa, exposto no Louvre.</a:t>
            </a:r>
          </a:p>
        </p:txBody>
      </p:sp>
    </p:spTree>
    <p:extLst>
      <p:ext uri="{BB962C8B-B14F-4D97-AF65-F5344CB8AC3E}">
        <p14:creationId xmlns:p14="http://schemas.microsoft.com/office/powerpoint/2010/main" val="1116709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000" tmFilter="0, 0; .2, .5; .8, .5; 1, 0"/>
                                        <p:tgtEl>
                                          <p:spTgt spid="4"/>
                                        </p:tgtEl>
                                      </p:cBhvr>
                                    </p:animEffect>
                                    <p:animScale>
                                      <p:cBhvr>
                                        <p:cTn id="7" dur="500" autoRev="1" fill="hold"/>
                                        <p:tgtEl>
                                          <p:spTgt spid="4"/>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1000" tmFilter="0, 0; .2, .5; .8, .5; 1, 0"/>
                                        <p:tgtEl>
                                          <p:spTgt spid="15"/>
                                        </p:tgtEl>
                                      </p:cBhvr>
                                    </p:animEffect>
                                    <p:animScale>
                                      <p:cBhvr>
                                        <p:cTn id="12" dur="50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pieren 7"/>
          <p:cNvGrpSpPr/>
          <p:nvPr/>
        </p:nvGrpSpPr>
        <p:grpSpPr>
          <a:xfrm>
            <a:off x="4546283" y="1427616"/>
            <a:ext cx="1592184" cy="1551014"/>
            <a:chOff x="4546283" y="1427616"/>
            <a:chExt cx="1592184" cy="1551014"/>
          </a:xfrm>
          <a:effectLst>
            <a:outerShdw blurRad="50800" dist="38100" dir="16200000" algn="tl" rotWithShape="0">
              <a:prstClr val="black">
                <a:alpha val="40000"/>
              </a:prstClr>
            </a:outerShdw>
          </a:effectLst>
        </p:grpSpPr>
        <p:pic>
          <p:nvPicPr>
            <p:cNvPr id="20" name="Picture 4" descr="O:\Kd2\ECB\Beratung\Direct Marketing\Euro 5 und 10 und 20 Euro School ppt\Praese Material\Neu 2015 Freisteller\Sprechblas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03732">
              <a:off x="4546283" y="1427616"/>
              <a:ext cx="1560747" cy="1551014"/>
            </a:xfrm>
            <a:prstGeom prst="rect">
              <a:avLst/>
            </a:prstGeom>
            <a:noFill/>
            <a:extLst>
              <a:ext uri="{909E8E84-426E-40DD-AFC4-6F175D3DCCD1}">
                <a14:hiddenFill xmlns:a14="http://schemas.microsoft.com/office/drawing/2010/main">
                  <a:solidFill>
                    <a:srgbClr val="FFFFFF"/>
                  </a:solidFill>
                </a14:hiddenFill>
              </a:ext>
            </a:extLst>
          </p:spPr>
        </p:pic>
        <p:sp>
          <p:nvSpPr>
            <p:cNvPr id="3" name="Rechteck 2"/>
            <p:cNvSpPr/>
            <p:nvPr/>
          </p:nvSpPr>
          <p:spPr>
            <a:xfrm>
              <a:off x="4716016" y="1809510"/>
              <a:ext cx="1422451" cy="369332"/>
            </a:xfrm>
            <a:prstGeom prst="rect">
              <a:avLst/>
            </a:prstGeom>
          </p:spPr>
          <p:txBody>
            <a:bodyPr wrap="square">
              <a:spAutoFit/>
            </a:bodyPr>
            <a:lstStyle/>
            <a:p>
              <a:pPr algn="ctr"/>
              <a:r>
                <a:rPr lang="en-GB" b="1" dirty="0" err="1">
                  <a:solidFill>
                    <a:srgbClr val="000099"/>
                  </a:solidFill>
                  <a:latin typeface="+mj-lt"/>
                </a:rPr>
                <a:t>observar</a:t>
              </a:r>
              <a:r>
                <a:rPr lang="en-GB" b="1" dirty="0">
                  <a:solidFill>
                    <a:srgbClr val="000099"/>
                  </a:solidFill>
                  <a:latin typeface="+mj-lt"/>
                </a:rPr>
                <a:t>...</a:t>
              </a:r>
            </a:p>
          </p:txBody>
        </p:sp>
      </p:grpSp>
      <p:pic>
        <p:nvPicPr>
          <p:cNvPr id="5122" name="Picture 2" descr="O:\Kd2\ECB\Beratung\Direct Marketing\Euro 5 und 10 und 20 Euro School ppt\Praese Material\Neu 2015 Freisteller\Seite8_Anna.png"/>
          <p:cNvPicPr>
            <a:picLocks noChangeAspect="1" noChangeArrowheads="1"/>
          </p:cNvPicPr>
          <p:nvPr/>
        </p:nvPicPr>
        <p:blipFill rotWithShape="1">
          <a:blip r:embed="rId4">
            <a:extLst>
              <a:ext uri="{28A0092B-C50C-407E-A947-70E740481C1C}">
                <a14:useLocalDpi xmlns:a14="http://schemas.microsoft.com/office/drawing/2010/main" val="0"/>
              </a:ext>
            </a:extLst>
          </a:blip>
          <a:srcRect b="12659"/>
          <a:stretch/>
        </p:blipFill>
        <p:spPr bwMode="auto">
          <a:xfrm>
            <a:off x="35496" y="1989239"/>
            <a:ext cx="2337401" cy="3815911"/>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123" name="Picture 3" descr="O:\Kd2\ECB\Beratung\Direct Marketing\Euro 5 und 10 und 20 Euro School ppt\Praese Material\Neu 2015 Freisteller\Seite9_Alex.png"/>
          <p:cNvPicPr>
            <a:picLocks noChangeAspect="1" noChangeArrowheads="1"/>
          </p:cNvPicPr>
          <p:nvPr/>
        </p:nvPicPr>
        <p:blipFill rotWithShape="1">
          <a:blip r:embed="rId5">
            <a:extLst>
              <a:ext uri="{28A0092B-C50C-407E-A947-70E740481C1C}">
                <a14:useLocalDpi xmlns:a14="http://schemas.microsoft.com/office/drawing/2010/main" val="0"/>
              </a:ext>
            </a:extLst>
          </a:blip>
          <a:srcRect b="19136"/>
          <a:stretch/>
        </p:blipFill>
        <p:spPr bwMode="auto">
          <a:xfrm>
            <a:off x="2771800" y="1799263"/>
            <a:ext cx="3031793" cy="4005887"/>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218" name="Text Box 43"/>
          <p:cNvSpPr txBox="1">
            <a:spLocks noChangeArrowheads="1"/>
          </p:cNvSpPr>
          <p:nvPr/>
        </p:nvSpPr>
        <p:spPr bwMode="auto">
          <a:xfrm>
            <a:off x="3317384" y="5809625"/>
            <a:ext cx="2533231" cy="684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4000" b="1" dirty="0" err="1">
                <a:solidFill>
                  <a:srgbClr val="000099"/>
                </a:solidFill>
                <a:latin typeface="+mj-lt"/>
              </a:rPr>
              <a:t>Observar</a:t>
            </a:r>
            <a:endParaRPr lang="en-GB" altLang="de-DE" sz="4000" b="1" dirty="0">
              <a:solidFill>
                <a:srgbClr val="000099"/>
              </a:solidFill>
              <a:latin typeface="+mj-lt"/>
            </a:endParaRPr>
          </a:p>
        </p:txBody>
      </p:sp>
      <p:sp>
        <p:nvSpPr>
          <p:cNvPr id="9220" name="Text Box 45"/>
          <p:cNvSpPr txBox="1">
            <a:spLocks noChangeArrowheads="1"/>
          </p:cNvSpPr>
          <p:nvPr/>
        </p:nvSpPr>
        <p:spPr bwMode="auto">
          <a:xfrm>
            <a:off x="237400" y="5809738"/>
            <a:ext cx="2534400" cy="684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fr-FR" altLang="de-DE" sz="4000" b="1" dirty="0" err="1" smtClean="0">
                <a:solidFill>
                  <a:srgbClr val="000099"/>
                </a:solidFill>
                <a:latin typeface="+mj-lt"/>
              </a:rPr>
              <a:t>Tocar</a:t>
            </a:r>
            <a:endParaRPr lang="pt-PT" altLang="de-DE" sz="4000" b="1" dirty="0">
              <a:solidFill>
                <a:srgbClr val="000099"/>
              </a:solidFill>
              <a:latin typeface="+mj-lt"/>
            </a:endParaRPr>
          </a:p>
        </p:txBody>
      </p:sp>
      <p:sp>
        <p:nvSpPr>
          <p:cNvPr id="16" name="Text Box 3"/>
          <p:cNvSpPr txBox="1">
            <a:spLocks noChangeArrowheads="1"/>
          </p:cNvSpPr>
          <p:nvPr/>
        </p:nvSpPr>
        <p:spPr bwMode="auto">
          <a:xfrm>
            <a:off x="0" y="179388"/>
            <a:ext cx="9144000" cy="120032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pPr>
            <a:r>
              <a:rPr lang="pt-BR" sz="3600" dirty="0">
                <a:latin typeface="+mj-lt"/>
              </a:rPr>
              <a:t> </a:t>
            </a:r>
            <a:r>
              <a:rPr lang="pt-BR" altLang="de-DE" sz="3600" b="1" dirty="0">
                <a:solidFill>
                  <a:srgbClr val="000099"/>
                </a:solidFill>
                <a:latin typeface="+mj-lt"/>
              </a:rPr>
              <a:t>Como podemos saber  </a:t>
            </a:r>
          </a:p>
          <a:p>
            <a:pPr algn="ctr" eaLnBrk="1" hangingPunct="1">
              <a:spcBef>
                <a:spcPts val="0"/>
              </a:spcBef>
            </a:pPr>
            <a:r>
              <a:rPr lang="pt-BR" altLang="de-DE" sz="3600" b="1" dirty="0">
                <a:solidFill>
                  <a:srgbClr val="000099"/>
                </a:solidFill>
                <a:latin typeface="+mj-lt"/>
              </a:rPr>
              <a:t>se as notas são verdadeiras? </a:t>
            </a:r>
          </a:p>
        </p:txBody>
      </p:sp>
      <p:grpSp>
        <p:nvGrpSpPr>
          <p:cNvPr id="4" name="Gruppieren 3"/>
          <p:cNvGrpSpPr/>
          <p:nvPr/>
        </p:nvGrpSpPr>
        <p:grpSpPr>
          <a:xfrm>
            <a:off x="1657492" y="1508640"/>
            <a:ext cx="1660063" cy="1542493"/>
            <a:chOff x="1657492" y="1508640"/>
            <a:chExt cx="1660063" cy="1542493"/>
          </a:xfrm>
          <a:effectLst>
            <a:outerShdw blurRad="50800" dist="38100" dir="16200000" algn="ctr" rotWithShape="0">
              <a:srgbClr val="000000">
                <a:alpha val="40000"/>
              </a:srgbClr>
            </a:outerShdw>
          </a:effectLst>
        </p:grpSpPr>
        <p:pic>
          <p:nvPicPr>
            <p:cNvPr id="17" name="Picture 4" descr="O:\Kd2\ECB\Beratung\Direct Marketing\Euro 5 und 10 und 20 Euro School ppt\Praese Material\Neu 2015 Freisteller\Sprechblas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1103732">
              <a:off x="1657492" y="1508640"/>
              <a:ext cx="1660063" cy="1542493"/>
            </a:xfrm>
            <a:prstGeom prst="rect">
              <a:avLst/>
            </a:prstGeom>
            <a:noFill/>
            <a:extLst>
              <a:ext uri="{909E8E84-426E-40DD-AFC4-6F175D3DCCD1}">
                <a14:hiddenFill xmlns:a14="http://schemas.microsoft.com/office/drawing/2010/main">
                  <a:solidFill>
                    <a:srgbClr val="FFFFFF"/>
                  </a:solidFill>
                </a14:hiddenFill>
              </a:ext>
            </a:extLst>
          </p:spPr>
        </p:pic>
        <p:sp>
          <p:nvSpPr>
            <p:cNvPr id="2" name="Rechteck 1"/>
            <p:cNvSpPr/>
            <p:nvPr/>
          </p:nvSpPr>
          <p:spPr>
            <a:xfrm>
              <a:off x="1873024" y="1628800"/>
              <a:ext cx="1402832" cy="923330"/>
            </a:xfrm>
            <a:prstGeom prst="rect">
              <a:avLst/>
            </a:prstGeom>
          </p:spPr>
          <p:txBody>
            <a:bodyPr wrap="square">
              <a:spAutoFit/>
            </a:bodyPr>
            <a:lstStyle/>
            <a:p>
              <a:pPr algn="ctr"/>
              <a:r>
                <a:rPr lang="en-GB" b="1" dirty="0">
                  <a:solidFill>
                    <a:srgbClr val="000099"/>
                  </a:solidFill>
                  <a:latin typeface="+mj-lt"/>
                </a:rPr>
                <a:t>É </a:t>
              </a:r>
              <a:r>
                <a:rPr lang="en-GB" b="1" dirty="0" err="1">
                  <a:solidFill>
                    <a:srgbClr val="000099"/>
                  </a:solidFill>
                  <a:latin typeface="+mj-lt"/>
                </a:rPr>
                <a:t>fácil</a:t>
              </a:r>
              <a:r>
                <a:rPr lang="en-GB" b="1" dirty="0">
                  <a:solidFill>
                    <a:srgbClr val="000099"/>
                  </a:solidFill>
                  <a:latin typeface="+mj-lt"/>
                </a:rPr>
                <a:t>!</a:t>
              </a:r>
            </a:p>
            <a:p>
              <a:pPr algn="ctr"/>
              <a:r>
                <a:rPr lang="en-GB" b="1" dirty="0" err="1">
                  <a:solidFill>
                    <a:srgbClr val="000099"/>
                  </a:solidFill>
                  <a:latin typeface="+mj-lt"/>
                </a:rPr>
                <a:t>Basta</a:t>
              </a:r>
              <a:r>
                <a:rPr lang="en-GB" b="1" dirty="0">
                  <a:solidFill>
                    <a:srgbClr val="000099"/>
                  </a:solidFill>
                  <a:latin typeface="+mj-lt"/>
                </a:rPr>
                <a:t> </a:t>
              </a:r>
              <a:r>
                <a:rPr lang="en-GB" b="1" dirty="0" err="1">
                  <a:solidFill>
                    <a:srgbClr val="000099"/>
                  </a:solidFill>
                  <a:latin typeface="+mj-lt"/>
                </a:rPr>
                <a:t>tocar</a:t>
              </a:r>
              <a:r>
                <a:rPr lang="en-GB" b="1" dirty="0">
                  <a:solidFill>
                    <a:srgbClr val="000099"/>
                  </a:solidFill>
                  <a:latin typeface="+mj-lt"/>
                </a:rPr>
                <a:t>...</a:t>
              </a:r>
            </a:p>
          </p:txBody>
        </p:sp>
      </p:grpSp>
      <p:grpSp>
        <p:nvGrpSpPr>
          <p:cNvPr id="22" name="Gruppieren 21"/>
          <p:cNvGrpSpPr/>
          <p:nvPr/>
        </p:nvGrpSpPr>
        <p:grpSpPr>
          <a:xfrm rot="1568704">
            <a:off x="6127987" y="1519372"/>
            <a:ext cx="1354027" cy="1166949"/>
            <a:chOff x="4670315" y="891245"/>
            <a:chExt cx="2634641" cy="1194624"/>
          </a:xfrm>
          <a:effectLst>
            <a:outerShdw blurRad="50800" dist="38100" dir="16200000" rotWithShape="0">
              <a:prstClr val="black">
                <a:alpha val="40000"/>
              </a:prstClr>
            </a:outerShdw>
          </a:effectLst>
        </p:grpSpPr>
        <p:pic>
          <p:nvPicPr>
            <p:cNvPr id="23" name="Picture 11" descr="E:\Sprechblase Kopi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70315" y="891245"/>
              <a:ext cx="2634641" cy="1194624"/>
            </a:xfrm>
            <a:prstGeom prst="rect">
              <a:avLst/>
            </a:prstGeom>
            <a:noFill/>
            <a:ln>
              <a:noFill/>
            </a:ln>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feld 1"/>
            <p:cNvSpPr txBox="1">
              <a:spLocks noChangeArrowheads="1"/>
            </p:cNvSpPr>
            <p:nvPr/>
          </p:nvSpPr>
          <p:spPr bwMode="auto">
            <a:xfrm rot="20031296">
              <a:off x="4794069" y="1090893"/>
              <a:ext cx="2208157" cy="661659"/>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b="1" dirty="0">
                  <a:solidFill>
                    <a:srgbClr val="000099"/>
                  </a:solidFill>
                  <a:latin typeface="+mj-lt"/>
                </a:rPr>
                <a:t>... e </a:t>
              </a:r>
              <a:r>
                <a:rPr lang="de-DE" altLang="de-DE" b="1" dirty="0" err="1">
                  <a:solidFill>
                    <a:srgbClr val="000099"/>
                  </a:solidFill>
                  <a:latin typeface="+mj-lt"/>
                </a:rPr>
                <a:t>inclinar</a:t>
              </a:r>
              <a:r>
                <a:rPr lang="de-DE" altLang="de-DE" b="1" dirty="0">
                  <a:solidFill>
                    <a:srgbClr val="000099"/>
                  </a:solidFill>
                  <a:latin typeface="+mj-lt"/>
                </a:rPr>
                <a:t>!</a:t>
              </a:r>
            </a:p>
          </p:txBody>
        </p:sp>
      </p:grpSp>
      <p:sp>
        <p:nvSpPr>
          <p:cNvPr id="2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7</a:t>
            </a:fld>
            <a:endParaRPr lang="fr-FR" dirty="0">
              <a:solidFill>
                <a:srgbClr val="000099"/>
              </a:solidFill>
            </a:endParaRPr>
          </a:p>
        </p:txBody>
      </p:sp>
      <p:pic>
        <p:nvPicPr>
          <p:cNvPr id="18" name="Picture 3" descr="O:\Kd2\ECB\Beratung\Direct Marketing\Euro 5 und 10 und 20 Euro School ppt\Praese Material\Seite8_Fred.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47270" y="1917264"/>
            <a:ext cx="2488643" cy="3888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219" name="Text Box 44"/>
          <p:cNvSpPr txBox="1">
            <a:spLocks noChangeArrowheads="1"/>
          </p:cNvSpPr>
          <p:nvPr/>
        </p:nvSpPr>
        <p:spPr bwMode="auto">
          <a:xfrm>
            <a:off x="6372200" y="5805264"/>
            <a:ext cx="2534400" cy="684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fr-FR" altLang="de-DE" sz="4000" b="1" dirty="0" err="1">
                <a:solidFill>
                  <a:srgbClr val="000099"/>
                </a:solidFill>
                <a:latin typeface="+mj-lt"/>
              </a:rPr>
              <a:t>Inclinar</a:t>
            </a:r>
            <a:endParaRPr lang="fr-FR" altLang="de-DE" sz="4000" b="1" dirty="0">
              <a:solidFill>
                <a:srgbClr val="000099"/>
              </a:solidFill>
              <a:latin typeface="+mj-lt"/>
            </a:endParaRPr>
          </a:p>
        </p:txBody>
      </p:sp>
    </p:spTree>
    <p:extLst>
      <p:ext uri="{BB962C8B-B14F-4D97-AF65-F5344CB8AC3E}">
        <p14:creationId xmlns:p14="http://schemas.microsoft.com/office/powerpoint/2010/main" val="2819210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randombar(horizontal)">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02-New-Clean-20-FEEL-2_EZB HD 1080i  Youtube__4000kb.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425528" y="3254607"/>
            <a:ext cx="2987824" cy="1680651"/>
          </a:xfrm>
          <a:prstGeom prst="rect">
            <a:avLst/>
          </a:prstGeom>
        </p:spPr>
      </p:pic>
      <p:pic>
        <p:nvPicPr>
          <p:cNvPr id="13" name="Picture 3" descr="O:\Kd2\ECB\Beratung\Direct Marketing\Euro 5 und 10 und 20 Euro School ppt\Praese Material\Bilder\Banknote.jpg"/>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5240" y="3070800"/>
            <a:ext cx="4748400" cy="2563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0244" name="Textfeld 6"/>
          <p:cNvSpPr txBox="1">
            <a:spLocks noChangeArrowheads="1"/>
          </p:cNvSpPr>
          <p:nvPr/>
        </p:nvSpPr>
        <p:spPr bwMode="auto">
          <a:xfrm>
            <a:off x="781200" y="1077122"/>
            <a:ext cx="7560840" cy="16920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3200" b="1" dirty="0" smtClean="0">
                <a:solidFill>
                  <a:srgbClr val="000099"/>
                </a:solidFill>
                <a:latin typeface="+mj-lt"/>
              </a:rPr>
              <a:t>TOCAR</a:t>
            </a:r>
          </a:p>
          <a:p>
            <a:pPr algn="ctr"/>
            <a:r>
              <a:rPr lang="en-US" altLang="de-DE" dirty="0">
                <a:solidFill>
                  <a:srgbClr val="000099"/>
                </a:solidFill>
                <a:latin typeface="+mj-lt"/>
              </a:rPr>
              <a:t>O </a:t>
            </a:r>
            <a:r>
              <a:rPr lang="en-US" altLang="de-DE" dirty="0" err="1">
                <a:solidFill>
                  <a:srgbClr val="000099"/>
                </a:solidFill>
                <a:latin typeface="+mj-lt"/>
              </a:rPr>
              <a:t>papel</a:t>
            </a:r>
            <a:r>
              <a:rPr lang="en-US" altLang="de-DE" dirty="0">
                <a:solidFill>
                  <a:srgbClr val="000099"/>
                </a:solidFill>
                <a:latin typeface="+mj-lt"/>
              </a:rPr>
              <a:t> é </a:t>
            </a:r>
            <a:r>
              <a:rPr lang="en-US" altLang="de-DE" dirty="0" err="1">
                <a:solidFill>
                  <a:srgbClr val="000099"/>
                </a:solidFill>
                <a:latin typeface="+mj-lt"/>
              </a:rPr>
              <a:t>firme</a:t>
            </a:r>
            <a:r>
              <a:rPr lang="en-US" altLang="de-DE" dirty="0">
                <a:solidFill>
                  <a:srgbClr val="000099"/>
                </a:solidFill>
                <a:latin typeface="+mj-lt"/>
              </a:rPr>
              <a:t> e </a:t>
            </a:r>
            <a:r>
              <a:rPr lang="en-US" altLang="de-DE" dirty="0" err="1">
                <a:solidFill>
                  <a:srgbClr val="000099"/>
                </a:solidFill>
                <a:latin typeface="+mj-lt"/>
              </a:rPr>
              <a:t>ligeiramente</a:t>
            </a:r>
            <a:r>
              <a:rPr lang="en-US" altLang="de-DE" dirty="0">
                <a:solidFill>
                  <a:srgbClr val="000099"/>
                </a:solidFill>
                <a:latin typeface="+mj-lt"/>
              </a:rPr>
              <a:t> </a:t>
            </a:r>
            <a:r>
              <a:rPr lang="en-US" altLang="de-DE" dirty="0" err="1">
                <a:solidFill>
                  <a:srgbClr val="000099"/>
                </a:solidFill>
                <a:latin typeface="+mj-lt"/>
              </a:rPr>
              <a:t>sonoro</a:t>
            </a:r>
            <a:r>
              <a:rPr lang="en-US" altLang="de-DE" dirty="0">
                <a:solidFill>
                  <a:srgbClr val="000099"/>
                </a:solidFill>
                <a:latin typeface="+mj-lt"/>
              </a:rPr>
              <a:t>. </a:t>
            </a:r>
            <a:endParaRPr lang="pt-PT" altLang="de-DE" dirty="0">
              <a:solidFill>
                <a:srgbClr val="000099"/>
              </a:solidFill>
              <a:latin typeface="+mj-lt"/>
            </a:endParaRPr>
          </a:p>
          <a:p>
            <a:pPr algn="ctr"/>
            <a:r>
              <a:rPr lang="en-US" altLang="de-DE" dirty="0" err="1">
                <a:solidFill>
                  <a:srgbClr val="000099"/>
                </a:solidFill>
                <a:latin typeface="+mj-lt"/>
              </a:rPr>
              <a:t>Nas</a:t>
            </a:r>
            <a:r>
              <a:rPr lang="en-US" altLang="de-DE" dirty="0">
                <a:solidFill>
                  <a:srgbClr val="000099"/>
                </a:solidFill>
                <a:latin typeface="+mj-lt"/>
              </a:rPr>
              <a:t> </a:t>
            </a:r>
            <a:r>
              <a:rPr lang="en-US" altLang="de-DE" dirty="0" err="1">
                <a:solidFill>
                  <a:srgbClr val="000099"/>
                </a:solidFill>
                <a:latin typeface="+mj-lt"/>
              </a:rPr>
              <a:t>margens</a:t>
            </a:r>
            <a:r>
              <a:rPr lang="en-US" altLang="de-DE" dirty="0">
                <a:solidFill>
                  <a:srgbClr val="000099"/>
                </a:solidFill>
                <a:latin typeface="+mj-lt"/>
              </a:rPr>
              <a:t> </a:t>
            </a:r>
            <a:r>
              <a:rPr lang="en-US" altLang="de-DE" dirty="0" err="1">
                <a:solidFill>
                  <a:srgbClr val="000099"/>
                </a:solidFill>
                <a:latin typeface="+mj-lt"/>
              </a:rPr>
              <a:t>esquerda</a:t>
            </a:r>
            <a:r>
              <a:rPr lang="en-US" altLang="de-DE" dirty="0">
                <a:solidFill>
                  <a:srgbClr val="000099"/>
                </a:solidFill>
                <a:latin typeface="+mj-lt"/>
              </a:rPr>
              <a:t> e </a:t>
            </a:r>
            <a:r>
              <a:rPr lang="en-US" altLang="de-DE" dirty="0" err="1">
                <a:solidFill>
                  <a:srgbClr val="000099"/>
                </a:solidFill>
                <a:latin typeface="+mj-lt"/>
              </a:rPr>
              <a:t>direita</a:t>
            </a:r>
            <a:r>
              <a:rPr lang="en-US" altLang="de-DE" dirty="0">
                <a:solidFill>
                  <a:srgbClr val="000099"/>
                </a:solidFill>
                <a:latin typeface="+mj-lt"/>
              </a:rPr>
              <a:t> da nota, </a:t>
            </a:r>
            <a:r>
              <a:rPr lang="en-US" altLang="de-DE" dirty="0" err="1">
                <a:solidFill>
                  <a:srgbClr val="000099"/>
                </a:solidFill>
                <a:latin typeface="+mj-lt"/>
              </a:rPr>
              <a:t>sente</a:t>
            </a:r>
            <a:r>
              <a:rPr lang="en-US" altLang="de-DE" dirty="0">
                <a:solidFill>
                  <a:srgbClr val="000099"/>
                </a:solidFill>
                <a:latin typeface="+mj-lt"/>
              </a:rPr>
              <a:t>-se a</a:t>
            </a:r>
            <a:r>
              <a:rPr lang="en-US" altLang="de-DE" b="1" dirty="0">
                <a:solidFill>
                  <a:srgbClr val="000099"/>
                </a:solidFill>
                <a:latin typeface="+mj-lt"/>
              </a:rPr>
              <a:t> </a:t>
            </a:r>
            <a:r>
              <a:rPr lang="en-US" altLang="de-DE" b="1" dirty="0" err="1">
                <a:solidFill>
                  <a:srgbClr val="000099"/>
                </a:solidFill>
                <a:latin typeface="+mj-lt"/>
              </a:rPr>
              <a:t>impressão</a:t>
            </a:r>
            <a:r>
              <a:rPr lang="en-US" altLang="de-DE" b="1" dirty="0">
                <a:solidFill>
                  <a:srgbClr val="000099"/>
                </a:solidFill>
                <a:latin typeface="+mj-lt"/>
              </a:rPr>
              <a:t> </a:t>
            </a:r>
            <a:r>
              <a:rPr lang="en-US" altLang="de-DE" b="1" dirty="0" smtClean="0">
                <a:solidFill>
                  <a:srgbClr val="000099"/>
                </a:solidFill>
                <a:latin typeface="+mj-lt"/>
              </a:rPr>
              <a:t>         </a:t>
            </a:r>
            <a:r>
              <a:rPr lang="en-US" altLang="de-DE" b="1" dirty="0" err="1" smtClean="0">
                <a:solidFill>
                  <a:srgbClr val="000099"/>
                </a:solidFill>
                <a:latin typeface="+mj-lt"/>
              </a:rPr>
              <a:t>em</a:t>
            </a:r>
            <a:r>
              <a:rPr lang="en-US" altLang="de-DE" b="1" dirty="0" smtClean="0">
                <a:solidFill>
                  <a:srgbClr val="000099"/>
                </a:solidFill>
                <a:latin typeface="+mj-lt"/>
              </a:rPr>
              <a:t> </a:t>
            </a:r>
            <a:r>
              <a:rPr lang="en-US" altLang="de-DE" b="1" dirty="0" err="1" smtClean="0">
                <a:solidFill>
                  <a:srgbClr val="000099"/>
                </a:solidFill>
                <a:latin typeface="+mj-lt"/>
              </a:rPr>
              <a:t>relevo</a:t>
            </a:r>
            <a:r>
              <a:rPr lang="en-US" altLang="de-DE" dirty="0" smtClean="0">
                <a:solidFill>
                  <a:srgbClr val="000099"/>
                </a:solidFill>
                <a:latin typeface="+mj-lt"/>
              </a:rPr>
              <a:t>.</a:t>
            </a:r>
            <a:endParaRPr lang="de-DE" altLang="de-DE" dirty="0">
              <a:solidFill>
                <a:srgbClr val="000099"/>
              </a:solidFill>
              <a:latin typeface="+mj-lt"/>
            </a:endParaRPr>
          </a:p>
        </p:txBody>
      </p:sp>
      <p:sp>
        <p:nvSpPr>
          <p:cNvPr id="17" name="Rechteck 16"/>
          <p:cNvSpPr/>
          <p:nvPr/>
        </p:nvSpPr>
        <p:spPr>
          <a:xfrm>
            <a:off x="2548800" y="3078000"/>
            <a:ext cx="372070" cy="253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18" name="Rechteck 17"/>
          <p:cNvSpPr/>
          <p:nvPr/>
        </p:nvSpPr>
        <p:spPr>
          <a:xfrm>
            <a:off x="7029797" y="3078000"/>
            <a:ext cx="254000" cy="253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pic>
        <p:nvPicPr>
          <p:cNvPr id="10" name="Picture 2" descr="O:\Kd2\ECB\Beratung\Direct Marketing\Euro 5 und 10 und 20 Euro School ppt\Praese Material\Neu 2015 Freisteller\Seite8_Anna.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163"/>
          <a:stretch/>
        </p:blipFill>
        <p:spPr bwMode="auto">
          <a:xfrm>
            <a:off x="35496" y="2853384"/>
            <a:ext cx="2153607" cy="4032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2"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a:t>
            </a:r>
            <a:r>
              <a:rPr lang="fr-FR" altLang="de-DE" sz="4000" b="1" dirty="0" err="1">
                <a:solidFill>
                  <a:srgbClr val="000099"/>
                </a:solidFill>
                <a:latin typeface="+mj-lt"/>
              </a:rPr>
              <a:t>Elementos</a:t>
            </a:r>
            <a:r>
              <a:rPr lang="fr-FR" altLang="de-DE" sz="4000" b="1" dirty="0">
                <a:solidFill>
                  <a:srgbClr val="000099"/>
                </a:solidFill>
                <a:latin typeface="+mj-lt"/>
              </a:rPr>
              <a:t> de </a:t>
            </a:r>
            <a:r>
              <a:rPr lang="fr-FR" altLang="de-DE" sz="4000" b="1" dirty="0" err="1">
                <a:solidFill>
                  <a:srgbClr val="000099"/>
                </a:solidFill>
                <a:latin typeface="+mj-lt"/>
              </a:rPr>
              <a:t>segurança</a:t>
            </a:r>
            <a:endParaRPr lang="fr-FR" altLang="de-DE" sz="4000" b="1" dirty="0">
              <a:solidFill>
                <a:srgbClr val="000099"/>
              </a:solidFill>
              <a:latin typeface="+mj-lt"/>
            </a:endParaRPr>
          </a:p>
        </p:txBody>
      </p:sp>
      <p:sp>
        <p:nvSpPr>
          <p:cNvPr id="1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8</a:t>
            </a:fld>
            <a:endParaRPr lang="fr-FR" dirty="0">
              <a:solidFill>
                <a:srgbClr val="000099"/>
              </a:solidFill>
            </a:endParaRPr>
          </a:p>
        </p:txBody>
      </p:sp>
    </p:spTree>
    <p:extLst>
      <p:ext uri="{BB962C8B-B14F-4D97-AF65-F5344CB8AC3E}">
        <p14:creationId xmlns:p14="http://schemas.microsoft.com/office/powerpoint/2010/main" val="2719086785"/>
      </p:ext>
    </p:extLst>
  </p:cSld>
  <p:clrMapOvr>
    <a:masterClrMapping/>
  </p:clrMapOvr>
  <p:transition/>
  <p:timing>
    <p:tnLst>
      <p:par>
        <p:cTn id="1" dur="indefinite" restart="never" nodeType="tmRoot">
          <p:childTnLst>
            <p:video fullScrn="1">
              <p:cMediaNode vol="80000">
                <p:cTn id="2" fill="hold" display="0">
                  <p:stCondLst>
                    <p:cond delay="indefinite"/>
                  </p:stCondLst>
                </p:cTn>
                <p:tgtEl>
                  <p:spTgt spid="14"/>
                </p:tgtEl>
              </p:cMediaNode>
            </p:video>
            <p:seq concurrent="1" nextAc="seek">
              <p:cTn id="3" restart="whenNotActive" fill="hold" evtFilter="cancelBubble" nodeType="interactiveSeq">
                <p:stCondLst>
                  <p:cond evt="onClick" delay="0">
                    <p:tgtEl>
                      <p:spTgt spid="1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14"/>
                                        </p:tgtEl>
                                      </p:cBhvr>
                                    </p:cmd>
                                  </p:childTnLst>
                                </p:cTn>
                              </p:par>
                            </p:childTnLst>
                          </p:cTn>
                        </p:par>
                      </p:childTnLst>
                    </p:cTn>
                  </p:par>
                </p:childTnLst>
              </p:cTn>
              <p:nextCondLst>
                <p:cond evt="onClick" delay="0">
                  <p:tgtEl>
                    <p:spTgt spid="1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B7CAE9"/>
        </a:solidFill>
        <a:effectLst/>
      </p:bgPr>
    </p:bg>
    <p:spTree>
      <p:nvGrpSpPr>
        <p:cNvPr id="1" name=""/>
        <p:cNvGrpSpPr/>
        <p:nvPr/>
      </p:nvGrpSpPr>
      <p:grpSpPr>
        <a:xfrm>
          <a:off x="0" y="0"/>
          <a:ext cx="0" cy="0"/>
          <a:chOff x="0" y="0"/>
          <a:chExt cx="0" cy="0"/>
        </a:xfrm>
      </p:grpSpPr>
      <p:pic>
        <p:nvPicPr>
          <p:cNvPr id="4" name="new-video-security-20-portrait-window.mpg">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8"/>
          <a:stretch>
            <a:fillRect/>
          </a:stretch>
        </p:blipFill>
        <p:spPr>
          <a:xfrm>
            <a:off x="7599140" y="4218289"/>
            <a:ext cx="476672" cy="381338"/>
          </a:xfrm>
          <a:prstGeom prst="rect">
            <a:avLst/>
          </a:prstGeom>
        </p:spPr>
      </p:pic>
      <p:pic>
        <p:nvPicPr>
          <p:cNvPr id="7170" name="Picture 2" descr="O:\Kd2\ECB\Beratung\Direct Marketing\Euro 5 und 10 und 20 Euro School ppt\Praese Material\Bilder\Sec_Feature_Shine_through.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r="34554"/>
          <a:stretch/>
        </p:blipFill>
        <p:spPr bwMode="auto">
          <a:xfrm>
            <a:off x="7545190" y="3070800"/>
            <a:ext cx="1598810" cy="2597181"/>
          </a:xfrm>
          <a:prstGeom prst="rect">
            <a:avLst/>
          </a:prstGeom>
          <a:noFill/>
          <a:effectLst>
            <a:outerShdw blurRad="50800" dist="38100" dir="2700000" algn="tl" rotWithShape="0">
              <a:prstClr val="black">
                <a:alpha val="70000"/>
              </a:prstClr>
            </a:outerShdw>
          </a:effectLst>
          <a:extLst>
            <a:ext uri="{909E8E84-426E-40DD-AFC4-6F175D3DCCD1}">
              <a14:hiddenFill xmlns:a14="http://schemas.microsoft.com/office/drawing/2010/main">
                <a:solidFill>
                  <a:srgbClr val="FFFFFF"/>
                </a:solidFill>
              </a14:hiddenFill>
            </a:ext>
          </a:extLst>
        </p:spPr>
      </p:pic>
      <p:pic>
        <p:nvPicPr>
          <p:cNvPr id="16" name="new-video-security-20-portrait-watermark.mpg">
            <a:hlinkClick r:id="" action="ppaction://media"/>
          </p:cNvPr>
          <p:cNvPicPr>
            <a:picLocks noChangeAspect="1"/>
          </p:cNvPicPr>
          <p:nvPr>
            <a:videoFile r:link="rId5"/>
            <p:extLst>
              <p:ext uri="{DAA4B4D4-6D71-4841-9C94-3DE7FCFB9230}">
                <p14:media xmlns:p14="http://schemas.microsoft.com/office/powerpoint/2010/main" r:embed="rId4"/>
              </p:ext>
            </p:extLst>
          </p:nvPr>
        </p:nvPicPr>
        <p:blipFill>
          <a:blip r:embed="rId10"/>
          <a:stretch>
            <a:fillRect/>
          </a:stretch>
        </p:blipFill>
        <p:spPr>
          <a:xfrm>
            <a:off x="3851920" y="3293736"/>
            <a:ext cx="2060848" cy="1648678"/>
          </a:xfrm>
          <a:prstGeom prst="rect">
            <a:avLst/>
          </a:prstGeom>
        </p:spPr>
      </p:pic>
      <p:pic>
        <p:nvPicPr>
          <p:cNvPr id="5" name="new-video-security-20-portrait-watermark.mpg">
            <a:hlinkClick r:id="" action="ppaction://media"/>
          </p:cNvPr>
          <p:cNvPicPr>
            <a:picLocks noChangeAspect="1"/>
          </p:cNvPicPr>
          <p:nvPr>
            <a:videoFile r:link="rId5"/>
            <p:extLst>
              <p:ext uri="{DAA4B4D4-6D71-4841-9C94-3DE7FCFB9230}">
                <p14:media xmlns:p14="http://schemas.microsoft.com/office/powerpoint/2010/main" r:embed="rId4"/>
              </p:ext>
            </p:extLst>
          </p:nvPr>
        </p:nvPicPr>
        <p:blipFill>
          <a:blip r:embed="rId10"/>
          <a:stretch>
            <a:fillRect/>
          </a:stretch>
        </p:blipFill>
        <p:spPr>
          <a:xfrm>
            <a:off x="4139952" y="3288670"/>
            <a:ext cx="2060848" cy="1648678"/>
          </a:xfrm>
          <a:prstGeom prst="rect">
            <a:avLst/>
          </a:prstGeom>
        </p:spPr>
      </p:pic>
      <p:grpSp>
        <p:nvGrpSpPr>
          <p:cNvPr id="2" name="Gruppieren 1"/>
          <p:cNvGrpSpPr/>
          <p:nvPr/>
        </p:nvGrpSpPr>
        <p:grpSpPr>
          <a:xfrm>
            <a:off x="2545200" y="3070800"/>
            <a:ext cx="4747279" cy="2563200"/>
            <a:chOff x="2185200" y="1772928"/>
            <a:chExt cx="4747279" cy="2563200"/>
          </a:xfrm>
          <a:effectLst>
            <a:outerShdw blurRad="50800" dist="38100" dir="2700000" sx="103000" sy="103000" algn="tl" rotWithShape="0">
              <a:prstClr val="black">
                <a:alpha val="48000"/>
              </a:prstClr>
            </a:outerShdw>
          </a:effectLst>
        </p:grpSpPr>
        <p:pic>
          <p:nvPicPr>
            <p:cNvPr id="7171" name="Picture 3" descr="O:\Kd2\ECB\Beratung\Direct Marketing\Euro 5 und 10 und 20 Euro School ppt\Praese Material\Bilder\Banknote.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185200" y="1772928"/>
              <a:ext cx="4747279" cy="2563200"/>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
          <p:nvSpPr>
            <p:cNvPr id="15" name="Rechteck 14"/>
            <p:cNvSpPr/>
            <p:nvPr/>
          </p:nvSpPr>
          <p:spPr>
            <a:xfrm>
              <a:off x="2605088" y="2584066"/>
              <a:ext cx="886832" cy="1080253"/>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grpSp>
      <p:sp>
        <p:nvSpPr>
          <p:cNvPr id="11267" name="Text Box 6"/>
          <p:cNvSpPr txBox="1">
            <a:spLocks noChangeArrowheads="1"/>
          </p:cNvSpPr>
          <p:nvPr/>
        </p:nvSpPr>
        <p:spPr bwMode="auto">
          <a:xfrm>
            <a:off x="781200" y="1076400"/>
            <a:ext cx="7560000" cy="16920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pt-PT" altLang="de-DE" sz="3200" b="1" dirty="0">
                <a:solidFill>
                  <a:srgbClr val="000099"/>
                </a:solidFill>
                <a:latin typeface="+mj-lt"/>
              </a:rPr>
              <a:t>OBSERVAR</a:t>
            </a:r>
            <a:endParaRPr lang="en-US" altLang="de-DE" sz="3200" b="1" dirty="0" smtClean="0">
              <a:solidFill>
                <a:srgbClr val="000099"/>
              </a:solidFill>
              <a:latin typeface="+mj-lt"/>
            </a:endParaRPr>
          </a:p>
          <a:p>
            <a:pPr algn="ctr"/>
            <a:r>
              <a:rPr lang="pt-PT" altLang="de-DE" dirty="0">
                <a:solidFill>
                  <a:srgbClr val="000099"/>
                </a:solidFill>
                <a:latin typeface="+mj-lt"/>
              </a:rPr>
              <a:t>Observando a nota contra a luz, a </a:t>
            </a:r>
            <a:r>
              <a:rPr lang="pt-PT" altLang="de-DE" b="1" dirty="0">
                <a:solidFill>
                  <a:srgbClr val="000099"/>
                </a:solidFill>
                <a:latin typeface="+mj-lt"/>
              </a:rPr>
              <a:t>marca de água</a:t>
            </a:r>
            <a:r>
              <a:rPr lang="pt-PT" altLang="de-DE" dirty="0">
                <a:solidFill>
                  <a:srgbClr val="000099"/>
                </a:solidFill>
                <a:latin typeface="+mj-lt"/>
              </a:rPr>
              <a:t> revela</a:t>
            </a:r>
          </a:p>
          <a:p>
            <a:pPr algn="ctr"/>
            <a:r>
              <a:rPr lang="pt-PT" altLang="de-DE" dirty="0">
                <a:solidFill>
                  <a:srgbClr val="000099"/>
                </a:solidFill>
                <a:latin typeface="+mj-lt"/>
              </a:rPr>
              <a:t> um retrato de Europa e o valor da nota. </a:t>
            </a:r>
          </a:p>
          <a:p>
            <a:pPr algn="ctr"/>
            <a:r>
              <a:rPr lang="pt-PT" altLang="de-DE" dirty="0">
                <a:solidFill>
                  <a:srgbClr val="000099"/>
                </a:solidFill>
                <a:latin typeface="+mj-lt"/>
              </a:rPr>
              <a:t>A </a:t>
            </a:r>
            <a:r>
              <a:rPr lang="pt-PT" altLang="de-DE" b="1" dirty="0">
                <a:solidFill>
                  <a:srgbClr val="000099"/>
                </a:solidFill>
                <a:latin typeface="+mj-lt"/>
              </a:rPr>
              <a:t>janela com retrato</a:t>
            </a:r>
            <a:r>
              <a:rPr lang="pt-PT" altLang="de-DE" dirty="0">
                <a:solidFill>
                  <a:srgbClr val="000099"/>
                </a:solidFill>
                <a:latin typeface="+mj-lt"/>
              </a:rPr>
              <a:t> exibe um retrato de Europa.</a:t>
            </a:r>
          </a:p>
        </p:txBody>
      </p:sp>
      <p:pic>
        <p:nvPicPr>
          <p:cNvPr id="17" name="Picture 3" descr="O:\Kd2\ECB\Beratung\Direct Marketing\Euro 5 und 10 und 20 Euro School ppt\Praese Material\Neu 2015 Freisteller\Seite9_Alex.png"/>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t="1" b="84"/>
          <a:stretch/>
        </p:blipFill>
        <p:spPr bwMode="auto">
          <a:xfrm>
            <a:off x="1" y="2853384"/>
            <a:ext cx="2469716" cy="4032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0"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a:t>
            </a:r>
            <a:r>
              <a:rPr lang="fr-FR" altLang="de-DE" sz="4000" b="1" dirty="0" err="1">
                <a:solidFill>
                  <a:srgbClr val="000099"/>
                </a:solidFill>
                <a:latin typeface="+mj-lt"/>
              </a:rPr>
              <a:t>Elementos</a:t>
            </a:r>
            <a:r>
              <a:rPr lang="fr-FR" altLang="de-DE" sz="4000" b="1" dirty="0">
                <a:solidFill>
                  <a:srgbClr val="000099"/>
                </a:solidFill>
                <a:latin typeface="+mj-lt"/>
              </a:rPr>
              <a:t> de </a:t>
            </a:r>
            <a:r>
              <a:rPr lang="fr-FR" altLang="de-DE" sz="4000" b="1" dirty="0" err="1">
                <a:solidFill>
                  <a:srgbClr val="000099"/>
                </a:solidFill>
                <a:latin typeface="+mj-lt"/>
              </a:rPr>
              <a:t>segurança</a:t>
            </a:r>
            <a:endParaRPr lang="fr-FR" altLang="de-DE" sz="4000" b="1" dirty="0">
              <a:solidFill>
                <a:srgbClr val="000099"/>
              </a:solidFill>
              <a:latin typeface="+mj-lt"/>
            </a:endParaRPr>
          </a:p>
        </p:txBody>
      </p:sp>
      <p:sp>
        <p:nvSpPr>
          <p:cNvPr id="2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9</a:t>
            </a:fld>
            <a:endParaRPr lang="fr-FR" dirty="0">
              <a:solidFill>
                <a:srgbClr val="000099"/>
              </a:solidFill>
            </a:endParaRPr>
          </a:p>
        </p:txBody>
      </p:sp>
      <p:pic>
        <p:nvPicPr>
          <p:cNvPr id="14" name="Picture 2" descr="E:\ECB_20euro_Full Banknote_back_5787_Specimen.jp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10906" t="7593" r="9015" b="7748"/>
          <a:stretch/>
        </p:blipFill>
        <p:spPr bwMode="auto">
          <a:xfrm>
            <a:off x="7599140" y="5307941"/>
            <a:ext cx="548594" cy="747296"/>
          </a:xfrm>
          <a:prstGeom prst="rect">
            <a:avLst/>
          </a:prstGeom>
          <a:noFill/>
          <a:ln w="28575">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3" name="Rechteck 22"/>
          <p:cNvSpPr/>
          <p:nvPr/>
        </p:nvSpPr>
        <p:spPr>
          <a:xfrm>
            <a:off x="6392967" y="3080581"/>
            <a:ext cx="594000" cy="253800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24" name="Rechteck 23"/>
          <p:cNvSpPr/>
          <p:nvPr/>
        </p:nvSpPr>
        <p:spPr>
          <a:xfrm>
            <a:off x="6426356" y="3489238"/>
            <a:ext cx="521908" cy="66538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Tree>
    <p:extLst>
      <p:ext uri="{BB962C8B-B14F-4D97-AF65-F5344CB8AC3E}">
        <p14:creationId xmlns:p14="http://schemas.microsoft.com/office/powerpoint/2010/main" val="26931669"/>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video fullScrn="1">
              <p:cMediaNode vol="80000">
                <p:cTn id="2" fill="hold" display="0">
                  <p:stCondLst>
                    <p:cond delay="indefinite"/>
                  </p:stCondLst>
                </p:cTn>
                <p:tgtEl>
                  <p:spTgt spid="4"/>
                </p:tgtEl>
              </p:cMediaNode>
            </p:video>
            <p:video fullScrn="1">
              <p:cMediaNode vol="80000">
                <p:cTn id="3" fill="hold" display="0">
                  <p:stCondLst>
                    <p:cond delay="indefinite"/>
                  </p:stCondLst>
                </p:cTn>
                <p:tgtEl>
                  <p:spTgt spid="5"/>
                </p:tgtEl>
              </p:cMediaNode>
            </p:video>
            <p:video fullScrn="1">
              <p:cMediaNode vol="80000">
                <p:cTn id="4" fill="hold" display="0">
                  <p:stCondLst>
                    <p:cond delay="indefinite"/>
                  </p:stCondLst>
                </p:cTn>
                <p:tgtEl>
                  <p:spTgt spid="16"/>
                </p:tgtEl>
              </p:cMediaNode>
            </p:video>
            <p:seq concurrent="1" nextAc="seek">
              <p:cTn id="5" restart="whenNotActive" fill="hold" evtFilter="cancelBubble" nodeType="interactiveSeq">
                <p:stCondLst>
                  <p:cond evt="onClick" delay="0">
                    <p:tgtEl>
                      <p:spTgt spid="2"/>
                    </p:tgtEl>
                  </p:cond>
                </p:stCondLst>
                <p:endSync evt="end" delay="0">
                  <p:rtn val="all"/>
                </p:endSync>
                <p:childTnLst>
                  <p:par>
                    <p:cTn id="6" fill="hold">
                      <p:stCondLst>
                        <p:cond delay="0"/>
                      </p:stCondLst>
                      <p:childTnLst>
                        <p:par>
                          <p:cTn id="7" fill="hold">
                            <p:stCondLst>
                              <p:cond delay="0"/>
                            </p:stCondLst>
                            <p:childTnLst>
                              <p:par>
                                <p:cTn id="8" presetID="2" presetClass="mediacall" presetSubtype="0" fill="hold" nodeType="clickEffect">
                                  <p:stCondLst>
                                    <p:cond delay="0"/>
                                  </p:stCondLst>
                                  <p:childTnLst>
                                    <p:cmd type="call" cmd="togglePause">
                                      <p:cBhvr>
                                        <p:cTn id="9" dur="1" fill="hold"/>
                                        <p:tgtEl>
                                          <p:spTgt spid="16"/>
                                        </p:tgtEl>
                                      </p:cBhvr>
                                    </p:cmd>
                                  </p:childTnLst>
                                </p:cTn>
                              </p:par>
                            </p:childTnLst>
                          </p:cTn>
                        </p:par>
                      </p:childTnLst>
                    </p:cTn>
                  </p:par>
                </p:childTnLst>
              </p:cTn>
              <p:nextCondLst>
                <p:cond evt="onClick" delay="0">
                  <p:tgtEl>
                    <p:spTgt spid="2"/>
                  </p:tgtEl>
                </p:cond>
              </p:nextCondLst>
            </p:seq>
            <p:seq concurrent="1" nextAc="seek">
              <p:cTn id="10" restart="whenNotActive" fill="hold" evtFilter="cancelBubble" nodeType="interactiveSeq">
                <p:stCondLst>
                  <p:cond evt="onClick" delay="0">
                    <p:tgtEl>
                      <p:spTgt spid="7170"/>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4"/>
                                        </p:tgtEl>
                                      </p:cBhvr>
                                    </p:cmd>
                                  </p:childTnLst>
                                </p:cTn>
                              </p:par>
                            </p:childTnLst>
                          </p:cTn>
                        </p:par>
                      </p:childTnLst>
                    </p:cTn>
                  </p:par>
                </p:childTnLst>
              </p:cTn>
              <p:nextCondLst>
                <p:cond evt="onClick" delay="0">
                  <p:tgtEl>
                    <p:spTgt spid="7170"/>
                  </p:tgtEl>
                </p:cond>
              </p:nextCondLst>
            </p:seq>
          </p:childTnLst>
        </p:cTn>
      </p:par>
    </p:tnLst>
  </p:timing>
</p:sld>
</file>

<file path=ppt/theme/theme1.xml><?xml version="1.0" encoding="utf-8"?>
<a:theme xmlns:a="http://schemas.openxmlformats.org/drawingml/2006/main" name="1_Modèle par défaut">
  <a:themeElements>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a:noFill/>
        </a:ln>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a:spPr>
      <a:bodyPr>
        <a:spAutoFit/>
      </a:bodyPr>
      <a:lstStyle>
        <a:defPPr algn="ctr" eaLnBrk="1" hangingPunct="1">
          <a:spcBef>
            <a:spcPts val="0"/>
          </a:spcBef>
          <a:defRPr sz="4000" b="1" dirty="0">
            <a:solidFill>
              <a:srgbClr val="000099"/>
            </a:solidFill>
            <a:latin typeface="Gill Sans MT" pitchFamily="34" charset="0"/>
          </a:defRPr>
        </a:defPPr>
      </a:lstStyle>
    </a:txDef>
  </a:objectDefaults>
  <a:extraClrSchemeLst>
    <a:extraClrScheme>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Modèle par défaut">
  <a:themeElements>
    <a:clrScheme name="3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Modèle par défaut">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19</TotalTime>
  <Words>2247</Words>
  <Application>Microsoft Office PowerPoint</Application>
  <PresentationFormat>On-screen Show (4:3)</PresentationFormat>
  <Paragraphs>150</Paragraphs>
  <Slides>13</Slides>
  <Notes>13</Notes>
  <HiddenSlides>0</HiddenSlides>
  <MMClips>6</MMClips>
  <ScaleCrop>false</ScaleCrop>
  <HeadingPairs>
    <vt:vector size="4" baseType="variant">
      <vt:variant>
        <vt:lpstr>Theme</vt:lpstr>
      </vt:variant>
      <vt:variant>
        <vt:i4>2</vt:i4>
      </vt:variant>
      <vt:variant>
        <vt:lpstr>Slide Titles</vt:lpstr>
      </vt:variant>
      <vt:variant>
        <vt:i4>13</vt:i4>
      </vt:variant>
    </vt:vector>
  </HeadingPairs>
  <TitlesOfParts>
    <vt:vector size="15" baseType="lpstr">
      <vt:lpstr>1_Modèle par défaut</vt:lpstr>
      <vt:lpstr>3_Modèle par défaut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European Central Bank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AUTHENTIFIER  LES BILLETS EN EUROS</dc:title>
  <dc:creator>Belén Pérez</dc:creator>
  <cp:lastModifiedBy>Luis, Leontina</cp:lastModifiedBy>
  <cp:revision>553</cp:revision>
  <cp:lastPrinted>2015-07-21T13:18:24Z</cp:lastPrinted>
  <dcterms:created xsi:type="dcterms:W3CDTF">2009-03-11T08:26:58Z</dcterms:created>
  <dcterms:modified xsi:type="dcterms:W3CDTF">2015-10-05T16:09:34Z</dcterms:modified>
</cp:coreProperties>
</file>