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8550" autoAdjust="0"/>
    <p:restoredTop sz="78156" autoAdjust="0"/>
  </p:normalViewPr>
  <p:slideViewPr>
    <p:cSldViewPr>
      <p:cViewPr>
        <p:scale>
          <a:sx n="80" d="100"/>
          <a:sy n="80" d="100"/>
        </p:scale>
        <p:origin x="-1378" y="-264"/>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62" d="100"/>
          <a:sy n="62" d="100"/>
        </p:scale>
        <p:origin x="-3288" y="-77"/>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ove-euronovcanice.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hr.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ove-euronovcanice.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ove-euronovcanice.eu/Eurokovanice/Eurokovanice/Zajedni&#269;ka-strana/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ove-euronovcanice.eu/Edukativni-materijali-i-preuzimanja/IZ-KOJE-JE-DR&#381;AVE-KOVANIC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ve-euronovcanice.eu/Serija-Europa/Mit-o-Europi"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Ova je </a:t>
            </a:r>
            <a:r>
              <a:rPr lang="en-GB" sz="1200" kern="1200" dirty="0" err="1" smtClean="0">
                <a:solidFill>
                  <a:schemeClr val="tx1"/>
                </a:solidFill>
                <a:effectLst/>
                <a:latin typeface="Arial" charset="0"/>
                <a:ea typeface="+mn-ea"/>
                <a:cs typeface="+mn-cs"/>
              </a:rPr>
              <a:t>prezentacija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stvorena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kako</a:t>
            </a:r>
            <a:r>
              <a:rPr lang="en-GB" sz="1200" kern="1200" dirty="0" smtClean="0">
                <a:solidFill>
                  <a:schemeClr val="tx1"/>
                </a:solidFill>
                <a:effectLst/>
                <a:latin typeface="Arial" charset="0"/>
                <a:ea typeface="+mn-ea"/>
                <a:cs typeface="+mn-cs"/>
              </a:rPr>
              <a:t> bi se </a:t>
            </a:r>
            <a:r>
              <a:rPr lang="en-GB" sz="1200" kern="1200" dirty="0" err="1" smtClean="0">
                <a:solidFill>
                  <a:schemeClr val="tx1"/>
                </a:solidFill>
                <a:effectLst/>
                <a:latin typeface="Arial" charset="0"/>
                <a:ea typeface="+mn-ea"/>
                <a:cs typeface="+mn-cs"/>
              </a:rPr>
              <a:t>učiteljima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pomoglo</a:t>
            </a:r>
            <a:r>
              <a:rPr lang="en-GB" sz="1200" kern="1200" dirty="0" smtClean="0">
                <a:solidFill>
                  <a:schemeClr val="tx1"/>
                </a:solidFill>
                <a:effectLst/>
                <a:latin typeface="Arial" charset="0"/>
                <a:ea typeface="+mn-ea"/>
                <a:cs typeface="+mn-cs"/>
              </a:rPr>
              <a:t> da </a:t>
            </a:r>
            <a:r>
              <a:rPr lang="en-GB" sz="1200" kern="1200" dirty="0" err="1" smtClean="0">
                <a:solidFill>
                  <a:schemeClr val="tx1"/>
                </a:solidFill>
                <a:effectLst/>
                <a:latin typeface="Arial" charset="0"/>
                <a:ea typeface="+mn-ea"/>
                <a:cs typeface="+mn-cs"/>
              </a:rPr>
              <a:t>učenicima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objasne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euronovčanice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eurokovanice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Svaki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slajd</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popraćen</a:t>
            </a:r>
            <a:r>
              <a:rPr lang="en-GB" sz="1200" kern="1200" dirty="0" smtClean="0">
                <a:solidFill>
                  <a:schemeClr val="tx1"/>
                </a:solidFill>
                <a:effectLst/>
                <a:latin typeface="Arial" charset="0"/>
                <a:ea typeface="+mn-ea"/>
                <a:cs typeface="+mn-cs"/>
              </a:rPr>
              <a:t> je </a:t>
            </a:r>
            <a:r>
              <a:rPr lang="en-GB" sz="1200" kern="1200" dirty="0" err="1" smtClean="0">
                <a:solidFill>
                  <a:schemeClr val="tx1"/>
                </a:solidFill>
                <a:effectLst/>
                <a:latin typeface="Arial" charset="0"/>
                <a:ea typeface="+mn-ea"/>
                <a:cs typeface="+mn-cs"/>
              </a:rPr>
              <a:t>dodatnim</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informacijama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na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stranicama</a:t>
            </a:r>
            <a:r>
              <a:rPr lang="en-GB" sz="1200" kern="1200" dirty="0" smtClean="0">
                <a:solidFill>
                  <a:schemeClr val="tx1"/>
                </a:solidFill>
                <a:effectLst/>
                <a:latin typeface="Arial" charset="0"/>
                <a:ea typeface="+mn-ea"/>
                <a:cs typeface="+mn-cs"/>
              </a:rPr>
              <a:t> s </a:t>
            </a:r>
            <a:r>
              <a:rPr lang="en-GB" sz="1200" kern="1200" dirty="0" err="1" smtClean="0">
                <a:solidFill>
                  <a:schemeClr val="tx1"/>
                </a:solidFill>
                <a:effectLst/>
                <a:latin typeface="Arial" charset="0"/>
                <a:ea typeface="+mn-ea"/>
                <a:cs typeface="+mn-cs"/>
              </a:rPr>
              <a:t>bilješkama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Može</a:t>
            </a:r>
            <a:r>
              <a:rPr lang="en-GB" sz="1200" kern="1200" dirty="0" smtClean="0">
                <a:solidFill>
                  <a:schemeClr val="tx1"/>
                </a:solidFill>
                <a:effectLst/>
                <a:latin typeface="Arial" charset="0"/>
                <a:ea typeface="+mn-ea"/>
                <a:cs typeface="+mn-cs"/>
              </a:rPr>
              <a:t> se </a:t>
            </a:r>
            <a:r>
              <a:rPr lang="en-GB" sz="1200" kern="1200" dirty="0" err="1" smtClean="0">
                <a:solidFill>
                  <a:schemeClr val="tx1"/>
                </a:solidFill>
                <a:effectLst/>
                <a:latin typeface="Arial" charset="0"/>
                <a:ea typeface="+mn-ea"/>
                <a:cs typeface="+mn-cs"/>
              </a:rPr>
              <a:t>prikazati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cijela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prezentacija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ili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njezin</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dio</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Nadamo</a:t>
            </a:r>
            <a:r>
              <a:rPr lang="en-GB" sz="1200" kern="1200" dirty="0" smtClean="0">
                <a:solidFill>
                  <a:schemeClr val="tx1"/>
                </a:solidFill>
                <a:effectLst/>
                <a:latin typeface="Arial" charset="0"/>
                <a:ea typeface="+mn-ea"/>
                <a:cs typeface="+mn-cs"/>
              </a:rPr>
              <a:t> se da </a:t>
            </a:r>
            <a:r>
              <a:rPr lang="en-GB" sz="1200" kern="1200" dirty="0" err="1" smtClean="0">
                <a:solidFill>
                  <a:schemeClr val="tx1"/>
                </a:solidFill>
                <a:effectLst/>
                <a:latin typeface="Arial" charset="0"/>
                <a:ea typeface="+mn-ea"/>
                <a:cs typeface="+mn-cs"/>
              </a:rPr>
              <a:t>će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vam</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biti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korisna</a:t>
            </a:r>
            <a:r>
              <a:rPr lang="en-GB" sz="1200" kern="1200" dirty="0" smtClean="0">
                <a:solidFill>
                  <a:schemeClr val="tx1"/>
                </a:solidFill>
                <a:effectLst/>
                <a:latin typeface="Arial" charset="0"/>
                <a:ea typeface="+mn-ea"/>
                <a:cs typeface="+mn-cs"/>
              </a:rPr>
              <a:t>. </a:t>
            </a:r>
          </a:p>
          <a:p>
            <a:endParaRPr lang="en-GB" sz="1200" kern="1200" dirty="0" smtClean="0">
              <a:solidFill>
                <a:schemeClr val="tx1"/>
              </a:solidFill>
              <a:effectLst/>
              <a:latin typeface="Arial" charset="0"/>
              <a:ea typeface="+mn-ea"/>
              <a:cs typeface="+mn-cs"/>
            </a:endParaRPr>
          </a:p>
          <a:p>
            <a:r>
              <a:rPr lang="en-GB" sz="1200" kern="1200" dirty="0" err="1" smtClean="0">
                <a:solidFill>
                  <a:schemeClr val="tx1"/>
                </a:solidFill>
                <a:effectLst/>
                <a:latin typeface="Arial" charset="0"/>
                <a:ea typeface="+mn-ea"/>
                <a:cs typeface="+mn-cs"/>
              </a:rPr>
              <a:t>Više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informacija</a:t>
            </a:r>
            <a:r>
              <a:rPr lang="en-GB" sz="1200" kern="1200" dirty="0" smtClean="0">
                <a:solidFill>
                  <a:schemeClr val="tx1"/>
                </a:solidFill>
                <a:effectLst/>
                <a:latin typeface="Arial" charset="0"/>
                <a:ea typeface="+mn-ea"/>
                <a:cs typeface="+mn-cs"/>
              </a:rPr>
              <a:t> o </a:t>
            </a:r>
            <a:r>
              <a:rPr lang="en-GB" sz="1200" kern="1200" dirty="0" err="1" smtClean="0">
                <a:solidFill>
                  <a:schemeClr val="tx1"/>
                </a:solidFill>
                <a:effectLst/>
                <a:latin typeface="Arial" charset="0"/>
                <a:ea typeface="+mn-ea"/>
                <a:cs typeface="+mn-cs"/>
              </a:rPr>
              <a:t>euronovčanicama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eurokovanicama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možete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pronaći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na</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stranicama</a:t>
            </a:r>
            <a:r>
              <a:rPr lang="en-GB" sz="1200" kern="1200" dirty="0" smtClean="0">
                <a:solidFill>
                  <a:schemeClr val="tx1"/>
                </a:solidFill>
                <a:effectLst/>
                <a:latin typeface="Arial" charset="0"/>
                <a:ea typeface="+mn-ea"/>
                <a:cs typeface="+mn-cs"/>
              </a:rPr>
              <a:t> </a:t>
            </a:r>
            <a:r>
              <a:rPr lang="en-GB" sz="1200" u="sng" dirty="0" smtClean="0">
                <a:solidFill>
                  <a:schemeClr val="tx1"/>
                </a:solidFill>
                <a:effectLst/>
                <a:latin typeface="Arial" charset="0"/>
                <a:hlinkClick r:id="rId3"/>
              </a:rPr>
              <a:t>http://www.nove-euronovcanice.eu/</a:t>
            </a:r>
            <a:r>
              <a:rPr lang="en-GB" sz="1200" u="none" baseline="0" dirty="0" smtClean="0">
                <a:solidFill>
                  <a:schemeClr val="tx1"/>
                </a:solidFill>
                <a:effectLst/>
                <a:latin typeface="Arial" charset="0"/>
              </a:rPr>
              <a:t> </a:t>
            </a:r>
            <a:r>
              <a:rPr lang="en-GB" sz="1200" kern="1200" dirty="0" err="1" smtClean="0">
                <a:solidFill>
                  <a:schemeClr val="tx1"/>
                </a:solidFill>
                <a:effectLst/>
                <a:latin typeface="Arial" charset="0"/>
                <a:ea typeface="+mn-ea"/>
                <a:cs typeface="+mn-cs"/>
              </a:rPr>
              <a:t>ili</a:t>
            </a:r>
            <a:r>
              <a:rPr lang="en-GB" sz="1200" kern="1200" dirty="0" smtClean="0">
                <a:solidFill>
                  <a:schemeClr val="tx1"/>
                </a:solidFill>
                <a:effectLst/>
                <a:latin typeface="Arial" charset="0"/>
                <a:ea typeface="+mn-ea"/>
                <a:cs typeface="+mn-cs"/>
              </a:rPr>
              <a:t> </a:t>
            </a:r>
            <a:r>
              <a:rPr lang="en-GB" sz="1200" u="sng" dirty="0" smtClean="0">
                <a:solidFill>
                  <a:schemeClr val="tx1"/>
                </a:solidFill>
                <a:effectLst/>
                <a:latin typeface="Arial" charset="0"/>
                <a:hlinkClick r:id="rId4"/>
              </a:rPr>
              <a:t>https://www.ecb.europa.eu/euro/html/index.hr.html</a:t>
            </a:r>
            <a:r>
              <a:rPr lang="en-GB" sz="1200" kern="1200" dirty="0" smtClean="0">
                <a:solidFill>
                  <a:schemeClr val="tx1"/>
                </a:solidFill>
                <a:effectLst/>
                <a:latin typeface="Arial" charset="0"/>
                <a:ea typeface="+mn-ea"/>
                <a:cs typeface="+mn-cs"/>
              </a:rPr>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dirty="0" err="1" smtClean="0">
                <a:solidFill>
                  <a:schemeClr val="tx1"/>
                </a:solidFill>
                <a:effectLst/>
                <a:latin typeface="Arial" charset="0"/>
              </a:rPr>
              <a:t>Pritisnite</a:t>
            </a:r>
            <a:r>
              <a:rPr lang="en-GB" sz="1200" dirty="0" smtClean="0">
                <a:solidFill>
                  <a:schemeClr val="tx1"/>
                </a:solidFill>
                <a:effectLst/>
                <a:latin typeface="Arial" charset="0"/>
              </a:rPr>
              <a:t> </a:t>
            </a:r>
            <a:r>
              <a:rPr lang="en-GB" sz="1200" dirty="0" err="1" smtClean="0">
                <a:solidFill>
                  <a:schemeClr val="tx1"/>
                </a:solidFill>
                <a:effectLst/>
                <a:latin typeface="Arial" charset="0"/>
              </a:rPr>
              <a:t>sliku</a:t>
            </a:r>
            <a:r>
              <a:rPr lang="en-GB" sz="1200" dirty="0" smtClean="0">
                <a:solidFill>
                  <a:schemeClr val="tx1"/>
                </a:solidFill>
                <a:effectLst/>
                <a:latin typeface="Arial" charset="0"/>
              </a:rPr>
              <a:t> </a:t>
            </a:r>
            <a:r>
              <a:rPr lang="en-GB" sz="1200" dirty="0" err="1" smtClean="0">
                <a:solidFill>
                  <a:schemeClr val="tx1"/>
                </a:solidFill>
                <a:effectLst/>
                <a:latin typeface="Arial" charset="0"/>
              </a:rPr>
              <a:t>novčanice</a:t>
            </a:r>
            <a:r>
              <a:rPr lang="en-GB" sz="1200" dirty="0" smtClean="0">
                <a:solidFill>
                  <a:schemeClr val="tx1"/>
                </a:solidFill>
                <a:effectLst/>
                <a:latin typeface="Arial" charset="0"/>
              </a:rPr>
              <a:t> da </a:t>
            </a:r>
            <a:r>
              <a:rPr lang="en-GB" sz="1200" dirty="0" err="1" smtClean="0">
                <a:solidFill>
                  <a:schemeClr val="tx1"/>
                </a:solidFill>
                <a:effectLst/>
                <a:latin typeface="Arial" charset="0"/>
              </a:rPr>
              <a:t>biste</a:t>
            </a:r>
            <a:r>
              <a:rPr lang="en-GB" sz="1200" dirty="0" smtClean="0">
                <a:solidFill>
                  <a:schemeClr val="tx1"/>
                </a:solidFill>
                <a:effectLst/>
                <a:latin typeface="Arial" charset="0"/>
              </a:rPr>
              <a:t> </a:t>
            </a:r>
            <a:r>
              <a:rPr lang="en-GB" sz="1200" dirty="0" err="1" smtClean="0">
                <a:solidFill>
                  <a:schemeClr val="tx1"/>
                </a:solidFill>
                <a:effectLst/>
                <a:latin typeface="Arial" charset="0"/>
              </a:rPr>
              <a:t>pokrenuli</a:t>
            </a:r>
            <a:r>
              <a:rPr lang="en-GB" sz="1200" dirty="0" smtClean="0">
                <a:solidFill>
                  <a:schemeClr val="tx1"/>
                </a:solidFill>
                <a:effectLst/>
                <a:latin typeface="Arial" charset="0"/>
              </a:rPr>
              <a:t> film o tome </a:t>
            </a:r>
            <a:r>
              <a:rPr lang="en-GB" sz="1200" dirty="0" err="1" smtClean="0">
                <a:solidFill>
                  <a:schemeClr val="tx1"/>
                </a:solidFill>
                <a:effectLst/>
                <a:latin typeface="Arial" charset="0"/>
              </a:rPr>
              <a:t>kako</a:t>
            </a:r>
            <a:r>
              <a:rPr lang="en-GB" sz="1200" dirty="0" smtClean="0">
                <a:solidFill>
                  <a:schemeClr val="tx1"/>
                </a:solidFill>
                <a:effectLst/>
                <a:latin typeface="Arial" charset="0"/>
              </a:rPr>
              <a:t> </a:t>
            </a:r>
            <a:r>
              <a:rPr lang="en-GB" sz="1200" dirty="0" err="1" smtClean="0">
                <a:solidFill>
                  <a:schemeClr val="tx1"/>
                </a:solidFill>
                <a:effectLst/>
                <a:latin typeface="Arial" charset="0"/>
              </a:rPr>
              <a:t>nakretanjem</a:t>
            </a:r>
            <a:r>
              <a:rPr lang="en-GB" sz="1200" dirty="0" smtClean="0">
                <a:solidFill>
                  <a:schemeClr val="tx1"/>
                </a:solidFill>
                <a:effectLst/>
                <a:latin typeface="Arial" charset="0"/>
              </a:rPr>
              <a:t> </a:t>
            </a:r>
            <a:r>
              <a:rPr lang="en-GB" sz="1200" dirty="0" err="1" smtClean="0">
                <a:solidFill>
                  <a:schemeClr val="tx1"/>
                </a:solidFill>
                <a:effectLst/>
                <a:latin typeface="Arial" charset="0"/>
              </a:rPr>
              <a:t>provjeriti</a:t>
            </a:r>
            <a:r>
              <a:rPr lang="en-GB" sz="1200" dirty="0" smtClean="0">
                <a:solidFill>
                  <a:schemeClr val="tx1"/>
                </a:solidFill>
                <a:effectLst/>
                <a:latin typeface="Arial" charset="0"/>
              </a:rPr>
              <a:t> je li </a:t>
            </a:r>
            <a:r>
              <a:rPr lang="en-GB" sz="1200" dirty="0" err="1" smtClean="0">
                <a:solidFill>
                  <a:schemeClr val="tx1"/>
                </a:solidFill>
                <a:effectLst/>
                <a:latin typeface="Arial" charset="0"/>
              </a:rPr>
              <a:t>novčanica</a:t>
            </a:r>
            <a:r>
              <a:rPr lang="en-GB" sz="1200" dirty="0" smtClean="0">
                <a:solidFill>
                  <a:schemeClr val="tx1"/>
                </a:solidFill>
                <a:effectLst/>
                <a:latin typeface="Arial" charset="0"/>
              </a:rPr>
              <a:t> od 20 € </a:t>
            </a:r>
            <a:r>
              <a:rPr lang="en-GB" sz="1200" dirty="0" err="1" smtClean="0">
                <a:solidFill>
                  <a:schemeClr val="tx1"/>
                </a:solidFill>
                <a:effectLst/>
                <a:latin typeface="Arial" charset="0"/>
              </a:rPr>
              <a:t>autentična</a:t>
            </a:r>
            <a:r>
              <a:rPr lang="en-GB" sz="1200" dirty="0" smtClean="0">
                <a:solidFill>
                  <a:schemeClr val="tx1"/>
                </a:solidFill>
                <a:effectLst/>
                <a:latin typeface="Arial"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hr-HR" sz="1200" kern="1200" dirty="0" smtClean="0">
                <a:solidFill>
                  <a:schemeClr val="tx1"/>
                </a:solidFill>
                <a:effectLst/>
                <a:latin typeface="Arial" charset="0"/>
                <a:ea typeface="+mn-ea"/>
                <a:cs typeface="+mn-cs"/>
              </a:rPr>
              <a:t>Možete li sastaviti novčanicu tako što ćete staviti zaštitna obilježja na pravo mjesto? </a:t>
            </a:r>
            <a:endParaRPr lang="hr-HR"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200" b="0" i="0" u="none" strike="noStrike" kern="1200" dirty="0" err="1" smtClean="0">
                <a:solidFill>
                  <a:schemeClr val="tx1"/>
                </a:solidFill>
                <a:effectLst/>
                <a:latin typeface="Arial" charset="0"/>
                <a:ea typeface="+mn-ea"/>
                <a:cs typeface="+mn-cs"/>
              </a:rPr>
              <a:t>Za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euro</a:t>
            </a:r>
            <a:r>
              <a:rPr lang="de-DE" sz="1200" b="0" i="0" u="none" strike="noStrike" kern="1200" dirty="0" smtClean="0">
                <a:solidFill>
                  <a:schemeClr val="tx1"/>
                </a:solidFill>
                <a:effectLst/>
                <a:latin typeface="Arial" charset="0"/>
                <a:ea typeface="+mn-ea"/>
                <a:cs typeface="+mn-cs"/>
              </a:rPr>
              <a:t> se </a:t>
            </a:r>
            <a:r>
              <a:rPr lang="de-DE" sz="1200" b="0" i="0" u="none" strike="noStrike" kern="1200" dirty="0" err="1" smtClean="0">
                <a:solidFill>
                  <a:schemeClr val="tx1"/>
                </a:solidFill>
                <a:effectLst/>
                <a:latin typeface="Arial" charset="0"/>
                <a:ea typeface="+mn-ea"/>
                <a:cs typeface="+mn-cs"/>
              </a:rPr>
              <a:t>brinu</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Europska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središnja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a:t>
            </a:r>
            <a:r>
              <a:rPr lang="de-DE" sz="1200" b="0" i="0" u="none" strike="noStrike" kern="1200" dirty="0" smtClean="0">
                <a:solidFill>
                  <a:schemeClr val="tx1"/>
                </a:solidFill>
                <a:effectLst/>
                <a:latin typeface="Arial" charset="0"/>
                <a:ea typeface="+mn-ea"/>
                <a:cs typeface="+mn-cs"/>
              </a:rPr>
              <a:t> i </a:t>
            </a:r>
            <a:r>
              <a:rPr lang="de-DE" sz="1200" b="0" i="0" u="none" strike="noStrike" kern="1200" dirty="0" err="1" smtClean="0">
                <a:solidFill>
                  <a:schemeClr val="tx1"/>
                </a:solidFill>
                <a:effectLst/>
                <a:latin typeface="Arial" charset="0"/>
                <a:ea typeface="+mn-ea"/>
                <a:cs typeface="+mn-cs"/>
              </a:rPr>
              <a:t>središnje</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banke</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država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europodručja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Europska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središnja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nalazi</a:t>
            </a:r>
            <a:r>
              <a:rPr lang="de-DE" sz="1200" b="0" i="0" u="none" strike="noStrike" kern="1200" dirty="0" smtClean="0">
                <a:solidFill>
                  <a:schemeClr val="tx1"/>
                </a:solidFill>
                <a:effectLst/>
                <a:latin typeface="Arial" charset="0"/>
                <a:ea typeface="+mn-ea"/>
                <a:cs typeface="+mn-cs"/>
              </a:rPr>
              <a:t> se u </a:t>
            </a:r>
            <a:r>
              <a:rPr lang="de-DE" sz="1200" b="0" i="0" u="none" strike="noStrike" kern="1200" dirty="0" err="1" smtClean="0">
                <a:solidFill>
                  <a:schemeClr val="tx1"/>
                </a:solidFill>
                <a:effectLst/>
                <a:latin typeface="Arial" charset="0"/>
                <a:ea typeface="+mn-ea"/>
                <a:cs typeface="+mn-cs"/>
              </a:rPr>
              <a:t>Frankfurtu</a:t>
            </a:r>
            <a:r>
              <a:rPr lang="de-DE" sz="1200" b="0" i="0" u="none" strike="noStrike" kern="1200" dirty="0" smtClean="0">
                <a:solidFill>
                  <a:schemeClr val="tx1"/>
                </a:solidFill>
                <a:effectLst/>
                <a:latin typeface="Arial" charset="0"/>
                <a:ea typeface="+mn-ea"/>
                <a:cs typeface="+mn-cs"/>
              </a:rPr>
              <a:t>, u </a:t>
            </a:r>
            <a:r>
              <a:rPr lang="de-DE" sz="1200" b="0" i="0" u="none" strike="noStrike" kern="1200" dirty="0" err="1" smtClean="0">
                <a:solidFill>
                  <a:schemeClr val="tx1"/>
                </a:solidFill>
                <a:effectLst/>
                <a:latin typeface="Arial" charset="0"/>
                <a:ea typeface="+mn-ea"/>
                <a:cs typeface="+mn-cs"/>
              </a:rPr>
              <a:t>Njemačkoj</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Svaka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država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ima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nacionalnu</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središnju</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banku</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koja</a:t>
            </a:r>
            <a:r>
              <a:rPr lang="de-DE" sz="1200" b="0" i="0" u="none" strike="noStrike" kern="1200" dirty="0" smtClean="0">
                <a:solidFill>
                  <a:schemeClr val="tx1"/>
                </a:solidFill>
                <a:effectLst/>
                <a:latin typeface="Arial" charset="0"/>
                <a:ea typeface="+mn-ea"/>
                <a:cs typeface="+mn-cs"/>
              </a:rPr>
              <a:t> se </a:t>
            </a:r>
            <a:r>
              <a:rPr lang="de-DE" sz="1200" b="0" i="0" u="none" strike="noStrike" kern="1200" dirty="0" err="1" smtClean="0">
                <a:solidFill>
                  <a:schemeClr val="tx1"/>
                </a:solidFill>
                <a:effectLst/>
                <a:latin typeface="Arial" charset="0"/>
                <a:ea typeface="+mn-ea"/>
                <a:cs typeface="+mn-cs"/>
              </a:rPr>
              <a:t>obično</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nalazi</a:t>
            </a:r>
            <a:r>
              <a:rPr lang="de-DE" sz="1200" b="0" i="0" u="none" strike="noStrike" kern="1200" dirty="0" smtClean="0">
                <a:solidFill>
                  <a:schemeClr val="tx1"/>
                </a:solidFill>
                <a:effectLst/>
                <a:latin typeface="Arial" charset="0"/>
                <a:ea typeface="+mn-ea"/>
                <a:cs typeface="+mn-cs"/>
              </a:rPr>
              <a:t> u </a:t>
            </a:r>
            <a:r>
              <a:rPr lang="de-DE" sz="1200" b="0" i="0" u="none" strike="noStrike" kern="1200" dirty="0" err="1" smtClean="0">
                <a:solidFill>
                  <a:schemeClr val="tx1"/>
                </a:solidFill>
                <a:effectLst/>
                <a:latin typeface="Arial" charset="0"/>
                <a:ea typeface="+mn-ea"/>
                <a:cs typeface="+mn-cs"/>
              </a:rPr>
              <a:t>glavnom</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gradu</a:t>
            </a:r>
            <a:r>
              <a:rPr lang="de-DE" sz="1200" b="0" i="0" u="none" strike="noStrike" kern="1200" smtClean="0">
                <a:solidFill>
                  <a:schemeClr val="tx1"/>
                </a:solidFill>
                <a:effectLst/>
                <a:latin typeface="Arial" charset="0"/>
                <a:ea typeface="+mn-ea"/>
                <a:cs typeface="+mn-cs"/>
              </a:rPr>
              <a:t>.</a:t>
            </a:r>
            <a:r>
              <a:rPr lang="de-DE" smtClean="0"/>
              <a:t> </a:t>
            </a:r>
            <a:endParaRPr lang="en-GB" sz="1200" dirty="0" smtClean="0">
              <a:solidFill>
                <a:schemeClr val="tx1"/>
              </a:solidFill>
              <a:effectLst/>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dirty="0" err="1" smtClean="0">
                <a:solidFill>
                  <a:schemeClr val="tx1"/>
                </a:solidFill>
                <a:effectLst/>
                <a:latin typeface="Arial" charset="0"/>
              </a:rPr>
              <a:t>Igrajte</a:t>
            </a:r>
            <a:r>
              <a:rPr lang="en-GB" sz="1200" dirty="0" smtClean="0">
                <a:solidFill>
                  <a:schemeClr val="tx1"/>
                </a:solidFill>
                <a:effectLst/>
                <a:latin typeface="Arial" charset="0"/>
              </a:rPr>
              <a:t> »Euro Run« </a:t>
            </a:r>
            <a:r>
              <a:rPr lang="en-GB" sz="1200" dirty="0" err="1" smtClean="0">
                <a:solidFill>
                  <a:schemeClr val="tx1"/>
                </a:solidFill>
                <a:effectLst/>
                <a:latin typeface="Arial" charset="0"/>
              </a:rPr>
              <a:t>na</a:t>
            </a:r>
            <a:r>
              <a:rPr lang="en-GB" sz="1200" dirty="0" smtClean="0">
                <a:solidFill>
                  <a:schemeClr val="tx1"/>
                </a:solidFill>
                <a:effectLst/>
                <a:latin typeface="Arial" charset="0"/>
              </a:rPr>
              <a:t> </a:t>
            </a:r>
            <a:r>
              <a:rPr lang="en-GB" sz="1200" dirty="0" err="1" smtClean="0">
                <a:solidFill>
                  <a:schemeClr val="tx1"/>
                </a:solidFill>
                <a:effectLst/>
                <a:latin typeface="Arial" charset="0"/>
              </a:rPr>
              <a:t>stranici</a:t>
            </a:r>
            <a:r>
              <a:rPr lang="en-GB" sz="1200" dirty="0" smtClean="0">
                <a:solidFill>
                  <a:schemeClr val="tx1"/>
                </a:solidFill>
                <a:effectLst/>
                <a:latin typeface="Arial" charset="0"/>
              </a:rPr>
              <a:t> </a:t>
            </a:r>
            <a:r>
              <a:rPr lang="en-GB" sz="1200" u="sng" dirty="0" smtClean="0">
                <a:solidFill>
                  <a:schemeClr val="tx1"/>
                </a:solidFill>
                <a:effectLst/>
                <a:latin typeface="Arial" charset="0"/>
                <a:hlinkClick r:id="rId3"/>
              </a:rPr>
              <a:t>www.nove-euronovcanice.eu</a:t>
            </a:r>
            <a:r>
              <a:rPr lang="en-GB" sz="1200" dirty="0" smtClean="0">
                <a:solidFill>
                  <a:schemeClr val="tx1"/>
                </a:solidFill>
                <a:effectLst/>
                <a:latin typeface="Arial" charset="0"/>
              </a:rPr>
              <a:t>.  </a:t>
            </a:r>
          </a:p>
          <a:p>
            <a:endParaRPr lang="en-GB" sz="1200" dirty="0" smtClean="0">
              <a:solidFill>
                <a:schemeClr val="tx1"/>
              </a:solidFill>
              <a:effectLst/>
              <a:latin typeface="Arial" charset="0"/>
            </a:endParaRPr>
          </a:p>
          <a:p>
            <a:r>
              <a:rPr lang="en-GB" sz="1200" dirty="0" err="1" smtClean="0">
                <a:solidFill>
                  <a:schemeClr val="tx1"/>
                </a:solidFill>
                <a:effectLst/>
                <a:latin typeface="Arial" charset="0"/>
              </a:rPr>
              <a:t>Europska</a:t>
            </a:r>
            <a:r>
              <a:rPr lang="en-GB" sz="1200" dirty="0" smtClean="0">
                <a:solidFill>
                  <a:schemeClr val="tx1"/>
                </a:solidFill>
                <a:effectLst/>
                <a:latin typeface="Arial" charset="0"/>
              </a:rPr>
              <a:t> </a:t>
            </a:r>
            <a:r>
              <a:rPr lang="en-GB" sz="1200" dirty="0" err="1" smtClean="0">
                <a:solidFill>
                  <a:schemeClr val="tx1"/>
                </a:solidFill>
                <a:effectLst/>
                <a:latin typeface="Arial" charset="0"/>
              </a:rPr>
              <a:t>središnja</a:t>
            </a:r>
            <a:r>
              <a:rPr lang="en-GB" sz="1200" dirty="0" smtClean="0">
                <a:solidFill>
                  <a:schemeClr val="tx1"/>
                </a:solidFill>
                <a:effectLst/>
                <a:latin typeface="Arial" charset="0"/>
              </a:rPr>
              <a:t> </a:t>
            </a:r>
            <a:r>
              <a:rPr lang="en-GB" sz="1200" dirty="0" err="1" smtClean="0">
                <a:solidFill>
                  <a:schemeClr val="tx1"/>
                </a:solidFill>
                <a:effectLst/>
                <a:latin typeface="Arial" charset="0"/>
              </a:rPr>
              <a:t>banka</a:t>
            </a:r>
            <a:r>
              <a:rPr lang="en-GB" sz="1200" dirty="0" smtClean="0">
                <a:solidFill>
                  <a:schemeClr val="tx1"/>
                </a:solidFill>
                <a:effectLst/>
                <a:latin typeface="Arial" charset="0"/>
              </a:rPr>
              <a:t> </a:t>
            </a:r>
            <a:r>
              <a:rPr lang="en-GB" sz="1200" dirty="0" err="1" smtClean="0">
                <a:solidFill>
                  <a:schemeClr val="tx1"/>
                </a:solidFill>
                <a:effectLst/>
                <a:latin typeface="Arial" charset="0"/>
              </a:rPr>
              <a:t>i</a:t>
            </a:r>
            <a:r>
              <a:rPr lang="en-GB" sz="1200" dirty="0" smtClean="0">
                <a:solidFill>
                  <a:schemeClr val="tx1"/>
                </a:solidFill>
                <a:effectLst/>
                <a:latin typeface="Arial" charset="0"/>
              </a:rPr>
              <a:t> </a:t>
            </a:r>
            <a:r>
              <a:rPr lang="en-GB" sz="1200" dirty="0" err="1" smtClean="0">
                <a:solidFill>
                  <a:schemeClr val="tx1"/>
                </a:solidFill>
                <a:effectLst/>
                <a:latin typeface="Arial" charset="0"/>
              </a:rPr>
              <a:t>nacionalne</a:t>
            </a:r>
            <a:r>
              <a:rPr lang="en-GB" sz="1200" dirty="0" smtClean="0">
                <a:solidFill>
                  <a:schemeClr val="tx1"/>
                </a:solidFill>
                <a:effectLst/>
                <a:latin typeface="Arial" charset="0"/>
              </a:rPr>
              <a:t> </a:t>
            </a:r>
            <a:r>
              <a:rPr lang="en-GB" sz="1200" dirty="0" err="1" smtClean="0">
                <a:solidFill>
                  <a:schemeClr val="tx1"/>
                </a:solidFill>
                <a:effectLst/>
                <a:latin typeface="Arial" charset="0"/>
              </a:rPr>
              <a:t>središnje</a:t>
            </a:r>
            <a:r>
              <a:rPr lang="en-GB" sz="1200" dirty="0" smtClean="0">
                <a:solidFill>
                  <a:schemeClr val="tx1"/>
                </a:solidFill>
                <a:effectLst/>
                <a:latin typeface="Arial" charset="0"/>
              </a:rPr>
              <a:t> </a:t>
            </a:r>
            <a:r>
              <a:rPr lang="en-GB" sz="1200" dirty="0" err="1" smtClean="0">
                <a:solidFill>
                  <a:schemeClr val="tx1"/>
                </a:solidFill>
                <a:effectLst/>
                <a:latin typeface="Arial" charset="0"/>
              </a:rPr>
              <a:t>banke</a:t>
            </a:r>
            <a:r>
              <a:rPr lang="en-GB" sz="1200" dirty="0" smtClean="0">
                <a:solidFill>
                  <a:schemeClr val="tx1"/>
                </a:solidFill>
                <a:effectLst/>
                <a:latin typeface="Arial" charset="0"/>
              </a:rPr>
              <a:t> </a:t>
            </a:r>
            <a:r>
              <a:rPr lang="en-GB" sz="1200" dirty="0" err="1" smtClean="0">
                <a:solidFill>
                  <a:schemeClr val="tx1"/>
                </a:solidFill>
                <a:effectLst/>
                <a:latin typeface="Arial" charset="0"/>
              </a:rPr>
              <a:t>europodručja</a:t>
            </a:r>
            <a:r>
              <a:rPr lang="en-GB" sz="1200" dirty="0" smtClean="0">
                <a:solidFill>
                  <a:schemeClr val="tx1"/>
                </a:solidFill>
                <a:effectLst/>
                <a:latin typeface="Arial" charset="0"/>
              </a:rPr>
              <a:t> </a:t>
            </a:r>
            <a:r>
              <a:rPr lang="en-GB" sz="1200" dirty="0" err="1" smtClean="0">
                <a:solidFill>
                  <a:schemeClr val="tx1"/>
                </a:solidFill>
                <a:effectLst/>
                <a:latin typeface="Arial" charset="0"/>
              </a:rPr>
              <a:t>organiziraju</a:t>
            </a:r>
            <a:r>
              <a:rPr lang="en-GB" sz="1200" dirty="0" smtClean="0">
                <a:solidFill>
                  <a:schemeClr val="tx1"/>
                </a:solidFill>
                <a:effectLst/>
                <a:latin typeface="Arial" charset="0"/>
              </a:rPr>
              <a:t> </a:t>
            </a:r>
            <a:r>
              <a:rPr lang="en-GB" sz="1200" dirty="0" err="1" smtClean="0">
                <a:solidFill>
                  <a:schemeClr val="tx1"/>
                </a:solidFill>
                <a:effectLst/>
                <a:latin typeface="Arial" charset="0"/>
              </a:rPr>
              <a:t>natjecanje</a:t>
            </a:r>
            <a:r>
              <a:rPr lang="en-GB" sz="1200" dirty="0" smtClean="0">
                <a:solidFill>
                  <a:schemeClr val="tx1"/>
                </a:solidFill>
                <a:effectLst/>
                <a:latin typeface="Arial" charset="0"/>
              </a:rPr>
              <a:t> </a:t>
            </a:r>
            <a:r>
              <a:rPr lang="en-GB" sz="1200" dirty="0" err="1" smtClean="0">
                <a:solidFill>
                  <a:schemeClr val="tx1"/>
                </a:solidFill>
                <a:effectLst/>
                <a:latin typeface="Arial" charset="0"/>
              </a:rPr>
              <a:t>koje</a:t>
            </a:r>
            <a:r>
              <a:rPr lang="en-GB" sz="1200" dirty="0" smtClean="0">
                <a:solidFill>
                  <a:schemeClr val="tx1"/>
                </a:solidFill>
                <a:effectLst/>
                <a:latin typeface="Arial" charset="0"/>
              </a:rPr>
              <a:t> </a:t>
            </a:r>
            <a:r>
              <a:rPr lang="en-GB" sz="1200" dirty="0" err="1" smtClean="0">
                <a:solidFill>
                  <a:schemeClr val="tx1"/>
                </a:solidFill>
                <a:effectLst/>
                <a:latin typeface="Arial" charset="0"/>
              </a:rPr>
              <a:t>će</a:t>
            </a:r>
            <a:r>
              <a:rPr lang="en-GB" sz="1200" dirty="0" smtClean="0">
                <a:solidFill>
                  <a:schemeClr val="tx1"/>
                </a:solidFill>
                <a:effectLst/>
                <a:latin typeface="Arial" charset="0"/>
              </a:rPr>
              <a:t> se </a:t>
            </a:r>
            <a:r>
              <a:rPr lang="en-GB" sz="1200" dirty="0" err="1" smtClean="0">
                <a:solidFill>
                  <a:schemeClr val="tx1"/>
                </a:solidFill>
                <a:effectLst/>
                <a:latin typeface="Arial" charset="0"/>
              </a:rPr>
              <a:t>održavati</a:t>
            </a:r>
            <a:r>
              <a:rPr lang="en-GB" sz="1200" dirty="0" smtClean="0">
                <a:solidFill>
                  <a:schemeClr val="tx1"/>
                </a:solidFill>
                <a:effectLst/>
                <a:latin typeface="Arial" charset="0"/>
              </a:rPr>
              <a:t> od 25. </a:t>
            </a:r>
            <a:r>
              <a:rPr lang="en-GB" sz="1200" dirty="0" err="1" smtClean="0">
                <a:solidFill>
                  <a:schemeClr val="tx1"/>
                </a:solidFill>
                <a:effectLst/>
                <a:latin typeface="Arial" charset="0"/>
              </a:rPr>
              <a:t>studenoga</a:t>
            </a:r>
            <a:r>
              <a:rPr lang="en-GB" sz="1200" dirty="0" smtClean="0">
                <a:solidFill>
                  <a:schemeClr val="tx1"/>
                </a:solidFill>
                <a:effectLst/>
                <a:latin typeface="Arial" charset="0"/>
              </a:rPr>
              <a:t> 2015. do 25. </a:t>
            </a:r>
            <a:r>
              <a:rPr lang="en-GB" sz="1200" dirty="0" err="1" smtClean="0">
                <a:solidFill>
                  <a:schemeClr val="tx1"/>
                </a:solidFill>
                <a:effectLst/>
                <a:latin typeface="Arial" charset="0"/>
              </a:rPr>
              <a:t>veljače</a:t>
            </a:r>
            <a:r>
              <a:rPr lang="en-GB" sz="1200" dirty="0" smtClean="0">
                <a:solidFill>
                  <a:schemeClr val="tx1"/>
                </a:solidFill>
                <a:effectLst/>
                <a:latin typeface="Arial" charset="0"/>
              </a:rPr>
              <a:t> 2016. </a:t>
            </a:r>
            <a:r>
              <a:rPr lang="en-GB" sz="1200" dirty="0" err="1" smtClean="0">
                <a:solidFill>
                  <a:schemeClr val="tx1"/>
                </a:solidFill>
                <a:effectLst/>
                <a:latin typeface="Arial" charset="0"/>
              </a:rPr>
              <a:t>Potaknite</a:t>
            </a:r>
            <a:r>
              <a:rPr lang="en-GB" sz="1200" dirty="0" smtClean="0">
                <a:solidFill>
                  <a:schemeClr val="tx1"/>
                </a:solidFill>
                <a:effectLst/>
                <a:latin typeface="Arial" charset="0"/>
              </a:rPr>
              <a:t> </a:t>
            </a:r>
            <a:r>
              <a:rPr lang="en-GB" sz="1200" dirty="0" err="1" smtClean="0">
                <a:solidFill>
                  <a:schemeClr val="tx1"/>
                </a:solidFill>
                <a:effectLst/>
                <a:latin typeface="Arial" charset="0"/>
              </a:rPr>
              <a:t>učenike</a:t>
            </a:r>
            <a:r>
              <a:rPr lang="en-GB" sz="1200" dirty="0" smtClean="0">
                <a:solidFill>
                  <a:schemeClr val="tx1"/>
                </a:solidFill>
                <a:effectLst/>
                <a:latin typeface="Arial" charset="0"/>
              </a:rPr>
              <a:t> da u </a:t>
            </a:r>
            <a:r>
              <a:rPr lang="en-GB" sz="1200" dirty="0" err="1" smtClean="0">
                <a:solidFill>
                  <a:schemeClr val="tx1"/>
                </a:solidFill>
                <a:effectLst/>
                <a:latin typeface="Arial" charset="0"/>
              </a:rPr>
              <a:t>njemu</a:t>
            </a:r>
            <a:r>
              <a:rPr lang="en-GB" sz="1200" dirty="0" smtClean="0">
                <a:solidFill>
                  <a:schemeClr val="tx1"/>
                </a:solidFill>
                <a:effectLst/>
                <a:latin typeface="Arial" charset="0"/>
              </a:rPr>
              <a:t> </a:t>
            </a:r>
            <a:r>
              <a:rPr lang="en-GB" sz="1200" dirty="0" err="1" smtClean="0">
                <a:solidFill>
                  <a:schemeClr val="tx1"/>
                </a:solidFill>
                <a:effectLst/>
                <a:latin typeface="Arial" charset="0"/>
              </a:rPr>
              <a:t>sudjeluju</a:t>
            </a:r>
            <a:r>
              <a:rPr lang="en-GB" sz="1200" dirty="0" smtClean="0">
                <a:solidFill>
                  <a:schemeClr val="tx1"/>
                </a:solidFill>
                <a:effectLst/>
                <a:latin typeface="Arial" charset="0"/>
              </a:rPr>
              <a:t>! </a:t>
            </a:r>
            <a:r>
              <a:rPr lang="en-GB" sz="1200" dirty="0" err="1" smtClean="0">
                <a:solidFill>
                  <a:schemeClr val="tx1"/>
                </a:solidFill>
                <a:effectLst/>
                <a:latin typeface="Arial" charset="0"/>
              </a:rPr>
              <a:t>Najboljih</a:t>
            </a:r>
            <a:r>
              <a:rPr lang="en-GB" sz="1200" dirty="0" smtClean="0">
                <a:solidFill>
                  <a:schemeClr val="tx1"/>
                </a:solidFill>
                <a:effectLst/>
                <a:latin typeface="Arial" charset="0"/>
              </a:rPr>
              <a:t> 100 </a:t>
            </a:r>
            <a:r>
              <a:rPr lang="en-GB" sz="1200" dirty="0" err="1" smtClean="0">
                <a:solidFill>
                  <a:schemeClr val="tx1"/>
                </a:solidFill>
                <a:effectLst/>
                <a:latin typeface="Arial" charset="0"/>
              </a:rPr>
              <a:t>igrača</a:t>
            </a:r>
            <a:r>
              <a:rPr lang="en-GB" sz="1200" dirty="0" smtClean="0">
                <a:solidFill>
                  <a:schemeClr val="tx1"/>
                </a:solidFill>
                <a:effectLst/>
                <a:latin typeface="Arial" charset="0"/>
              </a:rPr>
              <a:t> </a:t>
            </a:r>
            <a:r>
              <a:rPr lang="en-GB" sz="1200" dirty="0" err="1" smtClean="0">
                <a:solidFill>
                  <a:schemeClr val="tx1"/>
                </a:solidFill>
                <a:effectLst/>
                <a:latin typeface="Arial" charset="0"/>
              </a:rPr>
              <a:t>osvojit</a:t>
            </a:r>
            <a:r>
              <a:rPr lang="en-GB" sz="1200" dirty="0" smtClean="0">
                <a:solidFill>
                  <a:schemeClr val="tx1"/>
                </a:solidFill>
                <a:effectLst/>
                <a:latin typeface="Arial" charset="0"/>
              </a:rPr>
              <a:t> </a:t>
            </a:r>
            <a:r>
              <a:rPr lang="en-GB" sz="1200" dirty="0" err="1" smtClean="0">
                <a:solidFill>
                  <a:schemeClr val="tx1"/>
                </a:solidFill>
                <a:effectLst/>
                <a:latin typeface="Arial" charset="0"/>
              </a:rPr>
              <a:t>će</a:t>
            </a:r>
            <a:r>
              <a:rPr lang="en-GB" sz="1200" dirty="0" smtClean="0">
                <a:solidFill>
                  <a:schemeClr val="tx1"/>
                </a:solidFill>
                <a:effectLst/>
                <a:latin typeface="Arial" charset="0"/>
              </a:rPr>
              <a:t> </a:t>
            </a:r>
            <a:r>
              <a:rPr lang="en-GB" sz="1200" dirty="0" err="1" smtClean="0">
                <a:solidFill>
                  <a:schemeClr val="tx1"/>
                </a:solidFill>
                <a:effectLst/>
                <a:latin typeface="Arial" charset="0"/>
              </a:rPr>
              <a:t>novu</a:t>
            </a:r>
            <a:r>
              <a:rPr lang="en-GB" sz="1200" dirty="0" smtClean="0">
                <a:solidFill>
                  <a:schemeClr val="tx1"/>
                </a:solidFill>
                <a:effectLst/>
                <a:latin typeface="Arial" charset="0"/>
              </a:rPr>
              <a:t> </a:t>
            </a:r>
            <a:r>
              <a:rPr lang="en-GB" sz="1200" dirty="0" err="1" smtClean="0">
                <a:solidFill>
                  <a:schemeClr val="tx1"/>
                </a:solidFill>
                <a:effectLst/>
                <a:latin typeface="Arial" charset="0"/>
              </a:rPr>
              <a:t>novčanicu</a:t>
            </a:r>
            <a:r>
              <a:rPr lang="en-GB" sz="1200" dirty="0" smtClean="0">
                <a:solidFill>
                  <a:schemeClr val="tx1"/>
                </a:solidFill>
                <a:effectLst/>
                <a:latin typeface="Arial" charset="0"/>
              </a:rPr>
              <a:t> od 20 € u </a:t>
            </a:r>
            <a:r>
              <a:rPr lang="en-GB" sz="1200" dirty="0" err="1" smtClean="0">
                <a:solidFill>
                  <a:schemeClr val="tx1"/>
                </a:solidFill>
                <a:effectLst/>
                <a:latin typeface="Arial" charset="0"/>
              </a:rPr>
              <a:t>posebnom</a:t>
            </a:r>
            <a:r>
              <a:rPr lang="en-GB" sz="1200" dirty="0" smtClean="0">
                <a:solidFill>
                  <a:schemeClr val="tx1"/>
                </a:solidFill>
                <a:effectLst/>
                <a:latin typeface="Arial" charset="0"/>
              </a:rPr>
              <a:t> </a:t>
            </a:r>
            <a:r>
              <a:rPr lang="en-GB" sz="1200" dirty="0" err="1" smtClean="0">
                <a:solidFill>
                  <a:schemeClr val="tx1"/>
                </a:solidFill>
                <a:effectLst/>
                <a:latin typeface="Arial" charset="0"/>
              </a:rPr>
              <a:t>okviru</a:t>
            </a:r>
            <a:r>
              <a:rPr lang="en-GB" sz="1200" dirty="0" smtClean="0">
                <a:solidFill>
                  <a:schemeClr val="tx1"/>
                </a:solidFill>
                <a:effectLst/>
                <a:latin typeface="Arial" charset="0"/>
              </a:rPr>
              <a:t> s </a:t>
            </a:r>
            <a:r>
              <a:rPr lang="en-GB" sz="1200" dirty="0" err="1" smtClean="0">
                <a:solidFill>
                  <a:schemeClr val="tx1"/>
                </a:solidFill>
                <a:effectLst/>
                <a:latin typeface="Arial" charset="0"/>
              </a:rPr>
              <a:t>urezanim</a:t>
            </a:r>
            <a:r>
              <a:rPr lang="en-GB" sz="1200" dirty="0" smtClean="0">
                <a:solidFill>
                  <a:schemeClr val="tx1"/>
                </a:solidFill>
                <a:effectLst/>
                <a:latin typeface="Arial" charset="0"/>
              </a:rPr>
              <a:t> </a:t>
            </a:r>
            <a:r>
              <a:rPr lang="en-GB" sz="1200" dirty="0" err="1" smtClean="0">
                <a:solidFill>
                  <a:schemeClr val="tx1"/>
                </a:solidFill>
                <a:effectLst/>
                <a:latin typeface="Arial" charset="0"/>
              </a:rPr>
              <a:t>natpisom</a:t>
            </a:r>
            <a:r>
              <a:rPr lang="en-GB" sz="1200" dirty="0" smtClean="0">
                <a:solidFill>
                  <a:schemeClr val="tx1"/>
                </a:solidFill>
                <a:effectLst/>
                <a:latin typeface="Arial" charset="0"/>
              </a:rPr>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vi-VN" sz="1200" kern="1200" dirty="0" smtClean="0">
                <a:solidFill>
                  <a:schemeClr val="tx1"/>
                </a:solidFill>
                <a:effectLst/>
                <a:latin typeface="Arial" charset="0"/>
                <a:ea typeface="+mn-ea"/>
                <a:cs typeface="+mn-cs"/>
              </a:rPr>
              <a:t>Svaka eurokovanica ima zajedničku, europsku stranu i nacionalnu stranu. Na europskoj strani, koju je dizajnirao Luc Luycx iz Belgijske kraljevske kovnice, prikazan je zemljovid Europe. Na nacionalnoj strani prikazana je poznata osoba, građevina ili nacionalni simbol. Neke zemlje imaju istu sliku na svim kovanicama, dok druge imaju različite slike na različitim apoenima. Sve eurokovanice mogu se upotrijebiti u svim zemljama europodručja.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Više informacija o kovanicama možete pronaći na sljedećoj stranici</a:t>
            </a:r>
            <a:r>
              <a:rPr lang="vi-VN" sz="1200" kern="1200" dirty="0" smtClean="0">
                <a:solidFill>
                  <a:schemeClr val="tx1"/>
                </a:solidFill>
                <a:effectLst/>
                <a:latin typeface="Arial" charset="0"/>
                <a:ea typeface="+mn-ea"/>
                <a:cs typeface="+mn-cs"/>
              </a:rPr>
              <a:t>:</a:t>
            </a:r>
            <a:r>
              <a:rPr lang="hr-HR" sz="1200" kern="1200" dirty="0" smtClean="0">
                <a:solidFill>
                  <a:schemeClr val="tx1"/>
                </a:solidFill>
                <a:effectLst/>
                <a:latin typeface="Arial" charset="0"/>
                <a:ea typeface="+mn-ea"/>
                <a:cs typeface="+mn-cs"/>
              </a:rPr>
              <a:t> </a:t>
            </a:r>
            <a:r>
              <a:rPr lang="vi-VN" sz="1200" u="sng" dirty="0" smtClean="0">
                <a:solidFill>
                  <a:schemeClr val="tx1"/>
                </a:solidFill>
                <a:effectLst/>
                <a:latin typeface="Arial" charset="0"/>
                <a:hlinkClick r:id="rId3"/>
              </a:rPr>
              <a:t>http</a:t>
            </a:r>
            <a:r>
              <a:rPr lang="vi-VN" sz="1200" u="sng" dirty="0" smtClean="0">
                <a:solidFill>
                  <a:schemeClr val="tx1"/>
                </a:solidFill>
                <a:effectLst/>
                <a:latin typeface="Arial" charset="0"/>
                <a:hlinkClick r:id="rId3"/>
              </a:rPr>
              <a:t>://www.nove-euronovcanice.eu/Eurokovanice/Eurokovanice/Zajednička-strana/1-cent</a:t>
            </a:r>
            <a:r>
              <a:rPr lang="vi-VN" sz="1200" kern="1200" dirty="0" smtClean="0">
                <a:solidFill>
                  <a:schemeClr val="tx1"/>
                </a:solidFill>
                <a:effectLst/>
                <a:latin typeface="Arial" charset="0"/>
                <a:ea typeface="+mn-ea"/>
                <a:cs typeface="+mn-cs"/>
              </a:rPr>
              <a:t>.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Euronovčanice i eurokovanice puštene su 2002. u optjecaj u 12 zemalja. Uvođenje eura bilo je najveći logistički pothvat u Europi u pola stoljeća.</a:t>
            </a:r>
          </a:p>
          <a:p>
            <a:endParaRPr lang="de-DE" sz="1200" b="1" dirty="0" smtClean="0">
              <a:solidFill>
                <a:schemeClr val="tx1"/>
              </a:solidFill>
              <a:effectLst/>
              <a:latin typeface="Arial" charset="0"/>
            </a:endParaRPr>
          </a:p>
          <a:p>
            <a:r>
              <a:rPr lang="vi-VN" sz="1200" b="1" dirty="0" smtClean="0">
                <a:solidFill>
                  <a:schemeClr val="tx1"/>
                </a:solidFill>
                <a:effectLst/>
                <a:latin typeface="Arial" charset="0"/>
              </a:rPr>
              <a:t>Prijedlog: </a:t>
            </a:r>
            <a:r>
              <a:rPr lang="vi-VN" sz="1200" kern="1200" dirty="0" smtClean="0">
                <a:solidFill>
                  <a:schemeClr val="tx1"/>
                </a:solidFill>
                <a:effectLst/>
                <a:latin typeface="Arial" charset="0"/>
                <a:ea typeface="+mn-ea"/>
                <a:cs typeface="+mn-cs"/>
              </a:rPr>
              <a:t>Slike kovanica na ovom slajdu mogu se micati. Od učenika se može tražiti da pokažu koja kovanica potječe iz koje zemlje. Ako žele saznati iz koje zemlje potječu druge kovanice, mogu igrati igru »Iz koje je države kovanica?« na stranici </a:t>
            </a:r>
            <a:r>
              <a:rPr lang="vi-VN" sz="1200" u="sng" dirty="0" smtClean="0">
                <a:solidFill>
                  <a:schemeClr val="tx1"/>
                </a:solidFill>
                <a:effectLst/>
                <a:latin typeface="Arial" charset="0"/>
                <a:hlinkClick r:id="rId4"/>
              </a:rPr>
              <a:t>http://www.nove-euronovcanice.eu/Edukativni-materijali-i-preuzimanja/IZ-KOJE-JE-DRŽAVE-KOVANICA</a:t>
            </a:r>
            <a:r>
              <a:rPr lang="vi-VN" sz="1200" kern="1200" dirty="0" smtClean="0">
                <a:solidFill>
                  <a:schemeClr val="tx1"/>
                </a:solidFill>
                <a:effectLst/>
                <a:latin typeface="Arial" charset="0"/>
                <a:ea typeface="+mn-ea"/>
                <a:cs typeface="+mn-cs"/>
              </a:rPr>
              <a:t>.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Informacije o nacionalnoj strani kovanica od 1 €</a:t>
            </a:r>
          </a:p>
          <a:p>
            <a:r>
              <a:rPr lang="vi-VN" sz="1200" b="1" kern="1200" dirty="0" smtClean="0">
                <a:solidFill>
                  <a:schemeClr val="tx1"/>
                </a:solidFill>
                <a:effectLst/>
                <a:latin typeface="Arial" charset="0"/>
                <a:ea typeface="+mn-ea"/>
                <a:cs typeface="+mn-cs"/>
              </a:rPr>
              <a:t>Austrija: </a:t>
            </a:r>
            <a:r>
              <a:rPr lang="vi-VN" sz="1200" kern="1200" dirty="0" smtClean="0">
                <a:solidFill>
                  <a:schemeClr val="tx1"/>
                </a:solidFill>
                <a:effectLst/>
                <a:latin typeface="Arial" charset="0"/>
                <a:ea typeface="+mn-ea"/>
                <a:cs typeface="+mn-cs"/>
              </a:rPr>
              <a:t>Na kovanici od 1 €, kojom se ističe bogata glazbena tradicija Austrije, nalazi se lik poznatog austrijskog skladatelja Wolfganga Amadeusa Mozarta.</a:t>
            </a:r>
          </a:p>
          <a:p>
            <a:r>
              <a:rPr lang="vi-VN" sz="1200" b="1" kern="1200" dirty="0" smtClean="0">
                <a:solidFill>
                  <a:schemeClr val="tx1"/>
                </a:solidFill>
                <a:effectLst/>
                <a:latin typeface="Arial" charset="0"/>
                <a:ea typeface="+mn-ea"/>
                <a:cs typeface="+mn-cs"/>
              </a:rPr>
              <a:t>Belgija: </a:t>
            </a:r>
            <a:r>
              <a:rPr lang="vi-VN" sz="1200" kern="1200" dirty="0" smtClean="0">
                <a:solidFill>
                  <a:schemeClr val="tx1"/>
                </a:solidFill>
                <a:effectLst/>
                <a:latin typeface="Arial" charset="0"/>
                <a:ea typeface="+mn-ea"/>
                <a:cs typeface="+mn-cs"/>
              </a:rPr>
              <a:t>Na belgijskim kovanicama prikazan je belgijski monarh. Od 2002. do 2014. na njima je bio prikazan kralj Albert II. Od 2014. na njima je kralj Philippe. Kovanice su valjane bez obzira na to koji monarh je na njima. </a:t>
            </a:r>
          </a:p>
          <a:p>
            <a:r>
              <a:rPr lang="vi-VN" sz="1200" b="1" kern="1200" dirty="0" smtClean="0">
                <a:solidFill>
                  <a:schemeClr val="tx1"/>
                </a:solidFill>
                <a:effectLst/>
                <a:latin typeface="Arial" charset="0"/>
                <a:ea typeface="+mn-ea"/>
                <a:cs typeface="+mn-cs"/>
              </a:rPr>
              <a:t>Cipar: </a:t>
            </a:r>
            <a:r>
              <a:rPr lang="vi-VN" sz="1200" kern="1200" dirty="0" smtClean="0">
                <a:solidFill>
                  <a:schemeClr val="tx1"/>
                </a:solidFill>
                <a:effectLst/>
                <a:latin typeface="Arial" charset="0"/>
                <a:ea typeface="+mn-ea"/>
                <a:cs typeface="+mn-cs"/>
              </a:rPr>
              <a:t>Na kovanicama od 1 € i 2 € prikazan je idol u obliku križa iz bakrenog doba (3000 godina pr. n. e.). Taj karakteristični primjer otočne prapovijesne umjetnosti pokazuje mjesto koje je Cipar imao u središtu civilizacije i u starom vijeku. </a:t>
            </a:r>
          </a:p>
          <a:p>
            <a:r>
              <a:rPr lang="vi-VN" sz="1200" b="1" kern="1200" dirty="0" smtClean="0">
                <a:solidFill>
                  <a:schemeClr val="tx1"/>
                </a:solidFill>
                <a:effectLst/>
                <a:latin typeface="Arial" charset="0"/>
                <a:ea typeface="+mn-ea"/>
                <a:cs typeface="+mn-cs"/>
              </a:rPr>
              <a:t>Estonija: </a:t>
            </a:r>
            <a:r>
              <a:rPr lang="vi-VN" sz="1200" kern="1200" dirty="0" smtClean="0">
                <a:solidFill>
                  <a:schemeClr val="tx1"/>
                </a:solidFill>
                <a:effectLst/>
                <a:latin typeface="Arial" charset="0"/>
                <a:ea typeface="+mn-ea"/>
                <a:cs typeface="+mn-cs"/>
              </a:rPr>
              <a:t>Dizajn nacionalne strane estonskih kovanica jednak je za sve apoene. Na njoj se nalazi zemljopisni prikaz Estonije i riječ »Eesti«, što znači »Estonija«.</a:t>
            </a:r>
          </a:p>
          <a:p>
            <a:r>
              <a:rPr lang="vi-VN" sz="1200" b="1" kern="1200" dirty="0" smtClean="0">
                <a:solidFill>
                  <a:schemeClr val="tx1"/>
                </a:solidFill>
                <a:effectLst/>
                <a:latin typeface="Arial" charset="0"/>
                <a:ea typeface="+mn-ea"/>
                <a:cs typeface="+mn-cs"/>
              </a:rPr>
              <a:t>Finska: </a:t>
            </a:r>
            <a:r>
              <a:rPr lang="vi-VN" sz="1200" kern="1200" dirty="0" smtClean="0">
                <a:solidFill>
                  <a:schemeClr val="tx1"/>
                </a:solidFill>
                <a:effectLst/>
                <a:latin typeface="Arial" charset="0"/>
                <a:ea typeface="+mn-ea"/>
                <a:cs typeface="+mn-cs"/>
              </a:rPr>
              <a:t>Na kovanici od 1 € prikazana su dva labuda u letu. Motiv je preuzet iz rješenja za natječaj za prigodnu kovanicu u svrhu obilježavanja 80. obljetnice neovisnosti Finske.</a:t>
            </a:r>
          </a:p>
          <a:p>
            <a:r>
              <a:rPr lang="vi-VN" sz="1200" b="1" kern="1200" dirty="0" smtClean="0">
                <a:solidFill>
                  <a:schemeClr val="tx1"/>
                </a:solidFill>
                <a:effectLst/>
                <a:latin typeface="Arial" charset="0"/>
                <a:ea typeface="+mn-ea"/>
                <a:cs typeface="+mn-cs"/>
              </a:rPr>
              <a:t>Francuska: </a:t>
            </a:r>
            <a:r>
              <a:rPr lang="vi-VN" sz="1200" kern="1200" dirty="0" smtClean="0">
                <a:solidFill>
                  <a:schemeClr val="tx1"/>
                </a:solidFill>
                <a:effectLst/>
                <a:latin typeface="Arial" charset="0"/>
                <a:ea typeface="+mn-ea"/>
                <a:cs typeface="+mn-cs"/>
              </a:rPr>
              <a:t>Na francuskim kovanicama od 1 € i 2 € prikazano je drvo, koje simbolizira život, kontinuitet i rast. Nalazi se u šesterokutu koji je okružen motom </a:t>
            </a:r>
            <a:r>
              <a:rPr lang="vi-VN" sz="1200" b="1" kern="1200" dirty="0" smtClean="0">
                <a:solidFill>
                  <a:schemeClr val="tx1"/>
                </a:solidFill>
                <a:effectLst/>
                <a:latin typeface="Arial" charset="0"/>
                <a:ea typeface="+mn-ea"/>
                <a:cs typeface="+mn-cs"/>
              </a:rPr>
              <a:t>Republike: </a:t>
            </a:r>
            <a:r>
              <a:rPr lang="vi-VN" sz="1200" kern="1200" dirty="0" smtClean="0">
                <a:solidFill>
                  <a:schemeClr val="tx1"/>
                </a:solidFill>
                <a:effectLst/>
                <a:latin typeface="Arial" charset="0"/>
                <a:ea typeface="+mn-ea"/>
                <a:cs typeface="+mn-cs"/>
              </a:rPr>
              <a:t>»Liberté, Egalité, Fraternité« (Sloboda, jednakost, bratstvo).  </a:t>
            </a:r>
          </a:p>
          <a:p>
            <a:r>
              <a:rPr lang="vi-VN" sz="1200" b="1" kern="1200" dirty="0" smtClean="0">
                <a:solidFill>
                  <a:schemeClr val="tx1"/>
                </a:solidFill>
                <a:effectLst/>
                <a:latin typeface="Arial" charset="0"/>
                <a:ea typeface="+mn-ea"/>
                <a:cs typeface="+mn-cs"/>
              </a:rPr>
              <a:t>Njemačka: </a:t>
            </a:r>
            <a:r>
              <a:rPr lang="vi-VN" sz="1200" kern="1200" dirty="0" smtClean="0">
                <a:solidFill>
                  <a:schemeClr val="tx1"/>
                </a:solidFill>
                <a:effectLst/>
                <a:latin typeface="Arial" charset="0"/>
                <a:ea typeface="+mn-ea"/>
                <a:cs typeface="+mn-cs"/>
              </a:rPr>
              <a:t>Na kovanicama od 1 € i 2 € prikazan je tradicionalni simbol suverenosti Njemačke, orao, okružen zvijezdama Europske unije.</a:t>
            </a:r>
          </a:p>
          <a:p>
            <a:r>
              <a:rPr lang="vi-VN" sz="1200" b="1" kern="1200" dirty="0" smtClean="0">
                <a:solidFill>
                  <a:schemeClr val="tx1"/>
                </a:solidFill>
                <a:effectLst/>
                <a:latin typeface="Arial" charset="0"/>
                <a:ea typeface="+mn-ea"/>
                <a:cs typeface="+mn-cs"/>
              </a:rPr>
              <a:t>Grčka: </a:t>
            </a:r>
            <a:r>
              <a:rPr lang="vi-VN" sz="1200" kern="1200" dirty="0" smtClean="0">
                <a:solidFill>
                  <a:schemeClr val="tx1"/>
                </a:solidFill>
                <a:effectLst/>
                <a:latin typeface="Arial" charset="0"/>
                <a:ea typeface="+mn-ea"/>
                <a:cs typeface="+mn-cs"/>
              </a:rPr>
              <a:t>Motiv sove na kovanici od 1 € preuzet je sa staroatenske kovanice od 4 drahme (5. st. pr. n. e.). </a:t>
            </a:r>
          </a:p>
          <a:p>
            <a:r>
              <a:rPr lang="vi-VN" sz="1200" b="1" kern="1200" dirty="0" smtClean="0">
                <a:solidFill>
                  <a:schemeClr val="tx1"/>
                </a:solidFill>
                <a:effectLst/>
                <a:latin typeface="Arial" charset="0"/>
                <a:ea typeface="+mn-ea"/>
                <a:cs typeface="+mn-cs"/>
              </a:rPr>
              <a:t>Irska: </a:t>
            </a:r>
            <a:r>
              <a:rPr lang="vi-VN" sz="1200" kern="1200" dirty="0" smtClean="0">
                <a:solidFill>
                  <a:schemeClr val="tx1"/>
                </a:solidFill>
                <a:effectLst/>
                <a:latin typeface="Arial" charset="0"/>
                <a:ea typeface="+mn-ea"/>
                <a:cs typeface="+mn-cs"/>
              </a:rPr>
              <a:t>Na irskim kovanicama prikazana je keltska harfa, tradicionalni simbol Irske, ukrašena godinom izdanja i natpisom »Éire«, nazivom za Irsku na irskom jeziku.</a:t>
            </a:r>
          </a:p>
          <a:p>
            <a:r>
              <a:rPr lang="vi-VN" sz="1200" b="1" kern="1200" dirty="0" smtClean="0">
                <a:solidFill>
                  <a:schemeClr val="tx1"/>
                </a:solidFill>
                <a:effectLst/>
                <a:latin typeface="Arial" charset="0"/>
                <a:ea typeface="+mn-ea"/>
                <a:cs typeface="+mn-cs"/>
              </a:rPr>
              <a:t>Italija: </a:t>
            </a:r>
            <a:r>
              <a:rPr lang="vi-VN" sz="1200" kern="1200" dirty="0" smtClean="0">
                <a:solidFill>
                  <a:schemeClr val="tx1"/>
                </a:solidFill>
                <a:effectLst/>
                <a:latin typeface="Arial" charset="0"/>
                <a:ea typeface="+mn-ea"/>
                <a:cs typeface="+mn-cs"/>
              </a:rPr>
              <a:t>Na kovanici od 1 € poznati je crtež Leonarda da Vincija, izložen u venecijanskoj Galeriji Akademije, koji prikazuje idealne proporcije ljudskog tijela. </a:t>
            </a:r>
          </a:p>
          <a:p>
            <a:r>
              <a:rPr lang="vi-VN" sz="1200" b="1" kern="1200" dirty="0" smtClean="0">
                <a:solidFill>
                  <a:schemeClr val="tx1"/>
                </a:solidFill>
                <a:effectLst/>
                <a:latin typeface="Arial" charset="0"/>
                <a:ea typeface="+mn-ea"/>
                <a:cs typeface="+mn-cs"/>
              </a:rPr>
              <a:t>Latvija: </a:t>
            </a:r>
            <a:r>
              <a:rPr lang="vi-VN" sz="1200" kern="1200" dirty="0" smtClean="0">
                <a:solidFill>
                  <a:schemeClr val="tx1"/>
                </a:solidFill>
                <a:effectLst/>
                <a:latin typeface="Arial" charset="0"/>
                <a:ea typeface="+mn-ea"/>
                <a:cs typeface="+mn-cs"/>
              </a:rPr>
              <a:t>Na kovanici od 1 € prikazana je Latvijka u narodnoj nošnji. Taj je motiv prvotno upotrijebljen na srebrnoj kovanici od 5 latsa 1929. </a:t>
            </a:r>
          </a:p>
          <a:p>
            <a:r>
              <a:rPr lang="vi-VN" sz="1200" b="1" kern="1200" dirty="0" smtClean="0">
                <a:solidFill>
                  <a:schemeClr val="tx1"/>
                </a:solidFill>
                <a:effectLst/>
                <a:latin typeface="Arial" charset="0"/>
                <a:ea typeface="+mn-ea"/>
                <a:cs typeface="+mn-cs"/>
              </a:rPr>
              <a:t>Litva: </a:t>
            </a:r>
            <a:r>
              <a:rPr lang="vi-VN" sz="1200" kern="1200" dirty="0" smtClean="0">
                <a:solidFill>
                  <a:schemeClr val="tx1"/>
                </a:solidFill>
                <a:effectLst/>
                <a:latin typeface="Arial" charset="0"/>
                <a:ea typeface="+mn-ea"/>
                <a:cs typeface="+mn-cs"/>
              </a:rPr>
              <a:t>Na litavskim eurokovanicama prikazan je grb Republike Litve, Vytis, država izdavateljica »LIETUVA« te godina izdavanja »2015«. </a:t>
            </a:r>
          </a:p>
          <a:p>
            <a:r>
              <a:rPr lang="vi-VN" sz="1200" b="1" kern="1200" dirty="0" smtClean="0">
                <a:solidFill>
                  <a:schemeClr val="tx1"/>
                </a:solidFill>
                <a:effectLst/>
                <a:latin typeface="Arial" charset="0"/>
                <a:ea typeface="+mn-ea"/>
                <a:cs typeface="+mn-cs"/>
              </a:rPr>
              <a:t>Luksemburg: </a:t>
            </a:r>
            <a:r>
              <a:rPr lang="vi-VN" sz="1200" kern="1200" dirty="0" smtClean="0">
                <a:solidFill>
                  <a:schemeClr val="tx1"/>
                </a:solidFill>
                <a:effectLst/>
                <a:latin typeface="Arial" charset="0"/>
                <a:ea typeface="+mn-ea"/>
                <a:cs typeface="+mn-cs"/>
              </a:rPr>
              <a:t>Na svim luksemburškim kovanicama nalazi se profil Njegove Kraljevske Visosti velikog vojvode Henrija. Na njima se također nalazi godina izdanja i riječ »Luksemburg« napisana na luksemburškom jeziku (»Lëtzebuerg«).</a:t>
            </a:r>
          </a:p>
          <a:p>
            <a:r>
              <a:rPr lang="vi-VN" sz="1200" b="1" kern="1200" dirty="0" smtClean="0">
                <a:solidFill>
                  <a:schemeClr val="tx1"/>
                </a:solidFill>
                <a:effectLst/>
                <a:latin typeface="Arial" charset="0"/>
                <a:ea typeface="+mn-ea"/>
                <a:cs typeface="+mn-cs"/>
              </a:rPr>
              <a:t>Malta: </a:t>
            </a:r>
            <a:r>
              <a:rPr lang="vi-VN" sz="1200" kern="1200" dirty="0" smtClean="0">
                <a:solidFill>
                  <a:schemeClr val="tx1"/>
                </a:solidFill>
                <a:effectLst/>
                <a:latin typeface="Arial" charset="0"/>
                <a:ea typeface="+mn-ea"/>
                <a:cs typeface="+mn-cs"/>
              </a:rPr>
              <a:t>Na kovanicama od 1 € i 2 € prikazan je simbol Suverenog malteškog reda. Tijekom vladavine tog reda na Malti, između 1530. i 1798., osmerokraki je križ postao simbolom otoka te se danas često naziva malteškim križem. </a:t>
            </a:r>
          </a:p>
          <a:p>
            <a:r>
              <a:rPr lang="vi-VN" sz="1200" b="1" kern="1200" dirty="0" smtClean="0">
                <a:solidFill>
                  <a:schemeClr val="tx1"/>
                </a:solidFill>
                <a:effectLst/>
                <a:latin typeface="Arial" charset="0"/>
                <a:ea typeface="+mn-ea"/>
                <a:cs typeface="+mn-cs"/>
              </a:rPr>
              <a:t>Nizozemska: </a:t>
            </a:r>
            <a:r>
              <a:rPr lang="vi-VN" sz="1200" kern="1200" dirty="0" smtClean="0">
                <a:solidFill>
                  <a:schemeClr val="tx1"/>
                </a:solidFill>
                <a:effectLst/>
                <a:latin typeface="Arial" charset="0"/>
                <a:ea typeface="+mn-ea"/>
                <a:cs typeface="+mn-cs"/>
              </a:rPr>
              <a:t>Kovanice iz Nizozemske prikazuju nizozemskog monarha. Od 2002. do 2014. na njima je bila kraljica Beatrix. Od 2014. na njima je kralj Willem-Alexander. Kovanice su valjane bez obzira na to koji monarh je na njima. </a:t>
            </a:r>
          </a:p>
          <a:p>
            <a:r>
              <a:rPr lang="vi-VN" sz="1200" b="1" kern="1200" dirty="0" smtClean="0">
                <a:solidFill>
                  <a:schemeClr val="tx1"/>
                </a:solidFill>
                <a:effectLst/>
                <a:latin typeface="Arial" charset="0"/>
                <a:ea typeface="+mn-ea"/>
                <a:cs typeface="+mn-cs"/>
              </a:rPr>
              <a:t>Portugal: </a:t>
            </a:r>
            <a:r>
              <a:rPr lang="vi-VN" sz="1200" kern="1200" dirty="0" smtClean="0">
                <a:solidFill>
                  <a:schemeClr val="tx1"/>
                </a:solidFill>
                <a:effectLst/>
                <a:latin typeface="Arial" charset="0"/>
                <a:ea typeface="+mn-ea"/>
                <a:cs typeface="+mn-cs"/>
              </a:rPr>
              <a:t>Na kovanicama od 1 € i 2 € nalaze se portugalski dvorci i grbovi okruženi zvijezdama Europske unije. To simbolizira dijalog, razmjenu vrijednosti i dinamiku izgradnje Europe. U sredini je kraljevski pečat iz 1144. </a:t>
            </a:r>
          </a:p>
          <a:p>
            <a:r>
              <a:rPr lang="vi-VN" sz="1200" b="1" kern="1200" dirty="0" smtClean="0">
                <a:solidFill>
                  <a:schemeClr val="tx1"/>
                </a:solidFill>
                <a:effectLst/>
                <a:latin typeface="Arial" charset="0"/>
                <a:ea typeface="+mn-ea"/>
                <a:cs typeface="+mn-cs"/>
              </a:rPr>
              <a:t>Slovačka: </a:t>
            </a:r>
            <a:r>
              <a:rPr lang="vi-VN" sz="1200" kern="1200" dirty="0" smtClean="0">
                <a:solidFill>
                  <a:schemeClr val="tx1"/>
                </a:solidFill>
                <a:effectLst/>
                <a:latin typeface="Arial" charset="0"/>
                <a:ea typeface="+mn-ea"/>
                <a:cs typeface="+mn-cs"/>
              </a:rPr>
              <a:t>Na kovanicama od 1 € i 2 € prikazan je slovački nacionalni simbol, dvostruki križ na tri brda. </a:t>
            </a:r>
          </a:p>
          <a:p>
            <a:r>
              <a:rPr lang="vi-VN" sz="1200" b="1" kern="1200" dirty="0" smtClean="0">
                <a:solidFill>
                  <a:schemeClr val="tx1"/>
                </a:solidFill>
                <a:effectLst/>
                <a:latin typeface="Arial" charset="0"/>
                <a:ea typeface="+mn-ea"/>
                <a:cs typeface="+mn-cs"/>
              </a:rPr>
              <a:t>Slovenija: </a:t>
            </a:r>
            <a:r>
              <a:rPr lang="vi-VN" sz="1200" kern="1200" dirty="0" smtClean="0">
                <a:solidFill>
                  <a:schemeClr val="tx1"/>
                </a:solidFill>
                <a:effectLst/>
                <a:latin typeface="Arial" charset="0"/>
                <a:ea typeface="+mn-ea"/>
                <a:cs typeface="+mn-cs"/>
              </a:rPr>
              <a:t>Na kovanici od 1 € portret je Primoža Trubara, autora prve knjige tiskane na slovenskom jeziku. </a:t>
            </a:r>
          </a:p>
          <a:p>
            <a:r>
              <a:rPr lang="vi-VN" sz="1200" b="1" kern="1200" dirty="0" smtClean="0">
                <a:solidFill>
                  <a:schemeClr val="tx1"/>
                </a:solidFill>
                <a:effectLst/>
                <a:latin typeface="Arial" charset="0"/>
                <a:ea typeface="+mn-ea"/>
                <a:cs typeface="+mn-cs"/>
              </a:rPr>
              <a:t>Španjolska: </a:t>
            </a:r>
            <a:r>
              <a:rPr lang="vi-VN" sz="1200" kern="1200" dirty="0" smtClean="0">
                <a:solidFill>
                  <a:schemeClr val="tx1"/>
                </a:solidFill>
                <a:effectLst/>
                <a:latin typeface="Arial" charset="0"/>
                <a:ea typeface="+mn-ea"/>
                <a:cs typeface="+mn-cs"/>
              </a:rPr>
              <a:t>Na kovanicama od 1 € i 2 € prikazan je španjolski monarh. Od 2002. do 2015. na kovanicama je bio kralj Juan Carlos I., a od 2015. na kovanicama je kralj Felipe VI. Kovanice su valjane bez obzira na to koji monarh je na njima. </a:t>
            </a:r>
            <a:endParaRPr lang="vi-VN"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smtClean="0">
                <a:solidFill>
                  <a:schemeClr val="tx1"/>
                </a:solidFill>
                <a:effectLst/>
                <a:latin typeface="Arial" charset="0"/>
                <a:ea typeface="+mn-ea"/>
                <a:cs typeface="+mn-cs"/>
              </a:rPr>
              <a:t>Postoji sedam apoena euronovčanica: 5 €, 10 €, 20 €, 50 €,100 €, 200 € i 500 €. Na njima su prikazani arhitektonski stilovi iz različitih razdoblja europske povijesti, od najstarijih prema najnovijima. Novčanica od 5 € prikazuje arhitekturu klasičnog stila, novčanica od 10 € prikazuje arhitekturu romaničkog razdoblja (od 10. do 13. stoljeća), a novčanica od 20 € arhitekturu gotičkog razdoblja (od 13. do 16. stoljeća) i tako dalje do novčanice od 500 €, na kojoj je prikazana moderna arhitektura. </a:t>
            </a:r>
            <a:r>
              <a:rPr lang="vi-VN" sz="1200" i="1" u="sng" kern="1200" dirty="0" smtClean="0">
                <a:solidFill>
                  <a:schemeClr val="tx1"/>
                </a:solidFill>
                <a:effectLst/>
                <a:latin typeface="Arial" charset="0"/>
                <a:ea typeface="+mn-ea"/>
                <a:cs typeface="+mn-cs"/>
              </a:rPr>
              <a:t>Arhitektonski elementi na euronovčanicama stilizirani su prikazi</a:t>
            </a:r>
            <a:r>
              <a:rPr lang="vi-VN" sz="1200" kern="1200" dirty="0" smtClean="0">
                <a:solidFill>
                  <a:schemeClr val="tx1"/>
                </a:solidFill>
                <a:effectLst/>
                <a:latin typeface="Arial" charset="0"/>
                <a:ea typeface="+mn-ea"/>
                <a:cs typeface="+mn-cs"/>
              </a:rPr>
              <a:t>, nijedan od njih nije prikaz postojeće građevine. Ove su slike ilustracija arhitektonskog stila na svakoj novčanici. </a:t>
            </a:r>
          </a:p>
          <a:p>
            <a:endParaRPr lang="vi-VN" sz="1200" kern="1200" dirty="0" smtClean="0">
              <a:solidFill>
                <a:schemeClr val="tx1"/>
              </a:solidFill>
              <a:effectLst/>
              <a:latin typeface="Arial" charset="0"/>
              <a:ea typeface="+mn-ea"/>
              <a:cs typeface="+mn-cs"/>
            </a:endParaRPr>
          </a:p>
          <a:p>
            <a:r>
              <a:rPr lang="vi-VN" sz="1200" kern="1200" dirty="0" smtClean="0">
                <a:solidFill>
                  <a:schemeClr val="tx1"/>
                </a:solidFill>
                <a:effectLst/>
                <a:latin typeface="Arial" charset="0"/>
                <a:ea typeface="+mn-ea"/>
                <a:cs typeface="+mn-cs"/>
              </a:rPr>
              <a:t>Prve euronovčanice dizajnirao je Robert Kalina iz austrijske središnje banke Oesterreichische Nationalbank. Puštene su u optjecaj 2002. Dizajn svih novčanica obnavlja se i njihova se zaštita trenutačno pojačava novim zaštitnim obilježjima. Nova novčanica od 5 € izdana je 2. svibnja 2013., nova novčanica od 10 € 23. rujna 2014., a nova novčanica od 20 € bit će puštena u optjecaj 25. studenoga 2015. Kada će drugi apoeni biti izdani odredit će se i objaviti javnosti i osobama koje profesionalno rukuju gotovinom u kasnijoj fazi. Uz novčanice iz druge serije zakonsko sredstvo plaćanja su i novčanice iz prve serije. Javnost će biti pravodobno obaviještena ako se to bude mijenjalo.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Prijedlog: </a:t>
            </a:r>
            <a:r>
              <a:rPr lang="vi-VN" sz="1200" kern="1200" dirty="0" smtClean="0">
                <a:solidFill>
                  <a:schemeClr val="tx1"/>
                </a:solidFill>
                <a:effectLst/>
                <a:latin typeface="Arial" charset="0"/>
                <a:ea typeface="+mn-ea"/>
                <a:cs typeface="+mn-cs"/>
              </a:rPr>
              <a:t>Ove slike možete zamijeniti slikama iz svoje zemlje. Osim toga, možete sakupiti slike poznatih građevina i pitati učenike da po stilu odrede jesu li klasične, romaničke ili gotičke. </a:t>
            </a:r>
          </a:p>
          <a:p>
            <a:endParaRPr lang="vi-VN" sz="1200" kern="1200" dirty="0" smtClean="0">
              <a:solidFill>
                <a:schemeClr val="tx1"/>
              </a:solidFill>
              <a:effectLst/>
              <a:latin typeface="Arial" charset="0"/>
              <a:ea typeface="+mn-ea"/>
              <a:cs typeface="+mn-cs"/>
            </a:endParaRPr>
          </a:p>
          <a:p>
            <a:r>
              <a:rPr lang="vi-VN" sz="1200" b="1" kern="1200" dirty="0" smtClean="0">
                <a:solidFill>
                  <a:schemeClr val="tx1"/>
                </a:solidFill>
                <a:effectLst/>
                <a:latin typeface="Arial" charset="0"/>
                <a:ea typeface="+mn-ea"/>
                <a:cs typeface="+mn-cs"/>
              </a:rPr>
              <a:t>Informacije o građevinama na ovom slajdu</a:t>
            </a:r>
          </a:p>
          <a:p>
            <a:r>
              <a:rPr lang="vi-VN" sz="1200" b="1" kern="1200" dirty="0" smtClean="0">
                <a:solidFill>
                  <a:schemeClr val="tx1"/>
                </a:solidFill>
                <a:effectLst/>
                <a:latin typeface="Arial" charset="0"/>
                <a:ea typeface="+mn-ea"/>
                <a:cs typeface="+mn-cs"/>
              </a:rPr>
              <a:t>novčanica od 5 €: </a:t>
            </a:r>
            <a:r>
              <a:rPr lang="vi-VN" sz="1200" kern="1200" dirty="0" smtClean="0">
                <a:solidFill>
                  <a:schemeClr val="tx1"/>
                </a:solidFill>
                <a:effectLst/>
                <a:latin typeface="Arial" charset="0"/>
                <a:ea typeface="+mn-ea"/>
                <a:cs typeface="+mn-cs"/>
              </a:rPr>
              <a:t>Hadrijanov slavoluk u Ateni, Grčka</a:t>
            </a:r>
          </a:p>
          <a:p>
            <a:r>
              <a:rPr lang="vi-VN" sz="1200" b="1" kern="1200" dirty="0" smtClean="0">
                <a:solidFill>
                  <a:schemeClr val="tx1"/>
                </a:solidFill>
                <a:effectLst/>
                <a:latin typeface="Arial" charset="0"/>
                <a:ea typeface="+mn-ea"/>
                <a:cs typeface="+mn-cs"/>
              </a:rPr>
              <a:t>novčanica od 10 €: </a:t>
            </a:r>
            <a:r>
              <a:rPr lang="vi-VN" sz="1200" kern="1200" dirty="0" smtClean="0">
                <a:solidFill>
                  <a:schemeClr val="tx1"/>
                </a:solidFill>
                <a:effectLst/>
                <a:latin typeface="Arial" charset="0"/>
                <a:ea typeface="+mn-ea"/>
                <a:cs typeface="+mn-cs"/>
              </a:rPr>
              <a:t>Kosi toranj u Pisi, Italija</a:t>
            </a:r>
          </a:p>
          <a:p>
            <a:r>
              <a:rPr lang="vi-VN" sz="1200" b="1" kern="1200" dirty="0" smtClean="0">
                <a:solidFill>
                  <a:schemeClr val="tx1"/>
                </a:solidFill>
                <a:effectLst/>
                <a:latin typeface="Arial" charset="0"/>
                <a:ea typeface="+mn-ea"/>
                <a:cs typeface="+mn-cs"/>
              </a:rPr>
              <a:t>novčanica od 20 €: </a:t>
            </a:r>
            <a:r>
              <a:rPr lang="vi-VN" sz="1200" kern="1200" dirty="0" smtClean="0">
                <a:solidFill>
                  <a:schemeClr val="tx1"/>
                </a:solidFill>
                <a:effectLst/>
                <a:latin typeface="Arial" charset="0"/>
                <a:ea typeface="+mn-ea"/>
                <a:cs typeface="+mn-cs"/>
              </a:rPr>
              <a:t>katedrala Notre-Dame u Parizu, Francuska</a:t>
            </a:r>
            <a:endParaRPr lang="hr-HR"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dirty="0" smtClean="0"/>
              <a:t>Euronovčanice na licu imaju prozore ili vrata, a na naličju mostove. </a:t>
            </a:r>
          </a:p>
          <a:p>
            <a:endParaRPr lang="vi-VN" baseline="0" dirty="0" smtClean="0"/>
          </a:p>
          <a:p>
            <a:r>
              <a:rPr lang="vi-VN" b="1" baseline="0" dirty="0" smtClean="0"/>
              <a:t>Prijedlog: </a:t>
            </a:r>
            <a:r>
              <a:rPr lang="vi-VN" baseline="0" dirty="0" smtClean="0"/>
              <a:t>Kao i na prethodnom slajdu, sliku renesansne građevine možete zamijeniti slikom građevine iz svoje zemlje. Ovo je slika palače kralja Carlosa V. u Alhambri kraj Granade, Španjolska.</a:t>
            </a:r>
          </a:p>
          <a:p>
            <a:endParaRPr lang="hr-HR"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dirty="0" smtClean="0">
                <a:solidFill>
                  <a:schemeClr val="tx1"/>
                </a:solidFill>
                <a:effectLst/>
                <a:latin typeface="Arial" charset="0"/>
              </a:rPr>
              <a:t>Prozori i vrata na licu novčanica i mostovi na naličju novčanica utjelovjuju ideje.</a:t>
            </a:r>
          </a:p>
          <a:p>
            <a:endParaRPr lang="vi-VN" sz="1200" dirty="0" smtClean="0">
              <a:solidFill>
                <a:schemeClr val="tx1"/>
              </a:solidFill>
              <a:effectLst/>
              <a:latin typeface="Arial" charset="0"/>
            </a:endParaRPr>
          </a:p>
          <a:p>
            <a:r>
              <a:rPr lang="vi-VN" sz="1200" dirty="0" smtClean="0">
                <a:solidFill>
                  <a:schemeClr val="tx1"/>
                </a:solidFill>
                <a:effectLst/>
                <a:latin typeface="Arial" charset="0"/>
              </a:rPr>
              <a:t>Prozori i vrata simboliziraju europski duh otvorenosti i suradnje.</a:t>
            </a:r>
          </a:p>
          <a:p>
            <a:endParaRPr lang="vi-VN" sz="1200" dirty="0" smtClean="0">
              <a:solidFill>
                <a:schemeClr val="tx1"/>
              </a:solidFill>
              <a:effectLst/>
              <a:latin typeface="Arial" charset="0"/>
            </a:endParaRPr>
          </a:p>
          <a:p>
            <a:r>
              <a:rPr lang="vi-VN" sz="1200" dirty="0" smtClean="0">
                <a:solidFill>
                  <a:schemeClr val="tx1"/>
                </a:solidFill>
                <a:effectLst/>
                <a:latin typeface="Arial" charset="0"/>
              </a:rPr>
              <a:t>Mostovi simboliziraju komunikaciju između naroda Europe te između Europe i ostatka svijeta.</a:t>
            </a:r>
            <a:endParaRPr lang="en-GB" sz="1200" dirty="0" smtClean="0">
              <a:solidFill>
                <a:schemeClr val="tx1"/>
              </a:solidFill>
              <a:effectLst/>
              <a:latin typeface="Arial" charset="0"/>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Europa, </a:t>
            </a:r>
            <a:r>
              <a:rPr lang="en-GB" dirty="0" err="1" smtClean="0"/>
              <a:t>lik</a:t>
            </a:r>
            <a:r>
              <a:rPr lang="en-GB" dirty="0" smtClean="0"/>
              <a:t> </a:t>
            </a:r>
            <a:r>
              <a:rPr lang="en-GB" dirty="0" err="1" smtClean="0"/>
              <a:t>iz</a:t>
            </a:r>
            <a:r>
              <a:rPr lang="en-GB" dirty="0" smtClean="0"/>
              <a:t> </a:t>
            </a:r>
            <a:r>
              <a:rPr lang="en-GB" dirty="0" err="1" smtClean="0"/>
              <a:t>grčke</a:t>
            </a:r>
            <a:r>
              <a:rPr lang="en-GB" dirty="0" smtClean="0"/>
              <a:t> </a:t>
            </a:r>
            <a:r>
              <a:rPr lang="en-GB" dirty="0" err="1" smtClean="0"/>
              <a:t>mitologije</a:t>
            </a:r>
            <a:r>
              <a:rPr lang="en-GB" dirty="0" smtClean="0"/>
              <a:t>, </a:t>
            </a:r>
            <a:r>
              <a:rPr lang="en-GB" dirty="0" err="1" smtClean="0"/>
              <a:t>ima</a:t>
            </a:r>
            <a:r>
              <a:rPr lang="en-GB" dirty="0" smtClean="0"/>
              <a:t> </a:t>
            </a:r>
            <a:r>
              <a:rPr lang="en-GB" dirty="0" err="1" smtClean="0"/>
              <a:t>veoma</a:t>
            </a:r>
            <a:r>
              <a:rPr lang="en-GB" dirty="0" smtClean="0"/>
              <a:t> </a:t>
            </a:r>
            <a:r>
              <a:rPr lang="en-GB" dirty="0" err="1" smtClean="0"/>
              <a:t>važnu</a:t>
            </a:r>
            <a:r>
              <a:rPr lang="en-GB" dirty="0" smtClean="0"/>
              <a:t> </a:t>
            </a:r>
            <a:r>
              <a:rPr lang="en-GB" dirty="0" err="1" smtClean="0"/>
              <a:t>ulogu</a:t>
            </a:r>
            <a:r>
              <a:rPr lang="en-GB" dirty="0" smtClean="0"/>
              <a:t> u </a:t>
            </a:r>
            <a:r>
              <a:rPr lang="en-GB" dirty="0" err="1" smtClean="0"/>
              <a:t>novoj</a:t>
            </a:r>
            <a:r>
              <a:rPr lang="en-GB" dirty="0" smtClean="0"/>
              <a:t> </a:t>
            </a:r>
            <a:r>
              <a:rPr lang="en-GB" dirty="0" err="1" smtClean="0"/>
              <a:t>seriji</a:t>
            </a:r>
            <a:r>
              <a:rPr lang="en-GB" dirty="0" smtClean="0"/>
              <a:t> </a:t>
            </a:r>
            <a:r>
              <a:rPr lang="en-GB" dirty="0" err="1" smtClean="0"/>
              <a:t>novčanica</a:t>
            </a:r>
            <a:r>
              <a:rPr lang="en-GB" dirty="0" smtClean="0"/>
              <a:t>. </a:t>
            </a:r>
            <a:r>
              <a:rPr lang="en-GB" dirty="0" err="1" smtClean="0"/>
              <a:t>Pojavljuje</a:t>
            </a:r>
            <a:r>
              <a:rPr lang="en-GB" dirty="0" smtClean="0"/>
              <a:t> se u </a:t>
            </a:r>
            <a:r>
              <a:rPr lang="en-GB" dirty="0" err="1" smtClean="0"/>
              <a:t>vodenom</a:t>
            </a:r>
            <a:r>
              <a:rPr lang="en-GB" dirty="0" smtClean="0"/>
              <a:t> </a:t>
            </a:r>
            <a:r>
              <a:rPr lang="en-GB" dirty="0" err="1" smtClean="0"/>
              <a:t>znaku</a:t>
            </a:r>
            <a:r>
              <a:rPr lang="en-GB" dirty="0" smtClean="0"/>
              <a:t> </a:t>
            </a:r>
            <a:r>
              <a:rPr lang="en-GB" dirty="0" err="1" smtClean="0"/>
              <a:t>svih</a:t>
            </a:r>
            <a:r>
              <a:rPr lang="en-GB" dirty="0" smtClean="0"/>
              <a:t> </a:t>
            </a:r>
            <a:r>
              <a:rPr lang="en-GB" dirty="0" err="1" smtClean="0"/>
              <a:t>novih</a:t>
            </a:r>
            <a:r>
              <a:rPr lang="en-GB" dirty="0" smtClean="0"/>
              <a:t> </a:t>
            </a:r>
            <a:r>
              <a:rPr lang="en-GB" dirty="0" err="1" smtClean="0"/>
              <a:t>novčanica</a:t>
            </a:r>
            <a:r>
              <a:rPr lang="en-GB" dirty="0" smtClean="0"/>
              <a:t>. Na </a:t>
            </a:r>
            <a:r>
              <a:rPr lang="en-GB" dirty="0" err="1" smtClean="0"/>
              <a:t>novoj</a:t>
            </a:r>
            <a:r>
              <a:rPr lang="en-GB" dirty="0" smtClean="0"/>
              <a:t> </a:t>
            </a:r>
            <a:r>
              <a:rPr lang="en-GB" dirty="0" err="1" smtClean="0"/>
              <a:t>novčanici</a:t>
            </a:r>
            <a:r>
              <a:rPr lang="en-GB" dirty="0" smtClean="0"/>
              <a:t> od 20 €, </a:t>
            </a:r>
            <a:r>
              <a:rPr lang="en-GB" dirty="0" err="1" smtClean="0"/>
              <a:t>koja</a:t>
            </a:r>
            <a:r>
              <a:rPr lang="en-GB" dirty="0" smtClean="0"/>
              <a:t> </a:t>
            </a:r>
            <a:r>
              <a:rPr lang="en-GB" dirty="0" err="1" smtClean="0"/>
              <a:t>će</a:t>
            </a:r>
            <a:r>
              <a:rPr lang="en-GB" dirty="0" smtClean="0"/>
              <a:t> </a:t>
            </a:r>
            <a:r>
              <a:rPr lang="en-GB" dirty="0" err="1" smtClean="0"/>
              <a:t>biti</a:t>
            </a:r>
            <a:r>
              <a:rPr lang="en-GB" dirty="0" smtClean="0"/>
              <a:t> </a:t>
            </a:r>
            <a:r>
              <a:rPr lang="en-GB" dirty="0" err="1" smtClean="0"/>
              <a:t>puštena</a:t>
            </a:r>
            <a:r>
              <a:rPr lang="en-GB" dirty="0" smtClean="0"/>
              <a:t> u </a:t>
            </a:r>
            <a:r>
              <a:rPr lang="en-GB" dirty="0" err="1" smtClean="0"/>
              <a:t>optjecaj</a:t>
            </a:r>
            <a:r>
              <a:rPr lang="en-GB" dirty="0" smtClean="0"/>
              <a:t> 25. </a:t>
            </a:r>
            <a:r>
              <a:rPr lang="en-GB" dirty="0" err="1" smtClean="0"/>
              <a:t>studenoga</a:t>
            </a:r>
            <a:r>
              <a:rPr lang="en-GB" dirty="0" smtClean="0"/>
              <a:t> 2015., </a:t>
            </a:r>
            <a:r>
              <a:rPr lang="en-GB" dirty="0" err="1" smtClean="0"/>
              <a:t>pojavljuje</a:t>
            </a:r>
            <a:r>
              <a:rPr lang="en-GB" dirty="0" smtClean="0"/>
              <a:t> se </a:t>
            </a:r>
            <a:r>
              <a:rPr lang="en-GB" dirty="0" err="1" smtClean="0"/>
              <a:t>i</a:t>
            </a:r>
            <a:r>
              <a:rPr lang="en-GB" dirty="0" smtClean="0"/>
              <a:t> u </a:t>
            </a:r>
            <a:r>
              <a:rPr lang="en-GB" dirty="0" err="1" smtClean="0"/>
              <a:t>gornjem</a:t>
            </a:r>
            <a:r>
              <a:rPr lang="en-GB" dirty="0" smtClean="0"/>
              <a:t> </a:t>
            </a:r>
            <a:r>
              <a:rPr lang="en-GB" dirty="0" err="1" smtClean="0"/>
              <a:t>desnom</a:t>
            </a:r>
            <a:r>
              <a:rPr lang="en-GB" dirty="0" smtClean="0"/>
              <a:t> </a:t>
            </a:r>
            <a:r>
              <a:rPr lang="en-GB" dirty="0" err="1" smtClean="0"/>
              <a:t>kutu</a:t>
            </a:r>
            <a:r>
              <a:rPr lang="en-GB" dirty="0" smtClean="0"/>
              <a:t> </a:t>
            </a:r>
            <a:r>
              <a:rPr lang="en-GB" dirty="0" err="1" smtClean="0"/>
              <a:t>novčanice</a:t>
            </a:r>
            <a:r>
              <a:rPr lang="en-GB" dirty="0" smtClean="0"/>
              <a:t>, u </a:t>
            </a:r>
            <a:r>
              <a:rPr lang="en-GB" dirty="0" err="1" smtClean="0"/>
              <a:t>novom</a:t>
            </a:r>
            <a:r>
              <a:rPr lang="en-GB" dirty="0" smtClean="0"/>
              <a:t> </a:t>
            </a:r>
            <a:r>
              <a:rPr lang="en-GB" dirty="0" err="1" smtClean="0"/>
              <a:t>obilježju</a:t>
            </a:r>
            <a:r>
              <a:rPr lang="en-GB" dirty="0" smtClean="0"/>
              <a:t> »</a:t>
            </a:r>
            <a:r>
              <a:rPr lang="en-GB" dirty="0" err="1" smtClean="0"/>
              <a:t>prozor</a:t>
            </a:r>
            <a:r>
              <a:rPr lang="en-GB" dirty="0" smtClean="0"/>
              <a:t> s </a:t>
            </a:r>
            <a:r>
              <a:rPr lang="en-GB" dirty="0" err="1" smtClean="0"/>
              <a:t>portretom</a:t>
            </a:r>
            <a:r>
              <a:rPr lang="en-GB" dirty="0" smtClean="0"/>
              <a:t>«. </a:t>
            </a:r>
            <a:r>
              <a:rPr lang="en-GB" dirty="0" err="1" smtClean="0"/>
              <a:t>Pogledajte</a:t>
            </a:r>
            <a:r>
              <a:rPr lang="en-GB" dirty="0" smtClean="0"/>
              <a:t> </a:t>
            </a:r>
            <a:r>
              <a:rPr lang="en-GB" dirty="0" err="1" smtClean="0"/>
              <a:t>kroz</a:t>
            </a:r>
            <a:r>
              <a:rPr lang="en-GB" dirty="0" smtClean="0"/>
              <a:t> </a:t>
            </a:r>
            <a:r>
              <a:rPr lang="en-GB" dirty="0" err="1" smtClean="0"/>
              <a:t>novčanicu</a:t>
            </a:r>
            <a:r>
              <a:rPr lang="en-GB" dirty="0" smtClean="0"/>
              <a:t> </a:t>
            </a:r>
            <a:r>
              <a:rPr lang="en-GB" dirty="0" err="1" smtClean="0"/>
              <a:t>prema</a:t>
            </a:r>
            <a:r>
              <a:rPr lang="en-GB" dirty="0" smtClean="0"/>
              <a:t> </a:t>
            </a:r>
            <a:r>
              <a:rPr lang="en-GB" dirty="0" err="1" smtClean="0"/>
              <a:t>izvoru</a:t>
            </a:r>
            <a:r>
              <a:rPr lang="en-GB" dirty="0" smtClean="0"/>
              <a:t> </a:t>
            </a:r>
            <a:r>
              <a:rPr lang="en-GB" dirty="0" err="1" smtClean="0"/>
              <a:t>svjetlosti</a:t>
            </a:r>
            <a:r>
              <a:rPr lang="en-GB" dirty="0" smtClean="0"/>
              <a:t> </a:t>
            </a:r>
            <a:r>
              <a:rPr lang="en-GB" dirty="0" err="1" smtClean="0"/>
              <a:t>i</a:t>
            </a:r>
            <a:r>
              <a:rPr lang="en-GB" dirty="0" smtClean="0"/>
              <a:t> </a:t>
            </a:r>
            <a:r>
              <a:rPr lang="en-GB" dirty="0" err="1" smtClean="0"/>
              <a:t>vidjet</a:t>
            </a:r>
            <a:r>
              <a:rPr lang="en-GB" dirty="0" smtClean="0"/>
              <a:t> </a:t>
            </a:r>
            <a:r>
              <a:rPr lang="en-GB" dirty="0" err="1" smtClean="0"/>
              <a:t>ćete</a:t>
            </a:r>
            <a:r>
              <a:rPr lang="en-GB" dirty="0" smtClean="0"/>
              <a:t> je! </a:t>
            </a:r>
          </a:p>
          <a:p>
            <a:endParaRPr lang="en-GB" dirty="0" smtClean="0"/>
          </a:p>
          <a:p>
            <a:r>
              <a:rPr lang="en-GB" dirty="0" smtClean="0"/>
              <a:t>Europa je </a:t>
            </a:r>
            <a:r>
              <a:rPr lang="en-GB" dirty="0" err="1" smtClean="0"/>
              <a:t>odabrana</a:t>
            </a:r>
            <a:r>
              <a:rPr lang="en-GB" dirty="0" smtClean="0"/>
              <a:t> </a:t>
            </a:r>
            <a:r>
              <a:rPr lang="en-GB" dirty="0" err="1" smtClean="0"/>
              <a:t>za</a:t>
            </a:r>
            <a:r>
              <a:rPr lang="en-GB" dirty="0" smtClean="0"/>
              <a:t> </a:t>
            </a:r>
            <a:r>
              <a:rPr lang="en-GB" dirty="0" err="1" smtClean="0"/>
              <a:t>motiv</a:t>
            </a:r>
            <a:r>
              <a:rPr lang="en-GB" dirty="0" smtClean="0"/>
              <a:t> </a:t>
            </a:r>
            <a:r>
              <a:rPr lang="en-GB" dirty="0" err="1" smtClean="0"/>
              <a:t>na</a:t>
            </a:r>
            <a:r>
              <a:rPr lang="en-GB" dirty="0" smtClean="0"/>
              <a:t> </a:t>
            </a:r>
            <a:r>
              <a:rPr lang="en-GB" dirty="0" err="1" smtClean="0"/>
              <a:t>novim</a:t>
            </a:r>
            <a:r>
              <a:rPr lang="en-GB" dirty="0" smtClean="0"/>
              <a:t> </a:t>
            </a:r>
            <a:r>
              <a:rPr lang="en-GB" dirty="0" err="1" smtClean="0"/>
              <a:t>novčanicama</a:t>
            </a:r>
            <a:r>
              <a:rPr lang="en-GB" dirty="0" smtClean="0"/>
              <a:t> </a:t>
            </a:r>
            <a:r>
              <a:rPr lang="en-GB" dirty="0" err="1" smtClean="0"/>
              <a:t>jer</a:t>
            </a:r>
            <a:r>
              <a:rPr lang="en-GB" dirty="0" smtClean="0"/>
              <a:t> je </a:t>
            </a:r>
            <a:r>
              <a:rPr lang="en-GB" dirty="0" err="1" smtClean="0"/>
              <a:t>po</a:t>
            </a:r>
            <a:r>
              <a:rPr lang="en-GB" dirty="0" smtClean="0"/>
              <a:t> </a:t>
            </a:r>
            <a:r>
              <a:rPr lang="en-GB" dirty="0" err="1" smtClean="0"/>
              <a:t>njoj</a:t>
            </a:r>
            <a:r>
              <a:rPr lang="en-GB" dirty="0" smtClean="0"/>
              <a:t> </a:t>
            </a:r>
            <a:r>
              <a:rPr lang="en-GB" dirty="0" err="1" smtClean="0"/>
              <a:t>nazvan</a:t>
            </a:r>
            <a:r>
              <a:rPr lang="en-GB" dirty="0" smtClean="0"/>
              <a:t> </a:t>
            </a:r>
            <a:r>
              <a:rPr lang="en-GB" dirty="0" err="1" smtClean="0"/>
              <a:t>naš</a:t>
            </a:r>
            <a:r>
              <a:rPr lang="en-GB" dirty="0" smtClean="0"/>
              <a:t> </a:t>
            </a:r>
            <a:r>
              <a:rPr lang="en-GB" dirty="0" err="1" smtClean="0"/>
              <a:t>kontinent</a:t>
            </a:r>
            <a:r>
              <a:rPr lang="en-GB" dirty="0" smtClean="0"/>
              <a:t>. </a:t>
            </a:r>
            <a:r>
              <a:rPr lang="en-GB" dirty="0" err="1" smtClean="0"/>
              <a:t>Slika</a:t>
            </a:r>
            <a:r>
              <a:rPr lang="en-GB" dirty="0" smtClean="0"/>
              <a:t> Europe </a:t>
            </a:r>
            <a:r>
              <a:rPr lang="en-GB" dirty="0" err="1" smtClean="0"/>
              <a:t>upotrijebljena</a:t>
            </a:r>
            <a:r>
              <a:rPr lang="en-GB" dirty="0" smtClean="0"/>
              <a:t> </a:t>
            </a:r>
            <a:r>
              <a:rPr lang="en-GB" dirty="0" err="1" smtClean="0"/>
              <a:t>na</a:t>
            </a:r>
            <a:r>
              <a:rPr lang="en-GB" dirty="0" smtClean="0"/>
              <a:t> </a:t>
            </a:r>
            <a:r>
              <a:rPr lang="en-GB" dirty="0" err="1" smtClean="0"/>
              <a:t>novčanici</a:t>
            </a:r>
            <a:r>
              <a:rPr lang="en-GB" dirty="0" smtClean="0"/>
              <a:t> </a:t>
            </a:r>
            <a:r>
              <a:rPr lang="en-GB" dirty="0" err="1" smtClean="0"/>
              <a:t>preuzeta</a:t>
            </a:r>
            <a:r>
              <a:rPr lang="en-GB" dirty="0" smtClean="0"/>
              <a:t> je </a:t>
            </a:r>
            <a:r>
              <a:rPr lang="en-GB" dirty="0" err="1" smtClean="0"/>
              <a:t>sa</a:t>
            </a:r>
            <a:r>
              <a:rPr lang="en-GB" dirty="0" smtClean="0"/>
              <a:t> </a:t>
            </a:r>
            <a:r>
              <a:rPr lang="en-GB" dirty="0" err="1" smtClean="0"/>
              <a:t>starogrčke</a:t>
            </a:r>
            <a:r>
              <a:rPr lang="en-GB" dirty="0" smtClean="0"/>
              <a:t> </a:t>
            </a:r>
            <a:r>
              <a:rPr lang="en-GB" dirty="0" err="1" smtClean="0"/>
              <a:t>vaze</a:t>
            </a:r>
            <a:r>
              <a:rPr lang="en-GB" dirty="0" smtClean="0"/>
              <a:t> </a:t>
            </a:r>
            <a:r>
              <a:rPr lang="en-GB" dirty="0" err="1" smtClean="0"/>
              <a:t>za</a:t>
            </a:r>
            <a:r>
              <a:rPr lang="en-GB" dirty="0" smtClean="0"/>
              <a:t> </a:t>
            </a:r>
            <a:r>
              <a:rPr lang="en-GB" dirty="0" err="1" smtClean="0"/>
              <a:t>koju</a:t>
            </a:r>
            <a:r>
              <a:rPr lang="en-GB" dirty="0" smtClean="0"/>
              <a:t> se </a:t>
            </a:r>
            <a:r>
              <a:rPr lang="en-GB" dirty="0" err="1" smtClean="0"/>
              <a:t>misli</a:t>
            </a:r>
            <a:r>
              <a:rPr lang="en-GB" dirty="0" smtClean="0"/>
              <a:t> da je </a:t>
            </a:r>
            <a:r>
              <a:rPr lang="en-GB" dirty="0" err="1" smtClean="0"/>
              <a:t>nastala</a:t>
            </a:r>
            <a:r>
              <a:rPr lang="en-GB" dirty="0" smtClean="0"/>
              <a:t> u </a:t>
            </a:r>
            <a:r>
              <a:rPr lang="en-GB" dirty="0" err="1" smtClean="0"/>
              <a:t>Tarantu</a:t>
            </a:r>
            <a:r>
              <a:rPr lang="en-GB" dirty="0" smtClean="0"/>
              <a:t>, u </a:t>
            </a:r>
            <a:r>
              <a:rPr lang="en-GB" dirty="0" err="1" smtClean="0"/>
              <a:t>južnoj</a:t>
            </a:r>
            <a:r>
              <a:rPr lang="en-GB" dirty="0" smtClean="0"/>
              <a:t> </a:t>
            </a:r>
            <a:r>
              <a:rPr lang="en-GB" dirty="0" err="1" smtClean="0"/>
              <a:t>Italiji</a:t>
            </a:r>
            <a:r>
              <a:rPr lang="en-GB" dirty="0" smtClean="0"/>
              <a:t>, u </a:t>
            </a:r>
            <a:r>
              <a:rPr lang="en-GB" dirty="0" err="1" smtClean="0"/>
              <a:t>drugoj</a:t>
            </a:r>
            <a:r>
              <a:rPr lang="en-GB" dirty="0" smtClean="0"/>
              <a:t> </a:t>
            </a:r>
            <a:r>
              <a:rPr lang="en-GB" dirty="0" err="1" smtClean="0"/>
              <a:t>polovici</a:t>
            </a:r>
            <a:r>
              <a:rPr lang="en-GB" dirty="0" smtClean="0"/>
              <a:t> 4. </a:t>
            </a:r>
            <a:r>
              <a:rPr lang="en-GB" dirty="0" err="1" smtClean="0"/>
              <a:t>st.</a:t>
            </a:r>
            <a:r>
              <a:rPr lang="en-GB" dirty="0" smtClean="0"/>
              <a:t> pr. n. e. </a:t>
            </a:r>
            <a:r>
              <a:rPr lang="en-GB" dirty="0" err="1" smtClean="0"/>
              <a:t>Vaza</a:t>
            </a:r>
            <a:r>
              <a:rPr lang="en-GB" dirty="0" smtClean="0"/>
              <a:t> se </a:t>
            </a:r>
            <a:r>
              <a:rPr lang="en-GB" dirty="0" err="1" smtClean="0"/>
              <a:t>nalazi</a:t>
            </a:r>
            <a:r>
              <a:rPr lang="en-GB" dirty="0" smtClean="0"/>
              <a:t> u </a:t>
            </a:r>
            <a:r>
              <a:rPr lang="en-GB" dirty="0" err="1" smtClean="0"/>
              <a:t>muzeju</a:t>
            </a:r>
            <a:r>
              <a:rPr lang="en-GB" dirty="0" smtClean="0"/>
              <a:t> Louvre u </a:t>
            </a:r>
            <a:r>
              <a:rPr lang="en-GB" dirty="0" err="1" smtClean="0"/>
              <a:t>Parizu</a:t>
            </a:r>
            <a:r>
              <a:rPr lang="en-GB" dirty="0" smtClean="0"/>
              <a:t>, u </a:t>
            </a:r>
            <a:r>
              <a:rPr lang="en-GB" dirty="0" err="1" smtClean="0"/>
              <a:t>Francuskoj</a:t>
            </a:r>
            <a:r>
              <a:rPr lang="en-GB" dirty="0" smtClean="0"/>
              <a:t>.</a:t>
            </a:r>
          </a:p>
          <a:p>
            <a:endParaRPr lang="en-GB" dirty="0" smtClean="0"/>
          </a:p>
          <a:p>
            <a:r>
              <a:rPr lang="en-GB" dirty="0" err="1" smtClean="0"/>
              <a:t>Više</a:t>
            </a:r>
            <a:r>
              <a:rPr lang="en-GB" dirty="0" smtClean="0"/>
              <a:t> </a:t>
            </a:r>
            <a:r>
              <a:rPr lang="en-GB" dirty="0" err="1" smtClean="0"/>
              <a:t>informacija</a:t>
            </a:r>
            <a:r>
              <a:rPr lang="en-GB" dirty="0" smtClean="0"/>
              <a:t> o </a:t>
            </a:r>
            <a:r>
              <a:rPr lang="en-GB" dirty="0" err="1" smtClean="0"/>
              <a:t>Europi</a:t>
            </a:r>
            <a:r>
              <a:rPr lang="en-GB" dirty="0" smtClean="0"/>
              <a:t>, </a:t>
            </a:r>
            <a:r>
              <a:rPr lang="en-GB" dirty="0" err="1" smtClean="0"/>
              <a:t>uključujući</a:t>
            </a:r>
            <a:r>
              <a:rPr lang="en-GB" dirty="0" smtClean="0"/>
              <a:t> </a:t>
            </a:r>
            <a:r>
              <a:rPr lang="en-GB" dirty="0" err="1" smtClean="0"/>
              <a:t>jedan</a:t>
            </a:r>
            <a:r>
              <a:rPr lang="en-GB" dirty="0" smtClean="0"/>
              <a:t> video, </a:t>
            </a:r>
            <a:r>
              <a:rPr lang="en-GB" dirty="0" err="1" smtClean="0"/>
              <a:t>možete</a:t>
            </a:r>
            <a:r>
              <a:rPr lang="en-GB" dirty="0" smtClean="0"/>
              <a:t> </a:t>
            </a:r>
            <a:r>
              <a:rPr lang="en-GB" dirty="0" err="1" smtClean="0"/>
              <a:t>pronaći</a:t>
            </a:r>
            <a:r>
              <a:rPr lang="en-GB" dirty="0" smtClean="0"/>
              <a:t> </a:t>
            </a:r>
            <a:r>
              <a:rPr lang="en-GB" dirty="0" err="1" smtClean="0"/>
              <a:t>ovdje</a:t>
            </a:r>
            <a:r>
              <a:rPr lang="en-GB" dirty="0" smtClean="0"/>
              <a:t>: </a:t>
            </a:r>
            <a:r>
              <a:rPr lang="en-GB" sz="1200" u="sng" dirty="0" smtClean="0">
                <a:solidFill>
                  <a:schemeClr val="tx1"/>
                </a:solidFill>
                <a:effectLst/>
                <a:latin typeface="Arial" charset="0"/>
                <a:hlinkClick r:id="rId3"/>
              </a:rPr>
              <a:t>http://www.nove-euronovcanice.eu/Serija-Europa/Mit-o-Europi</a:t>
            </a:r>
            <a:r>
              <a:rPr lang="en-GB" dirty="0" smtClean="0"/>
              <a:t>.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hr-HR" sz="1200" kern="1200" dirty="0" smtClean="0">
                <a:solidFill>
                  <a:schemeClr val="tx1"/>
                </a:solidFill>
                <a:effectLst/>
                <a:latin typeface="Arial" charset="0"/>
                <a:ea typeface="+mn-ea"/>
                <a:cs typeface="+mn-cs"/>
              </a:rPr>
              <a:t>Lako je provjeriti jesu li euronovčanice autentične. Samo osjeti, pogledaj i nakreći. </a:t>
            </a:r>
            <a:endParaRPr lang="hr-HR"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kern="1200" dirty="0" smtClean="0">
                <a:solidFill>
                  <a:schemeClr val="tx1"/>
                </a:solidFill>
                <a:effectLst/>
                <a:latin typeface="Arial" charset="0"/>
                <a:ea typeface="+mn-ea"/>
                <a:cs typeface="+mn-cs"/>
              </a:rPr>
              <a:t>Pritisnite sliku novčanice da biste pokrenuli film o tome kako opipom provjeriti je li novčanica od 20 € autentična. </a:t>
            </a:r>
            <a:endParaRPr lang="hr-HR"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hr-HR" sz="1200" kern="1200" dirty="0" smtClean="0">
                <a:solidFill>
                  <a:schemeClr val="tx1"/>
                </a:solidFill>
                <a:effectLst/>
                <a:latin typeface="Arial" charset="0"/>
                <a:ea typeface="+mn-ea"/>
                <a:cs typeface="+mn-cs"/>
              </a:rPr>
              <a:t>Pritisnite sliku novčanice da biste pokrenuli film o tome kako provjeriti je li novčanica od 20 € autentična tako što ćete pogledati kroz nju prema izvoru svjetlosti. </a:t>
            </a:r>
            <a:endParaRPr lang="hr-HR"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68.jpeg"/><Relationship Id="rId5" Type="http://schemas.openxmlformats.org/officeDocument/2006/relationships/slideLayout" Target="../slideLayouts/slideLayout7.xml"/><Relationship Id="rId10" Type="http://schemas.openxmlformats.org/officeDocument/2006/relationships/image" Target="../media/image66.png"/><Relationship Id="rId4" Type="http://schemas.openxmlformats.org/officeDocument/2006/relationships/video" Target="../media/media5.wmv"/><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3.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jpe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68.jpe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2.png"/><Relationship Id="rId5" Type="http://schemas.openxmlformats.org/officeDocument/2006/relationships/video" Target="../media/media3.wmv"/><Relationship Id="rId10" Type="http://schemas.openxmlformats.org/officeDocument/2006/relationships/image" Target="../media/image71.png"/><Relationship Id="rId4" Type="http://schemas.microsoft.com/office/2007/relationships/media" Target="../media/media3.wmv"/><Relationship Id="rId9"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n-lt"/>
                </a:rPr>
                <a:t>338 </a:t>
              </a:r>
              <a:r>
                <a:rPr lang="de-DE" altLang="de-DE" sz="2400" b="1" dirty="0" err="1">
                  <a:solidFill>
                    <a:srgbClr val="000099"/>
                  </a:solidFill>
                  <a:latin typeface="+mn-lt"/>
                </a:rPr>
                <a:t>milijuna</a:t>
              </a:r>
              <a:r>
                <a:rPr lang="de-DE" altLang="de-DE" sz="2400" b="1" dirty="0">
                  <a:solidFill>
                    <a:srgbClr val="000099"/>
                  </a:solidFill>
                  <a:latin typeface="+mn-lt"/>
                </a:rPr>
                <a:t> </a:t>
              </a:r>
            </a:p>
            <a:p>
              <a:pPr algn="ctr" eaLnBrk="1" hangingPunct="1"/>
              <a:r>
                <a:rPr lang="de-DE" altLang="de-DE" sz="2400" b="1" dirty="0" err="1" smtClean="0">
                  <a:solidFill>
                    <a:srgbClr val="000099"/>
                  </a:solidFill>
                  <a:latin typeface="+mn-lt"/>
                </a:rPr>
                <a:t>ljudi</a:t>
              </a:r>
              <a:endParaRPr lang="de-DE" altLang="de-DE" sz="2400" b="1" dirty="0">
                <a:solidFill>
                  <a:srgbClr val="000099"/>
                </a:solidFill>
                <a:latin typeface="+mn-lt"/>
              </a:endParaRPr>
            </a:p>
          </p:txBody>
        </p:sp>
      </p:grpSp>
      <p:sp>
        <p:nvSpPr>
          <p:cNvPr id="3" name="TextBox 2"/>
          <p:cNvSpPr txBox="1"/>
          <p:nvPr/>
        </p:nvSpPr>
        <p:spPr>
          <a:xfrm>
            <a:off x="2355731" y="6093296"/>
            <a:ext cx="4416595"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a:solidFill>
                  <a:srgbClr val="000099"/>
                </a:solidFill>
                <a:latin typeface="+mn-lt"/>
              </a:rPr>
              <a:t>Jedna</a:t>
            </a:r>
            <a:r>
              <a:rPr lang="en-GB" sz="3600" b="1" dirty="0">
                <a:solidFill>
                  <a:srgbClr val="000099"/>
                </a:solidFill>
                <a:latin typeface="+mn-lt"/>
              </a:rPr>
              <a:t> </a:t>
            </a:r>
            <a:r>
              <a:rPr lang="en-GB" sz="3600" b="1" dirty="0" err="1">
                <a:solidFill>
                  <a:srgbClr val="000099"/>
                </a:solidFill>
                <a:latin typeface="+mn-lt"/>
              </a:rPr>
              <a:t>valuta</a:t>
            </a:r>
            <a:r>
              <a:rPr lang="en-GB" sz="3600" b="1" dirty="0">
                <a:solidFill>
                  <a:srgbClr val="000099"/>
                </a:solidFill>
                <a:latin typeface="+mn-lt"/>
              </a:rPr>
              <a:t>: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51195"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n-lt"/>
                </a:rPr>
                <a:t>19 </a:t>
              </a:r>
              <a:r>
                <a:rPr lang="de-DE" altLang="de-DE" sz="2400" b="1" dirty="0" err="1">
                  <a:solidFill>
                    <a:srgbClr val="000099"/>
                  </a:solidFill>
                  <a:latin typeface="+mn-lt"/>
                </a:rPr>
                <a:t>zemalja</a:t>
              </a:r>
              <a:endParaRPr lang="de-DE" altLang="de-DE" sz="2400" b="1" dirty="0">
                <a:solidFill>
                  <a:srgbClr val="000099"/>
                </a:solidFill>
                <a:latin typeface="+mn-lt"/>
              </a:endParaRPr>
            </a:p>
          </p:txBody>
        </p:sp>
      </p:grpSp>
      <p:pic>
        <p:nvPicPr>
          <p:cNvPr id="9" name="Picture 3" descr="O:\Kd2\ECB\Beratung\Direct Marketing\Euro 5 und 10 und 20 Euro School ppt\Praese Material\Our Money Logo\Our_money_2013_HR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3720" t="35144" b="5163"/>
          <a:stretch/>
        </p:blipFill>
        <p:spPr bwMode="auto">
          <a:xfrm>
            <a:off x="108000" y="44624"/>
            <a:ext cx="1735200" cy="7725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Legenden\Legende_HR.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5816" y="189128"/>
            <a:ext cx="1283294"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HR.png"/>
          <p:cNvPicPr>
            <a:picLocks noChangeAspect="1" noChangeArrowheads="1"/>
          </p:cNvPicPr>
          <p:nvPr/>
        </p:nvPicPr>
        <p:blipFill rotWithShape="1">
          <a:blip r:embed="rId11">
            <a:extLst>
              <a:ext uri="{28A0092B-C50C-407E-A947-70E740481C1C}">
                <a14:useLocalDpi xmlns:a14="http://schemas.microsoft.com/office/drawing/2010/main" val="0"/>
              </a:ext>
            </a:extLst>
          </a:blip>
          <a:srcRect r="25588"/>
          <a:stretch/>
        </p:blipFill>
        <p:spPr bwMode="auto">
          <a:xfrm>
            <a:off x="108000" y="4320000"/>
            <a:ext cx="372720"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ew-video-security-20-portrait-hologra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96336" y="30708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21"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3744399" y="3134072"/>
            <a:ext cx="2348880" cy="1879104"/>
          </a:xfrm>
          <a:prstGeom prst="rect">
            <a:avLst/>
          </a:prstGeom>
        </p:spPr>
      </p:pic>
      <p:pic>
        <p:nvPicPr>
          <p:cNvPr id="2"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3725072" y="3206080"/>
            <a:ext cx="2348880" cy="1879104"/>
          </a:xfrm>
          <a:prstGeom prst="rect">
            <a:avLst/>
          </a:prstGeom>
        </p:spPr>
      </p:pic>
      <p:sp>
        <p:nvSpPr>
          <p:cNvPr id="11" name="Text Box 6"/>
          <p:cNvSpPr txBox="1">
            <a:spLocks noChangeArrowheads="1"/>
          </p:cNvSpPr>
          <p:nvPr/>
        </p:nvSpPr>
        <p:spPr bwMode="auto">
          <a:xfrm>
            <a:off x="781200" y="1076400"/>
            <a:ext cx="7560839" cy="169277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n-lt"/>
              </a:rPr>
              <a:t>NAKREĆI</a:t>
            </a:r>
          </a:p>
          <a:p>
            <a:pPr algn="ctr"/>
            <a:r>
              <a:rPr lang="en-US" altLang="de-DE" dirty="0">
                <a:solidFill>
                  <a:srgbClr val="000099"/>
                </a:solidFill>
                <a:latin typeface="+mn-lt"/>
              </a:rPr>
              <a:t>Na </a:t>
            </a:r>
            <a:r>
              <a:rPr lang="en-US" altLang="de-DE" b="1" dirty="0" err="1">
                <a:solidFill>
                  <a:srgbClr val="000099"/>
                </a:solidFill>
                <a:latin typeface="+mn-lt"/>
              </a:rPr>
              <a:t>hologramu</a:t>
            </a:r>
            <a:r>
              <a:rPr lang="en-US" altLang="de-DE" dirty="0">
                <a:solidFill>
                  <a:srgbClr val="000099"/>
                </a:solidFill>
                <a:latin typeface="+mn-lt"/>
              </a:rPr>
              <a:t> </a:t>
            </a:r>
            <a:r>
              <a:rPr lang="en-US" altLang="de-DE" dirty="0" err="1">
                <a:solidFill>
                  <a:srgbClr val="000099"/>
                </a:solidFill>
                <a:latin typeface="+mn-lt"/>
              </a:rPr>
              <a:t>postaju</a:t>
            </a:r>
            <a:r>
              <a:rPr lang="en-US" altLang="de-DE" dirty="0">
                <a:solidFill>
                  <a:srgbClr val="000099"/>
                </a:solidFill>
                <a:latin typeface="+mn-lt"/>
              </a:rPr>
              <a:t> </a:t>
            </a:r>
            <a:r>
              <a:rPr lang="en-US" altLang="de-DE" dirty="0" err="1">
                <a:solidFill>
                  <a:srgbClr val="000099"/>
                </a:solidFill>
                <a:latin typeface="+mn-lt"/>
              </a:rPr>
              <a:t>vidljivi</a:t>
            </a:r>
            <a:r>
              <a:rPr lang="en-US" altLang="de-DE" dirty="0">
                <a:solidFill>
                  <a:srgbClr val="000099"/>
                </a:solidFill>
                <a:latin typeface="+mn-lt"/>
              </a:rPr>
              <a:t> </a:t>
            </a:r>
            <a:r>
              <a:rPr lang="en-US" altLang="de-DE" dirty="0" err="1">
                <a:solidFill>
                  <a:srgbClr val="000099"/>
                </a:solidFill>
                <a:latin typeface="+mn-lt"/>
              </a:rPr>
              <a:t>Europin</a:t>
            </a:r>
            <a:r>
              <a:rPr lang="en-US" altLang="de-DE" dirty="0">
                <a:solidFill>
                  <a:srgbClr val="000099"/>
                </a:solidFill>
                <a:latin typeface="+mn-lt"/>
              </a:rPr>
              <a:t> </a:t>
            </a:r>
            <a:r>
              <a:rPr lang="en-US" altLang="de-DE" dirty="0" err="1">
                <a:solidFill>
                  <a:srgbClr val="000099"/>
                </a:solidFill>
                <a:latin typeface="+mn-lt"/>
              </a:rPr>
              <a:t>portret</a:t>
            </a:r>
            <a:r>
              <a:rPr lang="en-US" altLang="de-DE" dirty="0">
                <a:solidFill>
                  <a:srgbClr val="000099"/>
                </a:solidFill>
                <a:latin typeface="+mn-lt"/>
              </a:rPr>
              <a:t> </a:t>
            </a:r>
            <a:r>
              <a:rPr lang="en-US" altLang="de-DE" dirty="0" err="1">
                <a:solidFill>
                  <a:srgbClr val="000099"/>
                </a:solidFill>
                <a:latin typeface="+mn-lt"/>
              </a:rPr>
              <a:t>i</a:t>
            </a:r>
            <a:r>
              <a:rPr lang="en-US" altLang="de-DE" dirty="0">
                <a:solidFill>
                  <a:srgbClr val="000099"/>
                </a:solidFill>
                <a:latin typeface="+mn-lt"/>
              </a:rPr>
              <a:t> </a:t>
            </a:r>
            <a:r>
              <a:rPr lang="en-US" altLang="de-DE" dirty="0" err="1">
                <a:solidFill>
                  <a:srgbClr val="000099"/>
                </a:solidFill>
                <a:latin typeface="+mn-lt"/>
              </a:rPr>
              <a:t>oznaka</a:t>
            </a:r>
            <a:r>
              <a:rPr lang="en-US" altLang="de-DE" dirty="0">
                <a:solidFill>
                  <a:srgbClr val="000099"/>
                </a:solidFill>
                <a:latin typeface="+mn-lt"/>
              </a:rPr>
              <a:t> </a:t>
            </a:r>
            <a:r>
              <a:rPr lang="en-US" altLang="de-DE" dirty="0" err="1">
                <a:solidFill>
                  <a:srgbClr val="000099"/>
                </a:solidFill>
                <a:latin typeface="+mn-lt"/>
              </a:rPr>
              <a:t>vrijednosti</a:t>
            </a:r>
            <a:r>
              <a:rPr lang="en-US" altLang="de-DE" dirty="0">
                <a:solidFill>
                  <a:srgbClr val="000099"/>
                </a:solidFill>
                <a:latin typeface="+mn-lt"/>
              </a:rPr>
              <a:t>. </a:t>
            </a:r>
            <a:r>
              <a:rPr lang="en-US" altLang="de-DE" dirty="0" smtClean="0">
                <a:solidFill>
                  <a:srgbClr val="000099"/>
                </a:solidFill>
                <a:latin typeface="+mn-lt"/>
              </a:rPr>
              <a:t>  </a:t>
            </a:r>
            <a:r>
              <a:rPr lang="en-US" altLang="de-DE" dirty="0" err="1" smtClean="0">
                <a:solidFill>
                  <a:srgbClr val="000099"/>
                </a:solidFill>
                <a:latin typeface="+mn-lt"/>
              </a:rPr>
              <a:t>Kada</a:t>
            </a:r>
            <a:r>
              <a:rPr lang="en-US" altLang="de-DE" dirty="0" smtClean="0">
                <a:solidFill>
                  <a:srgbClr val="000099"/>
                </a:solidFill>
                <a:latin typeface="+mn-lt"/>
              </a:rPr>
              <a:t> </a:t>
            </a:r>
            <a:r>
              <a:rPr lang="en-US" altLang="de-DE" dirty="0">
                <a:solidFill>
                  <a:srgbClr val="000099"/>
                </a:solidFill>
                <a:latin typeface="+mn-lt"/>
              </a:rPr>
              <a:t>se </a:t>
            </a:r>
            <a:r>
              <a:rPr lang="en-US" altLang="de-DE" dirty="0" err="1">
                <a:solidFill>
                  <a:srgbClr val="000099"/>
                </a:solidFill>
                <a:latin typeface="+mn-lt"/>
              </a:rPr>
              <a:t>novčanica</a:t>
            </a:r>
            <a:r>
              <a:rPr lang="en-US" altLang="de-DE" dirty="0">
                <a:solidFill>
                  <a:srgbClr val="000099"/>
                </a:solidFill>
                <a:latin typeface="+mn-lt"/>
              </a:rPr>
              <a:t> </a:t>
            </a:r>
            <a:r>
              <a:rPr lang="en-US" altLang="de-DE" dirty="0" err="1">
                <a:solidFill>
                  <a:srgbClr val="000099"/>
                </a:solidFill>
                <a:latin typeface="+mn-lt"/>
              </a:rPr>
              <a:t>nakreće</a:t>
            </a:r>
            <a:r>
              <a:rPr lang="en-US" altLang="de-DE" dirty="0">
                <a:solidFill>
                  <a:srgbClr val="000099"/>
                </a:solidFill>
                <a:latin typeface="+mn-lt"/>
              </a:rPr>
              <a:t>, </a:t>
            </a:r>
            <a:r>
              <a:rPr lang="en-US" altLang="de-DE" dirty="0" err="1">
                <a:solidFill>
                  <a:srgbClr val="000099"/>
                </a:solidFill>
                <a:latin typeface="+mn-lt"/>
              </a:rPr>
              <a:t>na</a:t>
            </a:r>
            <a:r>
              <a:rPr lang="en-US" altLang="de-DE" dirty="0">
                <a:solidFill>
                  <a:srgbClr val="000099"/>
                </a:solidFill>
                <a:latin typeface="+mn-lt"/>
              </a:rPr>
              <a:t> </a:t>
            </a:r>
            <a:r>
              <a:rPr lang="en-US" altLang="de-DE" b="1" dirty="0" err="1">
                <a:solidFill>
                  <a:srgbClr val="000099"/>
                </a:solidFill>
                <a:latin typeface="+mn-lt"/>
              </a:rPr>
              <a:t>prozoru</a:t>
            </a:r>
            <a:r>
              <a:rPr lang="en-US" altLang="de-DE" b="1" dirty="0">
                <a:solidFill>
                  <a:srgbClr val="000099"/>
                </a:solidFill>
                <a:latin typeface="+mn-lt"/>
              </a:rPr>
              <a:t> s </a:t>
            </a:r>
            <a:r>
              <a:rPr lang="en-US" altLang="de-DE" b="1" dirty="0" err="1">
                <a:solidFill>
                  <a:srgbClr val="000099"/>
                </a:solidFill>
                <a:latin typeface="+mn-lt"/>
              </a:rPr>
              <a:t>portretom</a:t>
            </a:r>
            <a:r>
              <a:rPr lang="en-US" altLang="de-DE" dirty="0">
                <a:solidFill>
                  <a:srgbClr val="000099"/>
                </a:solidFill>
                <a:latin typeface="+mn-lt"/>
              </a:rPr>
              <a:t> vide se </a:t>
            </a:r>
            <a:r>
              <a:rPr lang="en-US" altLang="de-DE" dirty="0" err="1">
                <a:solidFill>
                  <a:srgbClr val="000099"/>
                </a:solidFill>
                <a:latin typeface="+mn-lt"/>
              </a:rPr>
              <a:t>linije</a:t>
            </a:r>
            <a:r>
              <a:rPr lang="en-US" altLang="de-DE" dirty="0">
                <a:solidFill>
                  <a:srgbClr val="000099"/>
                </a:solidFill>
                <a:latin typeface="+mn-lt"/>
              </a:rPr>
              <a:t> </a:t>
            </a:r>
            <a:r>
              <a:rPr lang="en-US" altLang="de-DE" dirty="0" err="1">
                <a:solidFill>
                  <a:srgbClr val="000099"/>
                </a:solidFill>
                <a:latin typeface="+mn-lt"/>
              </a:rPr>
              <a:t>duginih</a:t>
            </a:r>
            <a:r>
              <a:rPr lang="en-US" altLang="de-DE" dirty="0">
                <a:solidFill>
                  <a:srgbClr val="000099"/>
                </a:solidFill>
                <a:latin typeface="+mn-lt"/>
              </a:rPr>
              <a:t> </a:t>
            </a:r>
            <a:r>
              <a:rPr lang="en-US" altLang="de-DE" dirty="0" err="1">
                <a:solidFill>
                  <a:srgbClr val="000099"/>
                </a:solidFill>
                <a:latin typeface="+mn-lt"/>
              </a:rPr>
              <a:t>boja</a:t>
            </a:r>
            <a:r>
              <a:rPr lang="en-US" altLang="de-DE" dirty="0">
                <a:solidFill>
                  <a:srgbClr val="000099"/>
                </a:solidFill>
                <a:latin typeface="+mn-lt"/>
              </a:rPr>
              <a:t>. </a:t>
            </a:r>
            <a:r>
              <a:rPr lang="en-US" altLang="de-DE" dirty="0" smtClean="0">
                <a:solidFill>
                  <a:srgbClr val="000099"/>
                </a:solidFill>
                <a:latin typeface="+mn-lt"/>
              </a:rPr>
              <a:t>Na </a:t>
            </a:r>
            <a:r>
              <a:rPr lang="en-US" altLang="de-DE" b="1" dirty="0" err="1">
                <a:solidFill>
                  <a:srgbClr val="000099"/>
                </a:solidFill>
                <a:latin typeface="+mn-lt"/>
              </a:rPr>
              <a:t>smaragdnoj</a:t>
            </a:r>
            <a:r>
              <a:rPr lang="en-US" altLang="de-DE" b="1" dirty="0">
                <a:solidFill>
                  <a:srgbClr val="000099"/>
                </a:solidFill>
                <a:latin typeface="+mn-lt"/>
              </a:rPr>
              <a:t> </a:t>
            </a:r>
            <a:r>
              <a:rPr lang="en-US" altLang="de-DE" b="1" dirty="0" err="1">
                <a:solidFill>
                  <a:srgbClr val="000099"/>
                </a:solidFill>
                <a:latin typeface="+mn-lt"/>
              </a:rPr>
              <a:t>brojci</a:t>
            </a:r>
            <a:r>
              <a:rPr lang="en-US" altLang="de-DE" dirty="0">
                <a:solidFill>
                  <a:srgbClr val="000099"/>
                </a:solidFill>
                <a:latin typeface="+mn-lt"/>
              </a:rPr>
              <a:t> </a:t>
            </a:r>
            <a:r>
              <a:rPr lang="en-US" altLang="de-DE" dirty="0" err="1">
                <a:solidFill>
                  <a:srgbClr val="000099"/>
                </a:solidFill>
                <a:latin typeface="+mn-lt"/>
              </a:rPr>
              <a:t>vidi</a:t>
            </a:r>
            <a:r>
              <a:rPr lang="en-US" altLang="de-DE" dirty="0">
                <a:solidFill>
                  <a:srgbClr val="000099"/>
                </a:solidFill>
                <a:latin typeface="+mn-lt"/>
              </a:rPr>
              <a:t> se </a:t>
            </a:r>
            <a:r>
              <a:rPr lang="en-US" altLang="de-DE" dirty="0" err="1">
                <a:solidFill>
                  <a:srgbClr val="000099"/>
                </a:solidFill>
                <a:latin typeface="+mn-lt"/>
              </a:rPr>
              <a:t>svjetlosni</a:t>
            </a:r>
            <a:r>
              <a:rPr lang="en-US" altLang="de-DE" dirty="0">
                <a:solidFill>
                  <a:srgbClr val="000099"/>
                </a:solidFill>
                <a:latin typeface="+mn-lt"/>
              </a:rPr>
              <a:t> </a:t>
            </a:r>
            <a:r>
              <a:rPr lang="en-US" altLang="de-DE" dirty="0" err="1">
                <a:solidFill>
                  <a:srgbClr val="000099"/>
                </a:solidFill>
                <a:latin typeface="+mn-lt"/>
              </a:rPr>
              <a:t>efekt</a:t>
            </a:r>
            <a:r>
              <a:rPr lang="en-US" altLang="de-DE" dirty="0">
                <a:solidFill>
                  <a:srgbClr val="000099"/>
                </a:solidFill>
                <a:latin typeface="+mn-lt"/>
              </a:rPr>
              <a:t>, </a:t>
            </a:r>
            <a:r>
              <a:rPr lang="en-US" altLang="de-DE" dirty="0" err="1">
                <a:solidFill>
                  <a:srgbClr val="000099"/>
                </a:solidFill>
                <a:latin typeface="+mn-lt"/>
              </a:rPr>
              <a:t>odnosno</a:t>
            </a:r>
            <a:r>
              <a:rPr lang="en-US" altLang="de-DE" dirty="0">
                <a:solidFill>
                  <a:srgbClr val="000099"/>
                </a:solidFill>
                <a:latin typeface="+mn-lt"/>
              </a:rPr>
              <a:t> </a:t>
            </a:r>
            <a:r>
              <a:rPr lang="en-US" altLang="de-DE" dirty="0" err="1">
                <a:solidFill>
                  <a:srgbClr val="000099"/>
                </a:solidFill>
                <a:latin typeface="+mn-lt"/>
              </a:rPr>
              <a:t>svjetlost</a:t>
            </a:r>
            <a:r>
              <a:rPr lang="en-US" altLang="de-DE" dirty="0">
                <a:solidFill>
                  <a:srgbClr val="000099"/>
                </a:solidFill>
                <a:latin typeface="+mn-lt"/>
              </a:rPr>
              <a:t> </a:t>
            </a:r>
            <a:r>
              <a:rPr lang="en-US" altLang="de-DE" dirty="0" err="1">
                <a:solidFill>
                  <a:srgbClr val="000099"/>
                </a:solidFill>
                <a:latin typeface="+mn-lt"/>
              </a:rPr>
              <a:t>koja</a:t>
            </a:r>
            <a:r>
              <a:rPr lang="en-US" altLang="de-DE" dirty="0">
                <a:solidFill>
                  <a:srgbClr val="000099"/>
                </a:solidFill>
                <a:latin typeface="+mn-lt"/>
              </a:rPr>
              <a:t> se </a:t>
            </a:r>
            <a:r>
              <a:rPr lang="en-US" altLang="de-DE" dirty="0" err="1">
                <a:solidFill>
                  <a:srgbClr val="000099"/>
                </a:solidFill>
                <a:latin typeface="+mn-lt"/>
              </a:rPr>
              <a:t>miče</a:t>
            </a:r>
            <a:r>
              <a:rPr lang="en-US" altLang="de-DE" dirty="0">
                <a:solidFill>
                  <a:srgbClr val="000099"/>
                </a:solidFill>
                <a:latin typeface="+mn-lt"/>
              </a:rPr>
              <a:t> </a:t>
            </a:r>
            <a:r>
              <a:rPr lang="en-US" altLang="de-DE" dirty="0" smtClean="0">
                <a:solidFill>
                  <a:srgbClr val="000099"/>
                </a:solidFill>
                <a:latin typeface="+mn-lt"/>
              </a:rPr>
              <a:t>gore-</a:t>
            </a:r>
            <a:r>
              <a:rPr lang="en-US" altLang="de-DE" dirty="0" err="1" smtClean="0">
                <a:solidFill>
                  <a:srgbClr val="000099"/>
                </a:solidFill>
                <a:latin typeface="+mn-lt"/>
              </a:rPr>
              <a:t>dolje</a:t>
            </a:r>
            <a:r>
              <a:rPr lang="en-US" altLang="de-DE" dirty="0">
                <a:solidFill>
                  <a:srgbClr val="000099"/>
                </a:solidFill>
                <a:latin typeface="+mn-lt"/>
              </a:rPr>
              <a:t>.</a:t>
            </a:r>
            <a:endParaRPr lang="hr-HR" altLang="de-DE" dirty="0">
              <a:solidFill>
                <a:srgbClr val="000099"/>
              </a:solidFill>
              <a:latin typeface="+mn-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solidFill>
                  <a:srgbClr val="000099"/>
                </a:solidFill>
                <a:latin typeface="+mn-lt"/>
              </a:rPr>
              <a:t> </a:t>
            </a:r>
            <a:r>
              <a:rPr lang="de-DE" altLang="de-DE" sz="4000" b="1" dirty="0" err="1">
                <a:solidFill>
                  <a:srgbClr val="000099"/>
                </a:solidFill>
                <a:latin typeface="+mn-lt"/>
              </a:rPr>
              <a:t>Zaštitna</a:t>
            </a:r>
            <a:r>
              <a:rPr lang="de-DE" altLang="de-DE" sz="4000" b="1" dirty="0">
                <a:solidFill>
                  <a:srgbClr val="000099"/>
                </a:solidFill>
                <a:latin typeface="+mn-lt"/>
              </a:rPr>
              <a:t> </a:t>
            </a:r>
            <a:r>
              <a:rPr lang="de-DE" altLang="de-DE" sz="4000" b="1" dirty="0" err="1">
                <a:solidFill>
                  <a:srgbClr val="000099"/>
                </a:solidFill>
                <a:latin typeface="+mn-lt"/>
              </a:rPr>
              <a:t>obilježja</a:t>
            </a:r>
            <a:endParaRPr lang="de-DE" altLang="de-DE" sz="4000" b="1" dirty="0">
              <a:solidFill>
                <a:srgbClr val="000099"/>
              </a:solidFill>
              <a:latin typeface="+mn-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Bilder\Banknot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614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0" name="Rechteck 19"/>
          <p:cNvSpPr/>
          <p:nvPr/>
        </p:nvSpPr>
        <p:spPr>
          <a:xfrm>
            <a:off x="6392967" y="307835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49653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3038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4245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video fullScrn="1">
              <p:cMediaNode vol="80000">
                <p:cTn id="3" fill="hold" display="0">
                  <p:stCondLst>
                    <p:cond delay="indefinite"/>
                  </p:stCondLst>
                </p:cTn>
                <p:tgtEl>
                  <p:spTgt spid="3"/>
                </p:tgtEl>
              </p:cMediaNode>
            </p:video>
            <p:video fullScrn="1">
              <p:cMediaNode vol="80000">
                <p:cTn id="4" fill="hold" display="0">
                  <p:stCondLst>
                    <p:cond delay="indefinite"/>
                  </p:stCondLst>
                </p:cTn>
                <p:tgtEl>
                  <p:spTgt spid="21"/>
                </p:tgtEl>
              </p:cMediaNode>
            </p:video>
            <p:seq concurrent="1" nextAc="seek">
              <p:cTn id="5" restart="whenNotActive" fill="hold" evtFilter="cancelBubble" nodeType="interactiveSeq">
                <p:stCondLst>
                  <p:cond evt="onClick" delay="0">
                    <p:tgtEl>
                      <p:spTgt spid="16"/>
                    </p:tgtEl>
                  </p:cond>
                </p:stCondLst>
                <p:endSync evt="end" delay="0">
                  <p:rtn val="all"/>
                </p:endSync>
                <p:childTnLst>
                  <p:par>
                    <p:cTn id="6" fill="hold">
                      <p:stCondLst>
                        <p:cond delay="0"/>
                      </p:stCondLst>
                      <p:childTnLst>
                        <p:par>
                          <p:cTn id="7" fill="hold">
                            <p:stCondLst>
                              <p:cond delay="0"/>
                            </p:stCondLst>
                            <p:childTnLst>
                              <p:par>
                                <p:cTn id="8" presetID="2" presetClass="mediacall" presetSubtype="0" fill="hold" nodeType="clickEffect">
                                  <p:stCondLst>
                                    <p:cond delay="0"/>
                                  </p:stCondLst>
                                  <p:childTnLst>
                                    <p:cmd type="call" cmd="togglePause">
                                      <p:cBhvr>
                                        <p:cTn id="9" dur="1" fill="hold"/>
                                        <p:tgtEl>
                                          <p:spTgt spid="21"/>
                                        </p:tgtEl>
                                      </p:cBhvr>
                                    </p:cmd>
                                  </p:childTnLst>
                                </p:cTn>
                              </p:par>
                            </p:childTnLst>
                          </p:cTn>
                        </p:par>
                      </p:childTnLst>
                    </p:cTn>
                  </p:par>
                </p:childTnLst>
              </p:cTn>
              <p:nextCondLst>
                <p:cond evt="onClick" delay="0">
                  <p:tgtEl>
                    <p:spTgt spid="16"/>
                  </p:tgtEl>
                </p:cond>
              </p:nextCondLst>
            </p:seq>
            <p:seq concurrent="1" nextAc="seek">
              <p:cTn id="10" restart="whenNotActive" fill="hold" evtFilter="cancelBubble" nodeType="interactiveSeq">
                <p:stCondLst>
                  <p:cond evt="onClick" delay="0">
                    <p:tgtEl>
                      <p:spTgt spid="2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GB" altLang="de-DE" sz="4000" b="1" dirty="0" err="1">
                <a:solidFill>
                  <a:srgbClr val="000099"/>
                </a:solidFill>
                <a:latin typeface="+mn-lt"/>
              </a:rPr>
              <a:t>Stavite</a:t>
            </a:r>
            <a:r>
              <a:rPr lang="en-GB" altLang="de-DE" sz="4000" b="1" dirty="0">
                <a:solidFill>
                  <a:srgbClr val="000099"/>
                </a:solidFill>
                <a:latin typeface="+mn-lt"/>
              </a:rPr>
              <a:t> </a:t>
            </a:r>
            <a:r>
              <a:rPr lang="en-GB" altLang="de-DE" sz="4000" b="1" dirty="0" err="1">
                <a:solidFill>
                  <a:srgbClr val="000099"/>
                </a:solidFill>
                <a:latin typeface="+mn-lt"/>
              </a:rPr>
              <a:t>zaštitna</a:t>
            </a:r>
            <a:r>
              <a:rPr lang="en-GB" altLang="de-DE" sz="4000" b="1" dirty="0">
                <a:solidFill>
                  <a:srgbClr val="000099"/>
                </a:solidFill>
                <a:latin typeface="+mn-lt"/>
              </a:rPr>
              <a:t> </a:t>
            </a:r>
            <a:r>
              <a:rPr lang="en-GB" altLang="de-DE" sz="4000" b="1" dirty="0" err="1">
                <a:solidFill>
                  <a:srgbClr val="000099"/>
                </a:solidFill>
                <a:latin typeface="+mn-lt"/>
              </a:rPr>
              <a:t>obilježja</a:t>
            </a:r>
            <a:r>
              <a:rPr lang="en-GB" altLang="de-DE" sz="4000" b="1" dirty="0">
                <a:solidFill>
                  <a:srgbClr val="000099"/>
                </a:solidFill>
                <a:latin typeface="+mn-lt"/>
              </a:rPr>
              <a:t> </a:t>
            </a:r>
          </a:p>
          <a:p>
            <a:pPr algn="ctr" eaLnBrk="1" hangingPunct="1">
              <a:spcBef>
                <a:spcPts val="0"/>
              </a:spcBef>
            </a:pPr>
            <a:r>
              <a:rPr lang="en-GB" altLang="de-DE" sz="4000" b="1" dirty="0" err="1">
                <a:solidFill>
                  <a:srgbClr val="000099"/>
                </a:solidFill>
                <a:latin typeface="+mn-lt"/>
              </a:rPr>
              <a:t>na</a:t>
            </a:r>
            <a:r>
              <a:rPr lang="en-GB" altLang="de-DE" sz="4000" b="1" dirty="0">
                <a:solidFill>
                  <a:srgbClr val="000099"/>
                </a:solidFill>
                <a:latin typeface="+mn-lt"/>
              </a:rPr>
              <a:t> </a:t>
            </a:r>
            <a:r>
              <a:rPr lang="en-GB" altLang="de-DE" sz="4000" b="1" dirty="0" err="1">
                <a:solidFill>
                  <a:srgbClr val="000099"/>
                </a:solidFill>
                <a:latin typeface="+mn-lt"/>
              </a:rPr>
              <a:t>pravo</a:t>
            </a:r>
            <a:r>
              <a:rPr lang="en-GB" altLang="de-DE" sz="4000" b="1" dirty="0">
                <a:solidFill>
                  <a:srgbClr val="000099"/>
                </a:solidFill>
                <a:latin typeface="+mn-lt"/>
              </a:rPr>
              <a:t> </a:t>
            </a:r>
            <a:r>
              <a:rPr lang="en-GB" altLang="de-DE" sz="4000" b="1" dirty="0" err="1">
                <a:solidFill>
                  <a:srgbClr val="000099"/>
                </a:solidFill>
                <a:latin typeface="+mn-lt"/>
              </a:rPr>
              <a:t>mjesto</a:t>
            </a:r>
            <a:r>
              <a:rPr lang="en-GB" altLang="de-DE" sz="4000" b="1" dirty="0">
                <a:solidFill>
                  <a:srgbClr val="000099"/>
                </a:solidFill>
                <a:latin typeface="+mn-lt"/>
              </a:rPr>
              <a:t>!</a:t>
            </a:r>
            <a:endParaRPr lang="hr-HR" altLang="de-DE" sz="4000" b="1" dirty="0">
              <a:solidFill>
                <a:srgbClr val="000099"/>
              </a:solidFill>
              <a:latin typeface="+mn-lt"/>
            </a:endParaRP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sz="1600" b="1" dirty="0">
                <a:solidFill>
                  <a:srgbClr val="000099"/>
                </a:solidFill>
                <a:latin typeface="+mn-lt"/>
              </a:rPr>
              <a:t>v</a:t>
            </a:r>
            <a:r>
              <a:rPr lang="en-GB" altLang="de-DE" sz="1600" b="1" dirty="0" err="1">
                <a:solidFill>
                  <a:srgbClr val="000099"/>
                </a:solidFill>
                <a:latin typeface="+mn-lt"/>
              </a:rPr>
              <a:t>odeni</a:t>
            </a:r>
            <a:r>
              <a:rPr lang="en-GB" altLang="de-DE" sz="1600" b="1" dirty="0">
                <a:solidFill>
                  <a:srgbClr val="000099"/>
                </a:solidFill>
                <a:latin typeface="+mn-lt"/>
              </a:rPr>
              <a:t> </a:t>
            </a:r>
            <a:r>
              <a:rPr lang="en-GB" altLang="de-DE" sz="1600" b="1" dirty="0" err="1">
                <a:solidFill>
                  <a:srgbClr val="000099"/>
                </a:solidFill>
                <a:latin typeface="+mn-lt"/>
              </a:rPr>
              <a:t>znak</a:t>
            </a:r>
            <a:endParaRPr lang="en-GB" altLang="de-DE" sz="1600" b="1" dirty="0">
              <a:solidFill>
                <a:srgbClr val="000099"/>
              </a:solidFill>
              <a:latin typeface="+mn-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sz="1600" b="1" dirty="0">
                <a:solidFill>
                  <a:srgbClr val="000099"/>
                </a:solidFill>
                <a:latin typeface="+mn-lt"/>
              </a:rPr>
              <a:t>h</a:t>
            </a:r>
            <a:r>
              <a:rPr lang="en-GB" altLang="de-DE" sz="1600" b="1" dirty="0" err="1">
                <a:solidFill>
                  <a:srgbClr val="000099"/>
                </a:solidFill>
                <a:latin typeface="+mn-lt"/>
              </a:rPr>
              <a:t>ologram</a:t>
            </a:r>
            <a:endParaRPr lang="en-GB" altLang="de-DE" sz="1600" b="1" dirty="0">
              <a:solidFill>
                <a:srgbClr val="000099"/>
              </a:solidFill>
              <a:latin typeface="+mn-lt"/>
            </a:endParaRPr>
          </a:p>
        </p:txBody>
      </p:sp>
      <p:sp>
        <p:nvSpPr>
          <p:cNvPr id="14342" name="Text Box 31"/>
          <p:cNvSpPr txBox="1">
            <a:spLocks noChangeArrowheads="1"/>
          </p:cNvSpPr>
          <p:nvPr/>
        </p:nvSpPr>
        <p:spPr bwMode="auto">
          <a:xfrm>
            <a:off x="518587" y="6306543"/>
            <a:ext cx="1403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sz="1600" b="1" dirty="0">
                <a:solidFill>
                  <a:srgbClr val="000099"/>
                </a:solidFill>
                <a:latin typeface="+mn-lt"/>
              </a:rPr>
              <a:t>r</a:t>
            </a:r>
            <a:r>
              <a:rPr lang="en-GB" altLang="de-DE" sz="1600" b="1" dirty="0" err="1">
                <a:solidFill>
                  <a:srgbClr val="000099"/>
                </a:solidFill>
                <a:latin typeface="+mn-lt"/>
              </a:rPr>
              <a:t>eljefni</a:t>
            </a:r>
            <a:r>
              <a:rPr lang="en-GB" altLang="de-DE" sz="1600" b="1" dirty="0">
                <a:solidFill>
                  <a:srgbClr val="000099"/>
                </a:solidFill>
                <a:latin typeface="+mn-lt"/>
              </a:rPr>
              <a:t> </a:t>
            </a:r>
            <a:r>
              <a:rPr lang="en-GB" altLang="de-DE" sz="1600" b="1" dirty="0" err="1">
                <a:solidFill>
                  <a:srgbClr val="000099"/>
                </a:solidFill>
                <a:latin typeface="+mn-lt"/>
              </a:rPr>
              <a:t>tisak</a:t>
            </a:r>
            <a:endParaRPr lang="en-GB" altLang="de-DE" sz="1600" b="1" dirty="0">
              <a:solidFill>
                <a:srgbClr val="000099"/>
              </a:solidFill>
              <a:latin typeface="+mn-lt"/>
            </a:endParaRPr>
          </a:p>
        </p:txBody>
      </p:sp>
      <p:sp>
        <p:nvSpPr>
          <p:cNvPr id="14343" name="Text Box 58"/>
          <p:cNvSpPr txBox="1">
            <a:spLocks noChangeArrowheads="1"/>
          </p:cNvSpPr>
          <p:nvPr/>
        </p:nvSpPr>
        <p:spPr bwMode="auto">
          <a:xfrm>
            <a:off x="231179" y="4242991"/>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sz="1600" b="1" dirty="0">
                <a:solidFill>
                  <a:srgbClr val="000099"/>
                </a:solidFill>
                <a:latin typeface="+mn-lt"/>
              </a:rPr>
              <a:t>s</a:t>
            </a:r>
            <a:r>
              <a:rPr lang="en-GB" altLang="de-DE" sz="1600" b="1" dirty="0" err="1">
                <a:solidFill>
                  <a:srgbClr val="000099"/>
                </a:solidFill>
                <a:latin typeface="+mn-lt"/>
              </a:rPr>
              <a:t>maragdna</a:t>
            </a:r>
            <a:r>
              <a:rPr lang="en-GB" altLang="de-DE" sz="1600" b="1" dirty="0">
                <a:solidFill>
                  <a:srgbClr val="000099"/>
                </a:solidFill>
                <a:latin typeface="+mn-lt"/>
              </a:rPr>
              <a:t> </a:t>
            </a:r>
            <a:r>
              <a:rPr lang="en-GB" altLang="de-DE" sz="1600" b="1" dirty="0" err="1">
                <a:solidFill>
                  <a:srgbClr val="000099"/>
                </a:solidFill>
                <a:latin typeface="+mn-lt"/>
              </a:rPr>
              <a:t>brojka</a:t>
            </a:r>
            <a:endParaRPr lang="en-GB" altLang="de-DE" sz="1600" b="1" dirty="0">
              <a:solidFill>
                <a:srgbClr val="000099"/>
              </a:solidFill>
              <a:latin typeface="+mn-lt"/>
            </a:endParaRPr>
          </a:p>
        </p:txBody>
      </p:sp>
      <p:sp>
        <p:nvSpPr>
          <p:cNvPr id="31" name="Text Box 58"/>
          <p:cNvSpPr txBox="1">
            <a:spLocks noChangeArrowheads="1"/>
          </p:cNvSpPr>
          <p:nvPr/>
        </p:nvSpPr>
        <p:spPr bwMode="auto">
          <a:xfrm>
            <a:off x="6474779" y="6142760"/>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sz="1600" b="1" dirty="0">
                <a:solidFill>
                  <a:srgbClr val="000099"/>
                </a:solidFill>
                <a:latin typeface="+mn-lt"/>
              </a:rPr>
              <a:t>p</a:t>
            </a:r>
            <a:r>
              <a:rPr lang="en-GB" altLang="de-DE" sz="1600" b="1" dirty="0" err="1">
                <a:solidFill>
                  <a:srgbClr val="000099"/>
                </a:solidFill>
                <a:latin typeface="+mn-lt"/>
              </a:rPr>
              <a:t>rozor</a:t>
            </a:r>
            <a:r>
              <a:rPr lang="en-GB" altLang="de-DE" sz="1600" b="1" dirty="0">
                <a:solidFill>
                  <a:srgbClr val="000099"/>
                </a:solidFill>
                <a:latin typeface="+mn-lt"/>
              </a:rPr>
              <a:t> </a:t>
            </a:r>
            <a:r>
              <a:rPr lang="en-GB" altLang="de-DE" sz="1600" b="1" dirty="0" smtClean="0">
                <a:solidFill>
                  <a:srgbClr val="000099"/>
                </a:solidFill>
                <a:latin typeface="+mn-lt"/>
              </a:rPr>
              <a:t>s </a:t>
            </a:r>
            <a:r>
              <a:rPr lang="en-GB" altLang="de-DE" sz="1600" b="1" dirty="0" err="1" smtClean="0">
                <a:solidFill>
                  <a:srgbClr val="000099"/>
                </a:solidFill>
                <a:latin typeface="+mn-lt"/>
              </a:rPr>
              <a:t>portretom</a:t>
            </a:r>
            <a:endParaRPr lang="hr-HR" altLang="de-DE" sz="1600" b="1" dirty="0">
              <a:solidFill>
                <a:srgbClr val="000099"/>
              </a:solidFill>
              <a:latin typeface="+mn-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pt-BR" sz="4000" dirty="0">
                <a:solidFill>
                  <a:srgbClr val="000099"/>
                </a:solidFill>
                <a:latin typeface="+mn-lt"/>
              </a:rPr>
              <a:t> </a:t>
            </a:r>
            <a:r>
              <a:rPr lang="pt-BR" altLang="de-DE" sz="4000" b="1" dirty="0">
                <a:solidFill>
                  <a:srgbClr val="000099"/>
                </a:solidFill>
                <a:latin typeface="+mn-lt"/>
              </a:rPr>
              <a:t>Ali tko se brine za euro? </a:t>
            </a:r>
            <a:endParaRPr lang="pt-BR" altLang="de-DE" sz="4000" b="1" cap="all" dirty="0">
              <a:solidFill>
                <a:srgbClr val="000099"/>
              </a:solidFill>
              <a:latin typeface="+mn-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Kd2\ECB\Beratung\Direct Marketing\Euro 5 und 10 und 20 Euro School ppt\Praese Material\Legenden\Legende_HR.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283294" cy="432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HR.png"/>
          <p:cNvPicPr>
            <a:picLocks noChangeAspect="1" noChangeArrowheads="1"/>
          </p:cNvPicPr>
          <p:nvPr/>
        </p:nvPicPr>
        <p:blipFill rotWithShape="1">
          <a:blip r:embed="rId25">
            <a:extLst>
              <a:ext uri="{28A0092B-C50C-407E-A947-70E740481C1C}">
                <a14:useLocalDpi xmlns:a14="http://schemas.microsoft.com/office/drawing/2010/main" val="0"/>
              </a:ext>
            </a:extLst>
          </a:blip>
          <a:srcRect r="22546"/>
          <a:stretch/>
        </p:blipFill>
        <p:spPr bwMode="auto">
          <a:xfrm>
            <a:off x="108000" y="4320000"/>
            <a:ext cx="387960" cy="24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442240" y="6413266"/>
            <a:ext cx="42484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altLang="de-DE" sz="1000" dirty="0">
                <a:solidFill>
                  <a:schemeClr val="bg1"/>
                </a:solidFill>
                <a:latin typeface="+mn-lt"/>
              </a:rPr>
              <a:t>© </a:t>
            </a:r>
            <a:r>
              <a:rPr lang="en-GB" altLang="de-DE" sz="1000" dirty="0" err="1">
                <a:solidFill>
                  <a:schemeClr val="bg1"/>
                </a:solidFill>
                <a:latin typeface="+mn-lt"/>
              </a:rPr>
              <a:t>Europska</a:t>
            </a:r>
            <a:r>
              <a:rPr lang="en-GB" altLang="de-DE" sz="1000" dirty="0">
                <a:solidFill>
                  <a:schemeClr val="bg1"/>
                </a:solidFill>
                <a:latin typeface="+mn-lt"/>
              </a:rPr>
              <a:t> </a:t>
            </a:r>
            <a:r>
              <a:rPr lang="en-GB" altLang="de-DE" sz="1000" dirty="0" err="1">
                <a:solidFill>
                  <a:schemeClr val="bg1"/>
                </a:solidFill>
                <a:latin typeface="+mn-lt"/>
              </a:rPr>
              <a:t>središnja</a:t>
            </a:r>
            <a:r>
              <a:rPr lang="en-GB" altLang="de-DE" sz="1000" dirty="0">
                <a:solidFill>
                  <a:schemeClr val="bg1"/>
                </a:solidFill>
                <a:latin typeface="+mn-lt"/>
              </a:rPr>
              <a:t> </a:t>
            </a:r>
            <a:r>
              <a:rPr lang="en-GB" altLang="de-DE" sz="1000" dirty="0" err="1">
                <a:solidFill>
                  <a:schemeClr val="bg1"/>
                </a:solidFill>
                <a:latin typeface="+mn-lt"/>
              </a:rPr>
              <a:t>banka</a:t>
            </a:r>
            <a:r>
              <a:rPr lang="en-GB" altLang="de-DE" sz="1000" dirty="0">
                <a:solidFill>
                  <a:schemeClr val="bg1"/>
                </a:solidFill>
                <a:latin typeface="+mn-lt"/>
              </a:rPr>
              <a:t>, </a:t>
            </a:r>
            <a:r>
              <a:rPr lang="en-GB" altLang="de-DE" sz="1000" dirty="0" smtClean="0">
                <a:solidFill>
                  <a:schemeClr val="bg1"/>
                </a:solidFill>
                <a:latin typeface="+mn-lt"/>
              </a:rPr>
              <a:t>201</a:t>
            </a:r>
            <a:r>
              <a:rPr lang="hr-HR" altLang="de-DE" sz="1000" dirty="0" smtClean="0">
                <a:solidFill>
                  <a:schemeClr val="bg1"/>
                </a:solidFill>
                <a:latin typeface="+mn-lt"/>
              </a:rPr>
              <a:t>5</a:t>
            </a:r>
            <a:r>
              <a:rPr lang="en-GB" altLang="de-DE" sz="1000" dirty="0" smtClean="0">
                <a:solidFill>
                  <a:schemeClr val="bg1"/>
                </a:solidFill>
                <a:latin typeface="+mn-lt"/>
              </a:rPr>
              <a:t>. </a:t>
            </a:r>
            <a:endParaRPr lang="en-GB" altLang="de-DE" sz="1000" dirty="0">
              <a:solidFill>
                <a:schemeClr val="bg1"/>
              </a:solidFill>
              <a:latin typeface="+mn-lt"/>
            </a:endParaRPr>
          </a:p>
          <a:p>
            <a:pPr algn="ctr" eaLnBrk="1" hangingPunct="1"/>
            <a:r>
              <a:rPr lang="en-GB" altLang="de-DE" sz="1000" dirty="0">
                <a:solidFill>
                  <a:schemeClr val="bg1"/>
                </a:solidFill>
                <a:latin typeface="+mn-lt"/>
              </a:rPr>
              <a:t>(</a:t>
            </a:r>
            <a:r>
              <a:rPr lang="en-GB" altLang="de-DE" sz="1000" dirty="0" err="1">
                <a:solidFill>
                  <a:schemeClr val="bg1"/>
                </a:solidFill>
                <a:latin typeface="+mn-lt"/>
              </a:rPr>
              <a:t>na</a:t>
            </a:r>
            <a:r>
              <a:rPr lang="en-GB" altLang="de-DE" sz="1000" dirty="0">
                <a:solidFill>
                  <a:schemeClr val="bg1"/>
                </a:solidFill>
                <a:latin typeface="+mn-lt"/>
              </a:rPr>
              <a:t> </a:t>
            </a:r>
            <a:r>
              <a:rPr lang="en-GB" altLang="de-DE" sz="1000" dirty="0" err="1">
                <a:solidFill>
                  <a:schemeClr val="bg1"/>
                </a:solidFill>
                <a:latin typeface="+mn-lt"/>
              </a:rPr>
              <a:t>temelju</a:t>
            </a:r>
            <a:r>
              <a:rPr lang="en-GB" altLang="de-DE" sz="1000" dirty="0">
                <a:solidFill>
                  <a:schemeClr val="bg1"/>
                </a:solidFill>
                <a:latin typeface="+mn-lt"/>
              </a:rPr>
              <a:t> </a:t>
            </a:r>
            <a:r>
              <a:rPr lang="en-GB" altLang="de-DE" sz="1000" dirty="0" err="1">
                <a:solidFill>
                  <a:schemeClr val="bg1"/>
                </a:solidFill>
                <a:latin typeface="+mn-lt"/>
              </a:rPr>
              <a:t>izvorne</a:t>
            </a:r>
            <a:r>
              <a:rPr lang="en-GB" altLang="de-DE" sz="1000" dirty="0">
                <a:solidFill>
                  <a:schemeClr val="bg1"/>
                </a:solidFill>
                <a:latin typeface="+mn-lt"/>
              </a:rPr>
              <a:t> </a:t>
            </a:r>
            <a:r>
              <a:rPr lang="en-GB" altLang="de-DE" sz="1000" dirty="0" err="1">
                <a:solidFill>
                  <a:schemeClr val="bg1"/>
                </a:solidFill>
                <a:latin typeface="+mn-lt"/>
              </a:rPr>
              <a:t>zamisli</a:t>
            </a:r>
            <a:r>
              <a:rPr lang="en-GB" altLang="de-DE" sz="1000" dirty="0">
                <a:solidFill>
                  <a:schemeClr val="bg1"/>
                </a:solidFill>
                <a:latin typeface="+mn-lt"/>
              </a:rPr>
              <a:t> </a:t>
            </a:r>
            <a:r>
              <a:rPr lang="en-GB" altLang="de-DE" sz="1000" dirty="0" err="1">
                <a:solidFill>
                  <a:schemeClr val="bg1"/>
                </a:solidFill>
                <a:latin typeface="+mn-lt"/>
              </a:rPr>
              <a:t>središnje</a:t>
            </a:r>
            <a:r>
              <a:rPr lang="en-GB" altLang="de-DE" sz="1000" dirty="0">
                <a:solidFill>
                  <a:schemeClr val="bg1"/>
                </a:solidFill>
                <a:latin typeface="+mn-lt"/>
              </a:rPr>
              <a:t> </a:t>
            </a:r>
            <a:r>
              <a:rPr lang="en-GB" altLang="de-DE" sz="1000" dirty="0" err="1">
                <a:solidFill>
                  <a:schemeClr val="bg1"/>
                </a:solidFill>
                <a:latin typeface="+mn-lt"/>
              </a:rPr>
              <a:t>banke</a:t>
            </a:r>
            <a:r>
              <a:rPr lang="en-GB" altLang="de-DE" sz="1000" dirty="0">
                <a:solidFill>
                  <a:schemeClr val="bg1"/>
                </a:solidFill>
                <a:latin typeface="+mn-lt"/>
              </a:rPr>
              <a:t> </a:t>
            </a:r>
            <a:r>
              <a:rPr lang="en-GB" altLang="de-DE" sz="1000" dirty="0" err="1">
                <a:solidFill>
                  <a:schemeClr val="bg1"/>
                </a:solidFill>
                <a:latin typeface="+mn-lt"/>
              </a:rPr>
              <a:t>Banque</a:t>
            </a:r>
            <a:r>
              <a:rPr lang="en-GB" altLang="de-DE" sz="1000" dirty="0">
                <a:solidFill>
                  <a:schemeClr val="bg1"/>
                </a:solidFill>
                <a:latin typeface="+mn-lt"/>
              </a:rPr>
              <a:t> de France)</a:t>
            </a:r>
            <a:endParaRPr lang="hr-HR" altLang="de-DE" sz="1000" dirty="0">
              <a:latin typeface="+mn-lt"/>
            </a:endParaRP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8506" y="2017493"/>
              <a:ext cx="3138492" cy="496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chemeClr val="accent2"/>
                  </a:solidFill>
                  <a:latin typeface="+mn-lt"/>
                </a:rPr>
                <a:t>Igrajte</a:t>
              </a:r>
              <a:r>
                <a:rPr lang="en-GB" altLang="de-DE" b="1" dirty="0">
                  <a:solidFill>
                    <a:schemeClr val="accent2"/>
                  </a:solidFill>
                  <a:latin typeface="+mn-lt"/>
                </a:rPr>
                <a:t> »Euro Run«</a:t>
              </a:r>
              <a:r>
                <a:rPr lang="hr-HR" altLang="de-DE" b="1" dirty="0">
                  <a:solidFill>
                    <a:schemeClr val="accent2"/>
                  </a:solidFill>
                  <a:latin typeface="+mn-lt"/>
                </a:rPr>
                <a:t>…</a:t>
              </a:r>
              <a:endParaRPr lang="hr-HR" altLang="de-DE" b="1" dirty="0">
                <a:solidFill>
                  <a:srgbClr val="000099"/>
                </a:solidFill>
                <a:latin typeface="+mn-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hr-HR" altLang="de-DE" b="1" dirty="0">
                  <a:solidFill>
                    <a:schemeClr val="accent2"/>
                  </a:solidFill>
                  <a:latin typeface="+mn-lt"/>
                </a:rPr>
                <a:t>… i</a:t>
              </a:r>
              <a:r>
                <a:rPr lang="en-GB" altLang="de-DE" b="1" dirty="0">
                  <a:solidFill>
                    <a:schemeClr val="accent2"/>
                  </a:solidFill>
                  <a:latin typeface="+mn-lt"/>
                </a:rPr>
                <a:t> </a:t>
              </a:r>
              <a:r>
                <a:rPr lang="en-GB" altLang="de-DE" b="1" dirty="0" err="1">
                  <a:solidFill>
                    <a:schemeClr val="accent2"/>
                  </a:solidFill>
                  <a:latin typeface="+mn-lt"/>
                </a:rPr>
                <a:t>saznajte</a:t>
              </a:r>
              <a:r>
                <a:rPr lang="en-GB" altLang="de-DE" b="1" dirty="0">
                  <a:solidFill>
                    <a:schemeClr val="accent2"/>
                  </a:solidFill>
                  <a:latin typeface="+mn-lt"/>
                </a:rPr>
                <a:t> </a:t>
              </a:r>
              <a:r>
                <a:rPr lang="en-GB" altLang="de-DE" b="1" dirty="0" err="1">
                  <a:solidFill>
                    <a:schemeClr val="accent2"/>
                  </a:solidFill>
                  <a:latin typeface="+mn-lt"/>
                </a:rPr>
                <a:t>više</a:t>
              </a:r>
              <a:r>
                <a:rPr lang="en-GB" altLang="de-DE" b="1" dirty="0">
                  <a:solidFill>
                    <a:schemeClr val="accent2"/>
                  </a:solidFill>
                  <a:latin typeface="+mn-lt"/>
                </a:rPr>
                <a:t>!</a:t>
              </a:r>
              <a:endParaRPr lang="hr-HR" altLang="de-DE" b="1" dirty="0">
                <a:solidFill>
                  <a:schemeClr val="accent2"/>
                </a:solidFill>
                <a:latin typeface="+mn-lt"/>
              </a:endParaRPr>
            </a:p>
          </p:txBody>
        </p:sp>
      </p:grpSp>
      <p:sp>
        <p:nvSpPr>
          <p:cNvPr id="2" name="Rectangle 1"/>
          <p:cNvSpPr/>
          <p:nvPr/>
        </p:nvSpPr>
        <p:spPr>
          <a:xfrm>
            <a:off x="2884715" y="5553857"/>
            <a:ext cx="3356432" cy="452432"/>
          </a:xfrm>
          <a:prstGeom prst="rect">
            <a:avLst/>
          </a:prstGeom>
        </p:spPr>
        <p:txBody>
          <a:bodyPr wrap="none">
            <a:spAutoFit/>
          </a:bodyPr>
          <a:lstStyle/>
          <a:p>
            <a:pPr algn="ctr">
              <a:lnSpc>
                <a:spcPct val="130000"/>
              </a:lnSpc>
              <a:spcBef>
                <a:spcPct val="50000"/>
              </a:spcBef>
            </a:pPr>
            <a:r>
              <a:rPr lang="en-GB" b="1" dirty="0">
                <a:solidFill>
                  <a:srgbClr val="000099"/>
                </a:solidFill>
                <a:latin typeface="+mn-lt"/>
              </a:rPr>
              <a:t>www.nove-euronovcanice.eu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n-lt"/>
              </a:rPr>
              <a:t> </a:t>
            </a:r>
            <a:r>
              <a:rPr lang="de-DE" altLang="de-DE" sz="4000" b="1" dirty="0" err="1">
                <a:solidFill>
                  <a:srgbClr val="000099"/>
                </a:solidFill>
                <a:latin typeface="+mn-lt"/>
              </a:rPr>
              <a:t>Eurokovanice</a:t>
            </a:r>
            <a:endParaRPr lang="de-DE" altLang="de-DE" sz="4000" b="1" cap="all" dirty="0">
              <a:solidFill>
                <a:srgbClr val="000099"/>
              </a:solidFill>
              <a:latin typeface="+mn-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299235" y="1317995"/>
            <a:ext cx="2014910" cy="1089529"/>
          </a:xfrm>
          <a:prstGeom prst="rect">
            <a:avLst/>
          </a:prstGeom>
        </p:spPr>
        <p:txBody>
          <a:bodyPr wrap="square">
            <a:spAutoFit/>
          </a:bodyPr>
          <a:lstStyle/>
          <a:p>
            <a:pPr lvl="1" algn="ctr">
              <a:lnSpc>
                <a:spcPct val="90000"/>
              </a:lnSpc>
              <a:buClr>
                <a:srgbClr val="FF9900"/>
              </a:buClr>
              <a:buSzPct val="205000"/>
            </a:pPr>
            <a:r>
              <a:rPr lang="en-IE" altLang="de-DE" b="1" dirty="0" err="1">
                <a:solidFill>
                  <a:srgbClr val="000099"/>
                </a:solidFill>
                <a:latin typeface="+mn-lt"/>
              </a:rPr>
              <a:t>Koja</a:t>
            </a:r>
            <a:r>
              <a:rPr lang="en-IE" altLang="de-DE" b="1" dirty="0">
                <a:solidFill>
                  <a:srgbClr val="000099"/>
                </a:solidFill>
                <a:latin typeface="+mn-lt"/>
              </a:rPr>
              <a:t> </a:t>
            </a:r>
            <a:r>
              <a:rPr lang="en-IE" altLang="de-DE" b="1" dirty="0" err="1">
                <a:solidFill>
                  <a:srgbClr val="000099"/>
                </a:solidFill>
                <a:latin typeface="+mn-lt"/>
              </a:rPr>
              <a:t>kovanica</a:t>
            </a:r>
            <a:r>
              <a:rPr lang="en-IE" altLang="de-DE" b="1" dirty="0">
                <a:solidFill>
                  <a:srgbClr val="000099"/>
                </a:solidFill>
                <a:latin typeface="+mn-lt"/>
              </a:rPr>
              <a:t> </a:t>
            </a:r>
            <a:r>
              <a:rPr lang="en-IE" altLang="de-DE" b="1" dirty="0" err="1">
                <a:solidFill>
                  <a:srgbClr val="000099"/>
                </a:solidFill>
                <a:latin typeface="+mn-lt"/>
              </a:rPr>
              <a:t>potječe</a:t>
            </a:r>
            <a:r>
              <a:rPr lang="en-IE" altLang="de-DE" b="1" dirty="0">
                <a:solidFill>
                  <a:srgbClr val="000099"/>
                </a:solidFill>
                <a:latin typeface="+mn-lt"/>
              </a:rPr>
              <a:t> </a:t>
            </a:r>
            <a:r>
              <a:rPr lang="en-IE" altLang="de-DE" b="1" dirty="0" err="1">
                <a:solidFill>
                  <a:srgbClr val="000099"/>
                </a:solidFill>
                <a:latin typeface="+mn-lt"/>
              </a:rPr>
              <a:t>iz</a:t>
            </a:r>
            <a:r>
              <a:rPr lang="en-IE" altLang="de-DE" b="1" dirty="0">
                <a:solidFill>
                  <a:srgbClr val="000099"/>
                </a:solidFill>
                <a:latin typeface="+mn-lt"/>
              </a:rPr>
              <a:t> </a:t>
            </a:r>
            <a:r>
              <a:rPr lang="en-IE" altLang="de-DE" b="1" dirty="0" err="1">
                <a:solidFill>
                  <a:srgbClr val="000099"/>
                </a:solidFill>
                <a:latin typeface="+mn-lt"/>
              </a:rPr>
              <a:t>koje</a:t>
            </a:r>
            <a:r>
              <a:rPr lang="en-IE" altLang="de-DE" b="1" dirty="0">
                <a:solidFill>
                  <a:srgbClr val="000099"/>
                </a:solidFill>
                <a:latin typeface="+mn-lt"/>
              </a:rPr>
              <a:t> </a:t>
            </a:r>
            <a:r>
              <a:rPr lang="en-IE" altLang="de-DE" b="1" dirty="0" err="1">
                <a:solidFill>
                  <a:srgbClr val="000099"/>
                </a:solidFill>
                <a:latin typeface="+mn-lt"/>
              </a:rPr>
              <a:t>zemlje</a:t>
            </a:r>
            <a:r>
              <a:rPr lang="en-IE" altLang="de-DE" b="1" dirty="0">
                <a:solidFill>
                  <a:srgbClr val="000099"/>
                </a:solidFill>
                <a:latin typeface="+mn-lt"/>
              </a:rPr>
              <a:t>? </a:t>
            </a:r>
            <a:endParaRPr lang="hr-HR" altLang="de-DE" b="1" dirty="0">
              <a:solidFill>
                <a:srgbClr val="000099"/>
              </a:solidFill>
              <a:latin typeface="+mn-lt"/>
            </a:endParaRP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2" descr="O:\Kd2\ECB\Beratung\Direct Marketing\Euro 5 und 10 und 20 Euro School ppt\Praese Material\Legenden\Legende_HR.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83294" cy="432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O:\Kd2\ECB\Beratung\Direct Marketing\Euro 5 und 10 und 20 Euro School ppt\Praese Material\Inseln\Inseln_HR.png"/>
          <p:cNvPicPr>
            <a:picLocks noChangeAspect="1" noChangeArrowheads="1"/>
          </p:cNvPicPr>
          <p:nvPr/>
        </p:nvPicPr>
        <p:blipFill rotWithShape="1">
          <a:blip r:embed="rId34">
            <a:extLst>
              <a:ext uri="{28A0092B-C50C-407E-A947-70E740481C1C}">
                <a14:useLocalDpi xmlns:a14="http://schemas.microsoft.com/office/drawing/2010/main" val="0"/>
              </a:ext>
            </a:extLst>
          </a:blip>
          <a:srcRect r="22546"/>
          <a:stretch/>
        </p:blipFill>
        <p:spPr bwMode="auto">
          <a:xfrm>
            <a:off x="108000" y="4320000"/>
            <a:ext cx="387960"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smtClean="0">
                <a:solidFill>
                  <a:srgbClr val="000099"/>
                </a:solidFill>
              </a:rPr>
              <a:t>klasika</a:t>
            </a:r>
            <a:endParaRPr lang="en-GB" sz="1600" b="1" dirty="0">
              <a:solidFill>
                <a:srgbClr val="000099"/>
              </a:solidFill>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rPr>
              <a:t>romanika</a:t>
            </a:r>
            <a:endParaRPr lang="hr-HR" sz="1600" b="1" dirty="0">
              <a:solidFill>
                <a:srgbClr val="000099"/>
              </a:solidFill>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dirty="0" err="1">
                <a:solidFill>
                  <a:srgbClr val="000099"/>
                </a:solidFill>
              </a:rPr>
              <a:t>gotika</a:t>
            </a:r>
            <a:endParaRPr lang="hr-HR" sz="1600" b="1" kern="0" dirty="0">
              <a:solidFill>
                <a:srgbClr val="000099"/>
              </a:solidFill>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n-lt"/>
              </a:rPr>
              <a:t> </a:t>
            </a:r>
            <a:r>
              <a:rPr lang="de-DE" altLang="de-DE" sz="4000" b="1" dirty="0" err="1">
                <a:solidFill>
                  <a:srgbClr val="000099"/>
                </a:solidFill>
                <a:latin typeface="+mn-lt"/>
              </a:rPr>
              <a:t>Euronovčanice</a:t>
            </a:r>
            <a:r>
              <a:rPr lang="de-DE" altLang="de-DE" sz="4000" b="1" dirty="0">
                <a:solidFill>
                  <a:srgbClr val="000099"/>
                </a:solidFill>
                <a:latin typeface="+mn-lt"/>
              </a:rPr>
              <a:t>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59781" y="1177909"/>
            <a:ext cx="2304256" cy="1588127"/>
          </a:xfrm>
          <a:prstGeom prst="rect">
            <a:avLst/>
          </a:prstGeom>
        </p:spPr>
        <p:txBody>
          <a:bodyPr wrap="square">
            <a:spAutoFit/>
          </a:bodyPr>
          <a:lstStyle/>
          <a:p>
            <a:pPr lvl="1" algn="ctr">
              <a:lnSpc>
                <a:spcPct val="90000"/>
              </a:lnSpc>
              <a:buClr>
                <a:srgbClr val="FF9900"/>
              </a:buClr>
              <a:buSzPct val="205000"/>
            </a:pPr>
            <a:r>
              <a:rPr lang="en-IE" altLang="de-DE" b="1" dirty="0" err="1">
                <a:solidFill>
                  <a:srgbClr val="000099"/>
                </a:solidFill>
                <a:latin typeface="+mn-lt"/>
              </a:rPr>
              <a:t>Svaka</a:t>
            </a:r>
            <a:r>
              <a:rPr lang="en-IE" altLang="de-DE" b="1" dirty="0">
                <a:solidFill>
                  <a:srgbClr val="000099"/>
                </a:solidFill>
                <a:latin typeface="+mn-lt"/>
              </a:rPr>
              <a:t> </a:t>
            </a:r>
            <a:r>
              <a:rPr lang="en-IE" altLang="de-DE" b="1" dirty="0" err="1">
                <a:solidFill>
                  <a:srgbClr val="000099"/>
                </a:solidFill>
                <a:latin typeface="+mn-lt"/>
              </a:rPr>
              <a:t>euronovčanica</a:t>
            </a:r>
            <a:r>
              <a:rPr lang="en-IE" altLang="de-DE" b="1" dirty="0">
                <a:solidFill>
                  <a:srgbClr val="000099"/>
                </a:solidFill>
                <a:latin typeface="+mn-lt"/>
              </a:rPr>
              <a:t> </a:t>
            </a:r>
            <a:r>
              <a:rPr lang="en-IE" altLang="de-DE" b="1" dirty="0" err="1">
                <a:solidFill>
                  <a:srgbClr val="000099"/>
                </a:solidFill>
                <a:latin typeface="+mn-lt"/>
              </a:rPr>
              <a:t>prikazuje</a:t>
            </a:r>
            <a:r>
              <a:rPr lang="en-IE" altLang="de-DE" b="1" dirty="0">
                <a:solidFill>
                  <a:srgbClr val="000099"/>
                </a:solidFill>
                <a:latin typeface="+mn-lt"/>
              </a:rPr>
              <a:t> </a:t>
            </a:r>
            <a:r>
              <a:rPr lang="en-IE" altLang="de-DE" b="1" dirty="0" err="1">
                <a:solidFill>
                  <a:srgbClr val="000099"/>
                </a:solidFill>
                <a:latin typeface="+mn-lt"/>
              </a:rPr>
              <a:t>jedan</a:t>
            </a:r>
            <a:r>
              <a:rPr lang="en-IE" altLang="de-DE" b="1" dirty="0">
                <a:solidFill>
                  <a:srgbClr val="000099"/>
                </a:solidFill>
                <a:latin typeface="+mn-lt"/>
              </a:rPr>
              <a:t> </a:t>
            </a:r>
            <a:r>
              <a:rPr lang="en-IE" altLang="de-DE" b="1" dirty="0" err="1">
                <a:solidFill>
                  <a:srgbClr val="000099"/>
                </a:solidFill>
                <a:latin typeface="+mn-lt"/>
              </a:rPr>
              <a:t>europski</a:t>
            </a:r>
            <a:r>
              <a:rPr lang="en-IE" altLang="de-DE" b="1" dirty="0">
                <a:solidFill>
                  <a:srgbClr val="000099"/>
                </a:solidFill>
                <a:latin typeface="+mn-lt"/>
              </a:rPr>
              <a:t> </a:t>
            </a:r>
            <a:r>
              <a:rPr lang="en-IE" altLang="de-DE" b="1" dirty="0" err="1">
                <a:solidFill>
                  <a:srgbClr val="000099"/>
                </a:solidFill>
                <a:latin typeface="+mn-lt"/>
              </a:rPr>
              <a:t>arhitektonski</a:t>
            </a:r>
            <a:r>
              <a:rPr lang="en-IE" altLang="de-DE" b="1" dirty="0">
                <a:solidFill>
                  <a:srgbClr val="000099"/>
                </a:solidFill>
                <a:latin typeface="+mn-lt"/>
              </a:rPr>
              <a:t> </a:t>
            </a:r>
            <a:r>
              <a:rPr lang="en-IE" altLang="de-DE" b="1" dirty="0" err="1">
                <a:solidFill>
                  <a:srgbClr val="000099"/>
                </a:solidFill>
                <a:latin typeface="+mn-lt"/>
              </a:rPr>
              <a:t>stil</a:t>
            </a:r>
            <a:r>
              <a:rPr lang="hr-HR" altLang="de-DE" b="1" dirty="0">
                <a:solidFill>
                  <a:srgbClr val="000099"/>
                </a:solidFill>
                <a:latin typeface="+mn-lt"/>
              </a:rPr>
              <a:t>.</a:t>
            </a:r>
            <a:r>
              <a:rPr lang="en-IE" altLang="de-DE" b="1" dirty="0">
                <a:solidFill>
                  <a:srgbClr val="000099"/>
                </a:solidFill>
                <a:latin typeface="+mn-lt"/>
              </a:rPr>
              <a:t> </a:t>
            </a:r>
            <a:endParaRPr lang="hr-HR" altLang="de-DE" b="1" dirty="0">
              <a:solidFill>
                <a:srgbClr val="000099"/>
              </a:solidFill>
              <a:latin typeface="+mn-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8396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smtClean="0">
                <a:solidFill>
                  <a:srgbClr val="000099"/>
                </a:solidFill>
              </a:rPr>
              <a:t>renesansa</a:t>
            </a:r>
            <a:endParaRPr lang="hr-HR" sz="1600" b="1" dirty="0">
              <a:solidFill>
                <a:srgbClr val="000099"/>
              </a:solidFill>
            </a:endParaRPr>
          </a:p>
        </p:txBody>
      </p:sp>
      <p:sp>
        <p:nvSpPr>
          <p:cNvPr id="20" name="TextBox 19"/>
          <p:cNvSpPr txBox="1"/>
          <p:nvPr/>
        </p:nvSpPr>
        <p:spPr>
          <a:xfrm>
            <a:off x="399809" y="6244777"/>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rPr>
              <a:t>barok</a:t>
            </a:r>
            <a:endParaRPr lang="hr-HR" sz="1600" b="1" dirty="0">
              <a:solidFill>
                <a:srgbClr val="000099"/>
              </a:solidFill>
            </a:endParaRPr>
          </a:p>
        </p:txBody>
      </p:sp>
      <p:sp>
        <p:nvSpPr>
          <p:cNvPr id="21" name="TextBox 20"/>
          <p:cNvSpPr txBox="1"/>
          <p:nvPr/>
        </p:nvSpPr>
        <p:spPr>
          <a:xfrm>
            <a:off x="3238138" y="624622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rPr>
              <a:t>19. </a:t>
            </a:r>
            <a:r>
              <a:rPr lang="en-GB" sz="1600" b="1" dirty="0" err="1">
                <a:solidFill>
                  <a:srgbClr val="000099"/>
                </a:solidFill>
              </a:rPr>
              <a:t>st.</a:t>
            </a:r>
            <a:r>
              <a:rPr lang="en-GB" sz="1600" b="1" dirty="0">
                <a:solidFill>
                  <a:srgbClr val="000099"/>
                </a:solidFill>
              </a:rPr>
              <a:t>: </a:t>
            </a:r>
            <a:r>
              <a:rPr lang="en-GB" sz="1600" b="1" dirty="0" err="1">
                <a:solidFill>
                  <a:srgbClr val="000099"/>
                </a:solidFill>
              </a:rPr>
              <a:t>željez</a:t>
            </a:r>
            <a:r>
              <a:rPr lang="hr-HR" sz="1600" b="1" dirty="0">
                <a:solidFill>
                  <a:srgbClr val="000099"/>
                </a:solidFill>
              </a:rPr>
              <a:t>o</a:t>
            </a:r>
            <a:r>
              <a:rPr lang="en-GB" sz="1600" b="1" dirty="0">
                <a:solidFill>
                  <a:srgbClr val="000099"/>
                </a:solidFill>
              </a:rPr>
              <a:t> </a:t>
            </a:r>
            <a:r>
              <a:rPr lang="en-GB" sz="1600" b="1" dirty="0" err="1">
                <a:solidFill>
                  <a:srgbClr val="000099"/>
                </a:solidFill>
              </a:rPr>
              <a:t>i</a:t>
            </a:r>
            <a:r>
              <a:rPr lang="en-GB" sz="1600" b="1" dirty="0">
                <a:solidFill>
                  <a:srgbClr val="000099"/>
                </a:solidFill>
              </a:rPr>
              <a:t> </a:t>
            </a:r>
            <a:r>
              <a:rPr lang="en-GB" sz="1600" b="1" dirty="0" err="1">
                <a:solidFill>
                  <a:srgbClr val="000099"/>
                </a:solidFill>
              </a:rPr>
              <a:t>stakl</a:t>
            </a:r>
            <a:r>
              <a:rPr lang="hr-HR" sz="1600" b="1" dirty="0">
                <a:solidFill>
                  <a:srgbClr val="000099"/>
                </a:solidFill>
              </a:rPr>
              <a:t>o</a:t>
            </a:r>
          </a:p>
        </p:txBody>
      </p:sp>
      <p:sp>
        <p:nvSpPr>
          <p:cNvPr id="26" name="TextBox 25"/>
          <p:cNvSpPr txBox="1"/>
          <p:nvPr/>
        </p:nvSpPr>
        <p:spPr>
          <a:xfrm>
            <a:off x="6203419" y="6244777"/>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rPr>
              <a:t>20. </a:t>
            </a:r>
            <a:r>
              <a:rPr lang="en-GB" sz="1600" b="1" dirty="0" err="1">
                <a:solidFill>
                  <a:srgbClr val="000099"/>
                </a:solidFill>
              </a:rPr>
              <a:t>st.</a:t>
            </a:r>
            <a:endParaRPr lang="hr-HR" sz="1600" b="1" dirty="0">
              <a:solidFill>
                <a:srgbClr val="000099"/>
              </a:solidFill>
            </a:endParaRP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en-GB" b="1" dirty="0" err="1">
                <a:solidFill>
                  <a:srgbClr val="000099"/>
                </a:solidFill>
                <a:latin typeface="+mn-lt"/>
              </a:rPr>
              <a:t>Prikazuju</a:t>
            </a:r>
            <a:r>
              <a:rPr lang="en-GB" b="1" dirty="0">
                <a:solidFill>
                  <a:srgbClr val="000099"/>
                </a:solidFill>
                <a:latin typeface="+mn-lt"/>
              </a:rPr>
              <a:t> </a:t>
            </a:r>
            <a:r>
              <a:rPr lang="en-GB" b="1" dirty="0" err="1">
                <a:solidFill>
                  <a:srgbClr val="000099"/>
                </a:solidFill>
                <a:latin typeface="+mn-lt"/>
              </a:rPr>
              <a:t>prozore</a:t>
            </a:r>
            <a:r>
              <a:rPr lang="en-GB" b="1" dirty="0">
                <a:solidFill>
                  <a:srgbClr val="000099"/>
                </a:solidFill>
                <a:latin typeface="+mn-lt"/>
              </a:rPr>
              <a:t>, </a:t>
            </a:r>
            <a:r>
              <a:rPr lang="en-GB" b="1" dirty="0" err="1">
                <a:solidFill>
                  <a:srgbClr val="000099"/>
                </a:solidFill>
                <a:latin typeface="+mn-lt"/>
              </a:rPr>
              <a:t>vrata</a:t>
            </a:r>
            <a:r>
              <a:rPr lang="en-GB" b="1" dirty="0">
                <a:solidFill>
                  <a:srgbClr val="000099"/>
                </a:solidFill>
                <a:latin typeface="+mn-lt"/>
              </a:rPr>
              <a:t> </a:t>
            </a:r>
            <a:r>
              <a:rPr lang="en-GB" b="1" dirty="0" err="1">
                <a:solidFill>
                  <a:srgbClr val="000099"/>
                </a:solidFill>
                <a:latin typeface="+mn-lt"/>
              </a:rPr>
              <a:t>ili</a:t>
            </a:r>
            <a:r>
              <a:rPr lang="en-GB" b="1" dirty="0">
                <a:solidFill>
                  <a:srgbClr val="000099"/>
                </a:solidFill>
                <a:latin typeface="+mn-lt"/>
              </a:rPr>
              <a:t> </a:t>
            </a:r>
            <a:r>
              <a:rPr lang="en-GB" b="1" dirty="0" err="1">
                <a:solidFill>
                  <a:srgbClr val="000099"/>
                </a:solidFill>
                <a:latin typeface="+mn-lt"/>
              </a:rPr>
              <a:t>mostove</a:t>
            </a:r>
            <a:r>
              <a:rPr lang="hr-HR" b="1" dirty="0">
                <a:solidFill>
                  <a:srgbClr val="000099"/>
                </a:solidFill>
                <a:latin typeface="+mn-lt"/>
              </a:rPr>
              <a:t>.</a:t>
            </a:r>
            <a:r>
              <a:rPr lang="en-GB" b="1" dirty="0">
                <a:solidFill>
                  <a:srgbClr val="000099"/>
                </a:solidFill>
                <a:latin typeface="+mn-lt"/>
              </a:rPr>
              <a:t>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
        <p:nvSpPr>
          <p:cNvPr id="16"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n-lt"/>
              </a:rPr>
              <a:t> </a:t>
            </a:r>
            <a:r>
              <a:rPr lang="de-DE" altLang="de-DE" sz="4000" b="1" dirty="0" err="1">
                <a:solidFill>
                  <a:srgbClr val="000099"/>
                </a:solidFill>
                <a:latin typeface="+mn-lt"/>
              </a:rPr>
              <a:t>Euronovčanice</a:t>
            </a:r>
            <a:r>
              <a:rPr lang="de-DE" altLang="de-DE" sz="4000" b="1" dirty="0">
                <a:solidFill>
                  <a:srgbClr val="000099"/>
                </a:solidFill>
                <a:latin typeface="+mn-lt"/>
              </a:rPr>
              <a:t> </a:t>
            </a: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en-GB" sz="1600" b="1" dirty="0" err="1">
                <a:solidFill>
                  <a:srgbClr val="000099"/>
                </a:solidFill>
                <a:latin typeface="+mn-lt"/>
              </a:rPr>
              <a:t>Mostovi</a:t>
            </a:r>
            <a:r>
              <a:rPr lang="en-GB" sz="1600" b="1" dirty="0">
                <a:solidFill>
                  <a:srgbClr val="000099"/>
                </a:solidFill>
                <a:latin typeface="+mn-lt"/>
              </a:rPr>
              <a:t> </a:t>
            </a:r>
            <a:r>
              <a:rPr lang="en-GB" sz="1600" b="1" dirty="0" err="1">
                <a:solidFill>
                  <a:srgbClr val="000099"/>
                </a:solidFill>
                <a:latin typeface="+mn-lt"/>
              </a:rPr>
              <a:t>simboliziraju</a:t>
            </a:r>
            <a:r>
              <a:rPr lang="en-GB" sz="1600" b="1" dirty="0">
                <a:solidFill>
                  <a:srgbClr val="000099"/>
                </a:solidFill>
                <a:latin typeface="+mn-lt"/>
              </a:rPr>
              <a:t> </a:t>
            </a:r>
            <a:r>
              <a:rPr lang="en-GB" sz="1600" b="1" dirty="0" err="1">
                <a:solidFill>
                  <a:srgbClr val="000099"/>
                </a:solidFill>
                <a:latin typeface="+mn-lt"/>
              </a:rPr>
              <a:t>komunikaciju</a:t>
            </a:r>
            <a:r>
              <a:rPr lang="en-GB" sz="1600" b="1" dirty="0">
                <a:solidFill>
                  <a:srgbClr val="000099"/>
                </a:solidFill>
                <a:latin typeface="+mn-lt"/>
              </a:rPr>
              <a:t> </a:t>
            </a:r>
            <a:r>
              <a:rPr lang="en-GB" sz="1600" b="1" dirty="0" err="1">
                <a:solidFill>
                  <a:srgbClr val="000099"/>
                </a:solidFill>
                <a:latin typeface="+mn-lt"/>
              </a:rPr>
              <a:t>između</a:t>
            </a:r>
            <a:r>
              <a:rPr lang="en-GB" sz="1600" b="1" dirty="0">
                <a:solidFill>
                  <a:srgbClr val="000099"/>
                </a:solidFill>
                <a:latin typeface="+mn-lt"/>
              </a:rPr>
              <a:t> </a:t>
            </a:r>
            <a:r>
              <a:rPr lang="en-GB" sz="1600" b="1" dirty="0" err="1">
                <a:solidFill>
                  <a:srgbClr val="000099"/>
                </a:solidFill>
                <a:latin typeface="+mn-lt"/>
              </a:rPr>
              <a:t>naroda</a:t>
            </a:r>
            <a:r>
              <a:rPr lang="en-GB" sz="1600" b="1" dirty="0">
                <a:solidFill>
                  <a:srgbClr val="000099"/>
                </a:solidFill>
                <a:latin typeface="+mn-lt"/>
              </a:rPr>
              <a:t> Europe </a:t>
            </a:r>
            <a:r>
              <a:rPr lang="en-GB" sz="1600" b="1" dirty="0" err="1">
                <a:solidFill>
                  <a:srgbClr val="000099"/>
                </a:solidFill>
                <a:latin typeface="+mn-lt"/>
              </a:rPr>
              <a:t>te</a:t>
            </a:r>
            <a:r>
              <a:rPr lang="en-GB" sz="1600" b="1" dirty="0">
                <a:solidFill>
                  <a:srgbClr val="000099"/>
                </a:solidFill>
                <a:latin typeface="+mn-lt"/>
              </a:rPr>
              <a:t> </a:t>
            </a:r>
            <a:r>
              <a:rPr lang="en-GB" sz="1600" b="1" dirty="0" err="1">
                <a:solidFill>
                  <a:srgbClr val="000099"/>
                </a:solidFill>
                <a:latin typeface="+mn-lt"/>
              </a:rPr>
              <a:t>između</a:t>
            </a:r>
            <a:r>
              <a:rPr lang="en-GB" sz="1600" b="1" dirty="0">
                <a:solidFill>
                  <a:srgbClr val="000099"/>
                </a:solidFill>
                <a:latin typeface="+mn-lt"/>
              </a:rPr>
              <a:t> Europe </a:t>
            </a:r>
            <a:r>
              <a:rPr lang="en-GB" sz="1600" b="1" dirty="0" err="1">
                <a:solidFill>
                  <a:srgbClr val="000099"/>
                </a:solidFill>
                <a:latin typeface="+mn-lt"/>
              </a:rPr>
              <a:t>i</a:t>
            </a:r>
            <a:r>
              <a:rPr lang="en-GB" sz="1600" b="1" dirty="0">
                <a:solidFill>
                  <a:srgbClr val="000099"/>
                </a:solidFill>
                <a:latin typeface="+mn-lt"/>
              </a:rPr>
              <a:t> </a:t>
            </a:r>
            <a:r>
              <a:rPr lang="en-GB" sz="1600" b="1" dirty="0" err="1">
                <a:solidFill>
                  <a:srgbClr val="000099"/>
                </a:solidFill>
                <a:latin typeface="+mn-lt"/>
              </a:rPr>
              <a:t>ostatka</a:t>
            </a:r>
            <a:r>
              <a:rPr lang="en-GB" sz="1600" b="1" dirty="0">
                <a:solidFill>
                  <a:srgbClr val="000099"/>
                </a:solidFill>
                <a:latin typeface="+mn-lt"/>
              </a:rPr>
              <a:t> </a:t>
            </a:r>
            <a:r>
              <a:rPr lang="en-GB" sz="1600" b="1" dirty="0" err="1">
                <a:solidFill>
                  <a:srgbClr val="000099"/>
                </a:solidFill>
                <a:latin typeface="+mn-lt"/>
              </a:rPr>
              <a:t>svijeta</a:t>
            </a:r>
            <a:r>
              <a:rPr lang="en-GB" sz="1600" b="1" dirty="0">
                <a:solidFill>
                  <a:srgbClr val="000099"/>
                </a:solidFill>
                <a:latin typeface="+mn-lt"/>
              </a:rPr>
              <a:t>.</a:t>
            </a:r>
            <a:endParaRPr lang="hr-HR" altLang="de-DE" sz="1600" b="1" dirty="0">
              <a:solidFill>
                <a:srgbClr val="000099"/>
              </a:solidFill>
              <a:latin typeface="+mn-lt"/>
            </a:endParaRP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n-lt"/>
                </a:rPr>
                <a:t>   </a:t>
              </a:r>
            </a:p>
          </p:txBody>
        </p:sp>
        <p:sp>
          <p:nvSpPr>
            <p:cNvPr id="4" name="Rechteck 3"/>
            <p:cNvSpPr/>
            <p:nvPr/>
          </p:nvSpPr>
          <p:spPr>
            <a:xfrm>
              <a:off x="5436096" y="1484784"/>
              <a:ext cx="3311975" cy="830997"/>
            </a:xfrm>
            <a:prstGeom prst="rect">
              <a:avLst/>
            </a:prstGeom>
          </p:spPr>
          <p:txBody>
            <a:bodyPr wrap="square" anchor="ctr" anchorCtr="0">
              <a:noAutofit/>
            </a:bodyPr>
            <a:lstStyle/>
            <a:p>
              <a:pPr algn="ctr">
                <a:lnSpc>
                  <a:spcPct val="90000"/>
                </a:lnSpc>
              </a:pPr>
              <a:r>
                <a:rPr lang="en-IE" altLang="de-DE" sz="1600" b="1" dirty="0" err="1">
                  <a:solidFill>
                    <a:srgbClr val="000099"/>
                  </a:solidFill>
                  <a:latin typeface="+mn-lt"/>
                </a:rPr>
                <a:t>Prozori</a:t>
              </a:r>
              <a:r>
                <a:rPr lang="en-IE" altLang="de-DE" sz="1600" b="1" dirty="0">
                  <a:solidFill>
                    <a:srgbClr val="000099"/>
                  </a:solidFill>
                  <a:latin typeface="+mn-lt"/>
                </a:rPr>
                <a:t> </a:t>
              </a:r>
              <a:r>
                <a:rPr lang="en-IE" altLang="de-DE" sz="1600" b="1" dirty="0" err="1">
                  <a:solidFill>
                    <a:srgbClr val="000099"/>
                  </a:solidFill>
                  <a:latin typeface="+mn-lt"/>
                </a:rPr>
                <a:t>i</a:t>
              </a:r>
              <a:r>
                <a:rPr lang="en-IE" altLang="de-DE" sz="1600" b="1" dirty="0">
                  <a:solidFill>
                    <a:srgbClr val="000099"/>
                  </a:solidFill>
                  <a:latin typeface="+mn-lt"/>
                </a:rPr>
                <a:t> </a:t>
              </a:r>
              <a:r>
                <a:rPr lang="en-IE" altLang="de-DE" sz="1600" b="1" dirty="0" err="1">
                  <a:solidFill>
                    <a:srgbClr val="000099"/>
                  </a:solidFill>
                  <a:latin typeface="+mn-lt"/>
                </a:rPr>
                <a:t>vrata</a:t>
              </a:r>
              <a:r>
                <a:rPr lang="en-IE" altLang="de-DE" sz="1600" b="1" dirty="0">
                  <a:solidFill>
                    <a:srgbClr val="000099"/>
                  </a:solidFill>
                  <a:latin typeface="+mn-lt"/>
                </a:rPr>
                <a:t> </a:t>
              </a:r>
              <a:r>
                <a:rPr lang="en-IE" altLang="de-DE" sz="1600" b="1" dirty="0" err="1">
                  <a:solidFill>
                    <a:srgbClr val="000099"/>
                  </a:solidFill>
                  <a:latin typeface="+mn-lt"/>
                </a:rPr>
                <a:t>simboliziraju</a:t>
              </a:r>
              <a:r>
                <a:rPr lang="en-IE" altLang="de-DE" sz="1600" b="1" dirty="0">
                  <a:solidFill>
                    <a:srgbClr val="000099"/>
                  </a:solidFill>
                  <a:latin typeface="+mn-lt"/>
                </a:rPr>
                <a:t> </a:t>
              </a:r>
              <a:r>
                <a:rPr lang="en-IE" altLang="de-DE" sz="1600" b="1" dirty="0" err="1">
                  <a:solidFill>
                    <a:srgbClr val="000099"/>
                  </a:solidFill>
                  <a:latin typeface="+mn-lt"/>
                </a:rPr>
                <a:t>europski</a:t>
              </a:r>
              <a:r>
                <a:rPr lang="en-IE" altLang="de-DE" sz="1600" b="1" dirty="0">
                  <a:solidFill>
                    <a:srgbClr val="000099"/>
                  </a:solidFill>
                  <a:latin typeface="+mn-lt"/>
                </a:rPr>
                <a:t> duh </a:t>
              </a:r>
              <a:r>
                <a:rPr lang="en-IE" altLang="de-DE" sz="1600" b="1" dirty="0" err="1">
                  <a:solidFill>
                    <a:srgbClr val="000099"/>
                  </a:solidFill>
                  <a:latin typeface="+mn-lt"/>
                </a:rPr>
                <a:t>otvorenosti</a:t>
              </a:r>
              <a:r>
                <a:rPr lang="en-IE" altLang="de-DE" sz="1600" b="1" dirty="0">
                  <a:solidFill>
                    <a:srgbClr val="000099"/>
                  </a:solidFill>
                  <a:latin typeface="+mn-lt"/>
                </a:rPr>
                <a:t> </a:t>
              </a:r>
              <a:r>
                <a:rPr lang="en-IE" altLang="de-DE" sz="1600" b="1" dirty="0" err="1">
                  <a:solidFill>
                    <a:srgbClr val="000099"/>
                  </a:solidFill>
                  <a:latin typeface="+mn-lt"/>
                </a:rPr>
                <a:t>i</a:t>
              </a:r>
              <a:r>
                <a:rPr lang="en-IE" altLang="de-DE" sz="1600" b="1" dirty="0">
                  <a:solidFill>
                    <a:srgbClr val="000099"/>
                  </a:solidFill>
                  <a:latin typeface="+mn-lt"/>
                </a:rPr>
                <a:t> </a:t>
              </a:r>
              <a:r>
                <a:rPr lang="en-IE" altLang="de-DE" sz="1600" b="1" dirty="0" err="1">
                  <a:solidFill>
                    <a:srgbClr val="000099"/>
                  </a:solidFill>
                  <a:latin typeface="+mn-lt"/>
                </a:rPr>
                <a:t>suradnje</a:t>
              </a:r>
              <a:r>
                <a:rPr lang="en-IE" altLang="de-DE" sz="1600" b="1" dirty="0">
                  <a:solidFill>
                    <a:srgbClr val="000099"/>
                  </a:solidFill>
                  <a:latin typeface="+mn-lt"/>
                </a:rPr>
                <a:t>.</a:t>
              </a:r>
              <a:endParaRPr lang="hr-HR" sz="1600" b="1" dirty="0">
                <a:solidFill>
                  <a:srgbClr val="000099"/>
                </a:solidFill>
                <a:latin typeface="+mn-lt"/>
              </a:endParaRP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9594"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
        <p:nvSpPr>
          <p:cNvPr id="14"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solidFill>
                  <a:srgbClr val="000099"/>
                </a:solidFill>
                <a:latin typeface="+mn-lt"/>
              </a:rPr>
              <a:t> </a:t>
            </a:r>
            <a:r>
              <a:rPr lang="de-DE" altLang="de-DE" sz="4000" b="1" dirty="0" err="1">
                <a:solidFill>
                  <a:srgbClr val="000099"/>
                </a:solidFill>
                <a:latin typeface="+mn-lt"/>
              </a:rPr>
              <a:t>Euronovčanice</a:t>
            </a:r>
            <a:r>
              <a:rPr lang="de-DE" altLang="de-DE" sz="4000" b="1" dirty="0">
                <a:solidFill>
                  <a:srgbClr val="000099"/>
                </a:solidFill>
                <a:latin typeface="+mn-lt"/>
              </a:rPr>
              <a:t> </a:t>
            </a: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n-lt"/>
              </a:rPr>
              <a:t>Europa</a:t>
            </a:r>
            <a:endParaRPr lang="en-GB" altLang="de-DE" sz="4000" b="1" dirty="0">
              <a:solidFill>
                <a:srgbClr val="000099"/>
              </a:solidFill>
              <a:latin typeface="+mn-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185872"/>
            <a:ext cx="3001037" cy="1477328"/>
          </a:xfrm>
          <a:prstGeom prst="rect">
            <a:avLst/>
          </a:prstGeom>
        </p:spPr>
        <p:txBody>
          <a:bodyPr wrap="square">
            <a:spAutoFit/>
          </a:bodyPr>
          <a:lstStyle/>
          <a:p>
            <a:pPr algn="ctr"/>
            <a:r>
              <a:rPr lang="en-GB" sz="1500" b="1" dirty="0">
                <a:solidFill>
                  <a:srgbClr val="000099"/>
                </a:solidFill>
                <a:latin typeface="+mn-lt"/>
              </a:rPr>
              <a:t>Bok! </a:t>
            </a:r>
            <a:endParaRPr lang="hr-HR" sz="1500" b="1" dirty="0">
              <a:solidFill>
                <a:srgbClr val="000099"/>
              </a:solidFill>
              <a:latin typeface="+mn-lt"/>
            </a:endParaRPr>
          </a:p>
          <a:p>
            <a:pPr algn="ctr"/>
            <a:r>
              <a:rPr lang="en-GB" sz="1500" b="1" dirty="0" err="1">
                <a:solidFill>
                  <a:srgbClr val="000099"/>
                </a:solidFill>
                <a:latin typeface="+mn-lt"/>
              </a:rPr>
              <a:t>Zovem</a:t>
            </a:r>
            <a:r>
              <a:rPr lang="en-GB" sz="1500" b="1" dirty="0">
                <a:solidFill>
                  <a:srgbClr val="000099"/>
                </a:solidFill>
                <a:latin typeface="+mn-lt"/>
              </a:rPr>
              <a:t> se Europa. </a:t>
            </a:r>
            <a:endParaRPr lang="hr-HR" sz="1500" b="1" dirty="0">
              <a:solidFill>
                <a:srgbClr val="000099"/>
              </a:solidFill>
              <a:latin typeface="+mn-lt"/>
            </a:endParaRPr>
          </a:p>
          <a:p>
            <a:pPr algn="ctr"/>
            <a:r>
              <a:rPr lang="en-GB" sz="1500" b="1" dirty="0" err="1">
                <a:solidFill>
                  <a:srgbClr val="000099"/>
                </a:solidFill>
                <a:latin typeface="+mn-lt"/>
              </a:rPr>
              <a:t>Princeza</a:t>
            </a:r>
            <a:r>
              <a:rPr lang="en-GB" sz="1500" b="1" dirty="0">
                <a:solidFill>
                  <a:srgbClr val="000099"/>
                </a:solidFill>
                <a:latin typeface="+mn-lt"/>
              </a:rPr>
              <a:t> </a:t>
            </a:r>
            <a:r>
              <a:rPr lang="en-GB" sz="1500" b="1" dirty="0" err="1">
                <a:solidFill>
                  <a:srgbClr val="000099"/>
                </a:solidFill>
                <a:latin typeface="+mn-lt"/>
              </a:rPr>
              <a:t>sam</a:t>
            </a:r>
            <a:r>
              <a:rPr lang="en-GB" sz="1500" b="1" dirty="0">
                <a:solidFill>
                  <a:srgbClr val="000099"/>
                </a:solidFill>
                <a:latin typeface="+mn-lt"/>
              </a:rPr>
              <a:t> </a:t>
            </a:r>
            <a:r>
              <a:rPr lang="en-GB" sz="1500" b="1" dirty="0" err="1">
                <a:solidFill>
                  <a:srgbClr val="000099"/>
                </a:solidFill>
                <a:latin typeface="+mn-lt"/>
              </a:rPr>
              <a:t>iz</a:t>
            </a:r>
            <a:r>
              <a:rPr lang="en-GB" sz="1500" b="1" dirty="0">
                <a:solidFill>
                  <a:srgbClr val="000099"/>
                </a:solidFill>
                <a:latin typeface="+mn-lt"/>
              </a:rPr>
              <a:t> </a:t>
            </a:r>
            <a:r>
              <a:rPr lang="en-GB" sz="1500" b="1" dirty="0" err="1">
                <a:solidFill>
                  <a:srgbClr val="000099"/>
                </a:solidFill>
                <a:latin typeface="+mn-lt"/>
              </a:rPr>
              <a:t>grčke</a:t>
            </a:r>
            <a:r>
              <a:rPr lang="en-GB" sz="1500" b="1" dirty="0">
                <a:solidFill>
                  <a:srgbClr val="000099"/>
                </a:solidFill>
                <a:latin typeface="+mn-lt"/>
              </a:rPr>
              <a:t> </a:t>
            </a:r>
            <a:r>
              <a:rPr lang="en-GB" sz="1500" b="1" dirty="0" err="1">
                <a:solidFill>
                  <a:srgbClr val="000099"/>
                </a:solidFill>
                <a:latin typeface="+mn-lt"/>
              </a:rPr>
              <a:t>mitologije</a:t>
            </a:r>
            <a:r>
              <a:rPr lang="en-GB" sz="1500" b="1" dirty="0">
                <a:solidFill>
                  <a:srgbClr val="000099"/>
                </a:solidFill>
                <a:latin typeface="+mn-lt"/>
              </a:rPr>
              <a:t>. </a:t>
            </a:r>
            <a:endParaRPr lang="hr-HR" sz="1500" b="1" dirty="0">
              <a:solidFill>
                <a:srgbClr val="000099"/>
              </a:solidFill>
              <a:latin typeface="+mn-lt"/>
            </a:endParaRPr>
          </a:p>
          <a:p>
            <a:pPr algn="ctr"/>
            <a:r>
              <a:rPr lang="en-GB" sz="1500" b="1" dirty="0" err="1">
                <a:solidFill>
                  <a:srgbClr val="000099"/>
                </a:solidFill>
                <a:latin typeface="+mn-lt"/>
              </a:rPr>
              <a:t>Europski</a:t>
            </a:r>
            <a:r>
              <a:rPr lang="en-GB" sz="1500" b="1" dirty="0">
                <a:solidFill>
                  <a:srgbClr val="000099"/>
                </a:solidFill>
                <a:latin typeface="+mn-lt"/>
              </a:rPr>
              <a:t> </a:t>
            </a:r>
            <a:r>
              <a:rPr lang="en-GB" sz="1500" b="1" dirty="0" err="1" smtClean="0">
                <a:solidFill>
                  <a:srgbClr val="000099"/>
                </a:solidFill>
                <a:latin typeface="+mn-lt"/>
              </a:rPr>
              <a:t>kontinent</a:t>
            </a:r>
            <a:r>
              <a:rPr lang="en-GB" sz="1500" b="1" dirty="0" smtClean="0">
                <a:solidFill>
                  <a:srgbClr val="000099"/>
                </a:solidFill>
                <a:latin typeface="+mn-lt"/>
              </a:rPr>
              <a:t> </a:t>
            </a:r>
            <a:r>
              <a:rPr lang="en-GB" sz="1500" b="1" dirty="0" err="1" smtClean="0">
                <a:solidFill>
                  <a:srgbClr val="000099"/>
                </a:solidFill>
                <a:latin typeface="+mn-lt"/>
              </a:rPr>
              <a:t>nazvan</a:t>
            </a:r>
            <a:r>
              <a:rPr lang="en-GB" sz="1500" b="1" dirty="0" smtClean="0">
                <a:solidFill>
                  <a:srgbClr val="000099"/>
                </a:solidFill>
                <a:latin typeface="+mn-lt"/>
              </a:rPr>
              <a:t> je </a:t>
            </a:r>
            <a:r>
              <a:rPr lang="en-GB" sz="1500" b="1" dirty="0" err="1">
                <a:solidFill>
                  <a:srgbClr val="000099"/>
                </a:solidFill>
                <a:latin typeface="+mn-lt"/>
              </a:rPr>
              <a:t>po</a:t>
            </a:r>
            <a:r>
              <a:rPr lang="en-GB" sz="1500" b="1" dirty="0">
                <a:solidFill>
                  <a:srgbClr val="000099"/>
                </a:solidFill>
                <a:latin typeface="+mn-lt"/>
              </a:rPr>
              <a:t> </a:t>
            </a:r>
            <a:r>
              <a:rPr lang="en-GB" sz="1500" b="1" dirty="0" err="1">
                <a:solidFill>
                  <a:srgbClr val="000099"/>
                </a:solidFill>
                <a:latin typeface="+mn-lt"/>
              </a:rPr>
              <a:t>meni</a:t>
            </a:r>
            <a:r>
              <a:rPr lang="en-GB" sz="1500" b="1" dirty="0">
                <a:solidFill>
                  <a:srgbClr val="000099"/>
                </a:solidFill>
                <a:latin typeface="+mn-lt"/>
              </a:rPr>
              <a:t>.</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677424" y="6012577"/>
            <a:ext cx="2160240" cy="553998"/>
          </a:xfrm>
          <a:prstGeom prst="rect">
            <a:avLst/>
          </a:prstGeom>
          <a:noFill/>
        </p:spPr>
        <p:txBody>
          <a:bodyPr wrap="square" rtlCol="0">
            <a:spAutoFit/>
          </a:bodyPr>
          <a:lstStyle/>
          <a:p>
            <a:pPr marL="0" indent="0" algn="ctr">
              <a:buFontTx/>
              <a:buNone/>
            </a:pPr>
            <a:r>
              <a:rPr lang="hr-HR" sz="1500" b="1" dirty="0" smtClean="0">
                <a:solidFill>
                  <a:srgbClr val="000099"/>
                </a:solidFill>
                <a:latin typeface="+mn-lt"/>
              </a:rPr>
              <a:t>g</a:t>
            </a:r>
            <a:r>
              <a:rPr lang="en-GB" sz="1500" b="1" dirty="0" err="1" smtClean="0">
                <a:solidFill>
                  <a:srgbClr val="000099"/>
                </a:solidFill>
                <a:latin typeface="+mn-lt"/>
              </a:rPr>
              <a:t>rčka</a:t>
            </a:r>
            <a:r>
              <a:rPr lang="en-GB" sz="1500" b="1" dirty="0" smtClean="0">
                <a:solidFill>
                  <a:srgbClr val="000099"/>
                </a:solidFill>
                <a:latin typeface="+mn-lt"/>
              </a:rPr>
              <a:t> </a:t>
            </a:r>
            <a:r>
              <a:rPr lang="en-GB" sz="1500" b="1" dirty="0" err="1">
                <a:solidFill>
                  <a:srgbClr val="000099"/>
                </a:solidFill>
                <a:latin typeface="+mn-lt"/>
              </a:rPr>
              <a:t>vaza</a:t>
            </a:r>
            <a:r>
              <a:rPr lang="en-GB" sz="1500" b="1" dirty="0">
                <a:solidFill>
                  <a:srgbClr val="000099"/>
                </a:solidFill>
                <a:latin typeface="+mn-lt"/>
              </a:rPr>
              <a:t> </a:t>
            </a:r>
            <a:r>
              <a:rPr lang="en-GB" sz="1500" b="1" dirty="0" err="1">
                <a:solidFill>
                  <a:srgbClr val="000099"/>
                </a:solidFill>
                <a:latin typeface="+mn-lt"/>
              </a:rPr>
              <a:t>na</a:t>
            </a:r>
            <a:r>
              <a:rPr lang="en-GB" sz="1500" b="1" dirty="0">
                <a:solidFill>
                  <a:srgbClr val="000099"/>
                </a:solidFill>
                <a:latin typeface="+mn-lt"/>
              </a:rPr>
              <a:t> </a:t>
            </a:r>
            <a:r>
              <a:rPr lang="en-GB" sz="1500" b="1" dirty="0" err="1">
                <a:solidFill>
                  <a:srgbClr val="000099"/>
                </a:solidFill>
                <a:latin typeface="+mn-lt"/>
              </a:rPr>
              <a:t>kojoj</a:t>
            </a:r>
            <a:r>
              <a:rPr lang="en-GB" sz="1500" b="1" dirty="0">
                <a:solidFill>
                  <a:srgbClr val="000099"/>
                </a:solidFill>
                <a:latin typeface="+mn-lt"/>
              </a:rPr>
              <a:t> je Europa, Louvre</a:t>
            </a:r>
          </a:p>
        </p:txBody>
      </p:sp>
      <p:sp>
        <p:nvSpPr>
          <p:cNvPr id="17" name="TextBox 8"/>
          <p:cNvSpPr txBox="1"/>
          <p:nvPr/>
        </p:nvSpPr>
        <p:spPr>
          <a:xfrm>
            <a:off x="6228184" y="5877360"/>
            <a:ext cx="2340000" cy="78483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en-GB" sz="1500" b="1" dirty="0">
                <a:solidFill>
                  <a:srgbClr val="000099"/>
                </a:solidFill>
              </a:rPr>
              <a:t>Europu možete pronaći u zaštitnim obilježjima novih novčanica. </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p:cNvGrpSpPr/>
          <p:nvPr/>
        </p:nvGrpSpPr>
        <p:grpSpPr>
          <a:xfrm>
            <a:off x="4173093" y="1374945"/>
            <a:ext cx="2108116" cy="2002242"/>
            <a:chOff x="4295922" y="1667204"/>
            <a:chExt cx="1832746"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406381" y="1667204"/>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295922" y="1995704"/>
              <a:ext cx="1832746" cy="274178"/>
            </a:xfrm>
            <a:prstGeom prst="rect">
              <a:avLst/>
            </a:prstGeom>
          </p:spPr>
          <p:txBody>
            <a:bodyPr wrap="square" anchor="ctr">
              <a:spAutoFit/>
            </a:bodyPr>
            <a:lstStyle/>
            <a:p>
              <a:pPr algn="ctr"/>
              <a:r>
                <a:rPr lang="de-DE" sz="1700" b="1" dirty="0" smtClean="0">
                  <a:solidFill>
                    <a:srgbClr val="000099"/>
                  </a:solidFill>
                  <a:latin typeface="+mn-lt"/>
                </a:rPr>
                <a:t> </a:t>
              </a:r>
              <a:r>
                <a:rPr lang="hr-HR" sz="1700" b="1" dirty="0" smtClean="0">
                  <a:solidFill>
                    <a:srgbClr val="000099"/>
                  </a:solidFill>
                  <a:latin typeface="+mn-lt"/>
                </a:rPr>
                <a:t>… pogledaj…</a:t>
              </a:r>
              <a:endParaRPr lang="en-GB" sz="1600" b="1" dirty="0">
                <a:solidFill>
                  <a:srgbClr val="000099"/>
                </a:solidFill>
                <a:latin typeface="+mn-lt"/>
              </a:endParaRP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5">
            <a:extLst>
              <a:ext uri="{28A0092B-C50C-407E-A947-70E740481C1C}">
                <a14:useLocalDpi xmlns:a14="http://schemas.microsoft.com/office/drawing/2010/main" val="0"/>
              </a:ext>
            </a:extLst>
          </a:blip>
          <a:srcRect b="19136"/>
          <a:stretch/>
        </p:blipFill>
        <p:spPr bwMode="auto">
          <a:xfrm>
            <a:off x="2657194"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229209" y="5809625"/>
            <a:ext cx="22968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de-DE" altLang="de-DE" sz="4000" b="1" dirty="0">
                <a:solidFill>
                  <a:srgbClr val="000099"/>
                </a:solidFill>
                <a:latin typeface="+mn-lt"/>
              </a:rPr>
              <a:t>p</a:t>
            </a:r>
            <a:r>
              <a:rPr lang="en-GB" altLang="de-DE" sz="4000" b="1" dirty="0" err="1" smtClean="0">
                <a:solidFill>
                  <a:srgbClr val="000099"/>
                </a:solidFill>
                <a:latin typeface="+mn-lt"/>
              </a:rPr>
              <a:t>ogledaj</a:t>
            </a:r>
            <a:endParaRPr lang="en-GB" altLang="de-DE" sz="4000" b="1" dirty="0">
              <a:solidFill>
                <a:srgbClr val="000099"/>
              </a:solidFill>
              <a:latin typeface="+mn-lt"/>
            </a:endParaRPr>
          </a:p>
        </p:txBody>
      </p:sp>
      <p:sp>
        <p:nvSpPr>
          <p:cNvPr id="9220" name="Text Box 45"/>
          <p:cNvSpPr txBox="1">
            <a:spLocks noChangeArrowheads="1"/>
          </p:cNvSpPr>
          <p:nvPr/>
        </p:nvSpPr>
        <p:spPr bwMode="auto">
          <a:xfrm>
            <a:off x="209992" y="5809738"/>
            <a:ext cx="22968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de-DE" altLang="de-DE" sz="4000" b="1" dirty="0">
                <a:solidFill>
                  <a:srgbClr val="000099"/>
                </a:solidFill>
                <a:latin typeface="+mn-lt"/>
              </a:rPr>
              <a:t>o</a:t>
            </a:r>
            <a:r>
              <a:rPr lang="fr-FR" altLang="de-DE" sz="4000" b="1" dirty="0" err="1" smtClean="0">
                <a:solidFill>
                  <a:srgbClr val="000099"/>
                </a:solidFill>
                <a:latin typeface="+mn-lt"/>
              </a:rPr>
              <a:t>sjeti</a:t>
            </a:r>
            <a:endParaRPr lang="hr-HR" altLang="de-DE" sz="4000" b="1" dirty="0">
              <a:solidFill>
                <a:srgbClr val="000099"/>
              </a:solidFill>
              <a:latin typeface="+mn-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de-DE" sz="3600" dirty="0">
                <a:solidFill>
                  <a:srgbClr val="000099"/>
                </a:solidFill>
                <a:latin typeface="+mn-lt"/>
              </a:rPr>
              <a:t> </a:t>
            </a:r>
            <a:r>
              <a:rPr lang="de-DE" altLang="de-DE" sz="3600" b="1" dirty="0" err="1">
                <a:solidFill>
                  <a:srgbClr val="000099"/>
                </a:solidFill>
                <a:latin typeface="+mn-lt"/>
              </a:rPr>
              <a:t>Kako</a:t>
            </a:r>
            <a:r>
              <a:rPr lang="de-DE" altLang="de-DE" sz="3600" b="1" dirty="0">
                <a:solidFill>
                  <a:srgbClr val="000099"/>
                </a:solidFill>
                <a:latin typeface="+mn-lt"/>
              </a:rPr>
              <a:t> </a:t>
            </a:r>
            <a:r>
              <a:rPr lang="de-DE" altLang="de-DE" sz="3600" b="1" dirty="0" err="1">
                <a:solidFill>
                  <a:srgbClr val="000099"/>
                </a:solidFill>
                <a:latin typeface="+mn-lt"/>
              </a:rPr>
              <a:t>znati</a:t>
            </a:r>
            <a:r>
              <a:rPr lang="de-DE" altLang="de-DE" sz="3600" b="1" dirty="0">
                <a:solidFill>
                  <a:srgbClr val="000099"/>
                </a:solidFill>
                <a:latin typeface="+mn-lt"/>
              </a:rPr>
              <a:t> </a:t>
            </a:r>
            <a:r>
              <a:rPr lang="de-DE" altLang="de-DE" sz="3600" b="1" dirty="0" err="1">
                <a:solidFill>
                  <a:srgbClr val="000099"/>
                </a:solidFill>
                <a:latin typeface="+mn-lt"/>
              </a:rPr>
              <a:t>jesu</a:t>
            </a:r>
            <a:r>
              <a:rPr lang="de-DE" altLang="de-DE" sz="3600" b="1" dirty="0">
                <a:solidFill>
                  <a:srgbClr val="000099"/>
                </a:solidFill>
                <a:latin typeface="+mn-lt"/>
              </a:rPr>
              <a:t> li </a:t>
            </a:r>
          </a:p>
          <a:p>
            <a:pPr algn="ctr" eaLnBrk="1" hangingPunct="1">
              <a:spcBef>
                <a:spcPts val="0"/>
              </a:spcBef>
            </a:pPr>
            <a:r>
              <a:rPr lang="de-DE" altLang="de-DE" sz="3600" b="1" dirty="0" err="1">
                <a:solidFill>
                  <a:srgbClr val="000099"/>
                </a:solidFill>
                <a:latin typeface="+mn-lt"/>
              </a:rPr>
              <a:t>novčanice</a:t>
            </a:r>
            <a:r>
              <a:rPr lang="de-DE" altLang="de-DE" sz="3600" b="1" dirty="0">
                <a:solidFill>
                  <a:srgbClr val="000099"/>
                </a:solidFill>
                <a:latin typeface="+mn-lt"/>
              </a:rPr>
              <a:t> </a:t>
            </a:r>
            <a:r>
              <a:rPr lang="de-DE" altLang="de-DE" sz="3600" b="1" dirty="0" err="1">
                <a:solidFill>
                  <a:srgbClr val="000099"/>
                </a:solidFill>
                <a:latin typeface="+mn-lt"/>
              </a:rPr>
              <a:t>autentične</a:t>
            </a:r>
            <a:r>
              <a:rPr lang="de-DE" altLang="de-DE" sz="3600" b="1" dirty="0">
                <a:solidFill>
                  <a:srgbClr val="000099"/>
                </a:solidFill>
                <a:latin typeface="+mn-lt"/>
              </a:rPr>
              <a:t>? </a:t>
            </a:r>
          </a:p>
        </p:txBody>
      </p:sp>
      <p:grpSp>
        <p:nvGrpSpPr>
          <p:cNvPr id="4" name="Gruppieren 3"/>
          <p:cNvGrpSpPr/>
          <p:nvPr/>
        </p:nvGrpSpPr>
        <p:grpSpPr>
          <a:xfrm>
            <a:off x="1619230" y="1502510"/>
            <a:ext cx="1893977" cy="1666430"/>
            <a:chOff x="1657091" y="1502966"/>
            <a:chExt cx="1737171" cy="1542493"/>
          </a:xfrm>
          <a:effectLst>
            <a:outerShdw blurRad="50800" dist="38100" dir="16200000" algn="tl" rotWithShape="0">
              <a:prstClr val="black">
                <a:alpha val="40000"/>
              </a:prst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03732">
              <a:off x="1657091" y="1502966"/>
              <a:ext cx="1737171"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35696" y="1716048"/>
              <a:ext cx="1546848" cy="811926"/>
            </a:xfrm>
            <a:prstGeom prst="rect">
              <a:avLst/>
            </a:prstGeom>
          </p:spPr>
          <p:txBody>
            <a:bodyPr wrap="square">
              <a:spAutoFit/>
            </a:bodyPr>
            <a:lstStyle/>
            <a:p>
              <a:pPr algn="ctr"/>
              <a:r>
                <a:rPr lang="en-GB" sz="1700" b="1" dirty="0" err="1" smtClean="0">
                  <a:solidFill>
                    <a:srgbClr val="000099"/>
                  </a:solidFill>
                  <a:latin typeface="+mn-lt"/>
                </a:rPr>
                <a:t>Jednostavno</a:t>
              </a:r>
              <a:r>
                <a:rPr lang="en-GB" sz="1700" b="1" dirty="0">
                  <a:solidFill>
                    <a:srgbClr val="000099"/>
                  </a:solidFill>
                  <a:latin typeface="+mn-lt"/>
                </a:rPr>
                <a:t> </a:t>
              </a:r>
              <a:r>
                <a:rPr lang="en-GB" sz="1700" b="1" dirty="0" smtClean="0">
                  <a:solidFill>
                    <a:srgbClr val="000099"/>
                  </a:solidFill>
                  <a:latin typeface="+mn-lt"/>
                </a:rPr>
                <a:t>je</a:t>
              </a:r>
              <a:r>
                <a:rPr lang="en-GB" sz="1700" b="1" dirty="0">
                  <a:solidFill>
                    <a:srgbClr val="000099"/>
                  </a:solidFill>
                  <a:latin typeface="+mn-lt"/>
                </a:rPr>
                <a:t>! </a:t>
              </a:r>
              <a:r>
                <a:rPr lang="en-GB" sz="1700" b="1" dirty="0" err="1" smtClean="0">
                  <a:solidFill>
                    <a:srgbClr val="000099"/>
                  </a:solidFill>
                  <a:latin typeface="+mn-lt"/>
                </a:rPr>
                <a:t>Samo</a:t>
              </a:r>
              <a:r>
                <a:rPr lang="en-GB" sz="1700" b="1" dirty="0">
                  <a:solidFill>
                    <a:srgbClr val="000099"/>
                  </a:solidFill>
                  <a:latin typeface="+mn-lt"/>
                </a:rPr>
                <a:t> </a:t>
              </a:r>
              <a:r>
                <a:rPr lang="en-GB" sz="1700" b="1" dirty="0" err="1" smtClean="0">
                  <a:solidFill>
                    <a:srgbClr val="000099"/>
                  </a:solidFill>
                  <a:latin typeface="+mn-lt"/>
                </a:rPr>
                <a:t>osjeti</a:t>
              </a:r>
              <a:r>
                <a:rPr lang="en-GB" sz="1700" b="1" dirty="0">
                  <a:solidFill>
                    <a:srgbClr val="000099"/>
                  </a:solidFill>
                  <a:latin typeface="+mn-lt"/>
                </a:rPr>
                <a:t>...</a:t>
              </a:r>
              <a:endParaRPr lang="hr-HR" sz="1700" b="1" dirty="0">
                <a:solidFill>
                  <a:srgbClr val="000099"/>
                </a:solidFill>
                <a:latin typeface="+mn-lt"/>
              </a:endParaRPr>
            </a:p>
          </p:txBody>
        </p:sp>
      </p:grpSp>
      <p:grpSp>
        <p:nvGrpSpPr>
          <p:cNvPr id="7" name="Gruppieren 6"/>
          <p:cNvGrpSpPr/>
          <p:nvPr/>
        </p:nvGrpSpPr>
        <p:grpSpPr>
          <a:xfrm>
            <a:off x="6148394" y="1448912"/>
            <a:ext cx="1354027" cy="1188000"/>
            <a:chOff x="6148394" y="1375356"/>
            <a:chExt cx="1354027" cy="1166949"/>
          </a:xfrm>
        </p:grpSpPr>
        <p:pic>
          <p:nvPicPr>
            <p:cNvPr id="23" name="Picture 11" descr="E:\Sprechblase Kop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68704">
              <a:off x="6148394" y="1375356"/>
              <a:ext cx="1354027" cy="1166949"/>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a:off x="6237463" y="1580122"/>
              <a:ext cx="1134843" cy="615553"/>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altLang="de-DE" sz="1700" b="1" dirty="0">
                  <a:solidFill>
                    <a:srgbClr val="000099"/>
                  </a:solidFill>
                  <a:latin typeface="+mn-lt"/>
                </a:rPr>
                <a:t>... </a:t>
              </a:r>
              <a:r>
                <a:rPr lang="en-GB" altLang="de-DE" sz="1700" b="1" dirty="0" err="1">
                  <a:solidFill>
                    <a:srgbClr val="000099"/>
                  </a:solidFill>
                  <a:latin typeface="+mn-lt"/>
                </a:rPr>
                <a:t>i</a:t>
              </a:r>
              <a:r>
                <a:rPr lang="en-GB" altLang="de-DE" sz="1700" b="1" dirty="0" smtClean="0">
                  <a:solidFill>
                    <a:srgbClr val="000099"/>
                  </a:solidFill>
                  <a:latin typeface="+mn-lt"/>
                </a:rPr>
                <a:t> </a:t>
              </a:r>
              <a:r>
                <a:rPr lang="en-GB" altLang="de-DE" sz="1700" b="1" dirty="0" err="1" smtClean="0">
                  <a:solidFill>
                    <a:srgbClr val="000099"/>
                  </a:solidFill>
                  <a:latin typeface="+mn-lt"/>
                </a:rPr>
                <a:t>nakreći</a:t>
              </a:r>
              <a:r>
                <a:rPr lang="en-GB" altLang="de-DE" sz="1700" b="1" dirty="0">
                  <a:solidFill>
                    <a:srgbClr val="000099"/>
                  </a:solidFill>
                  <a:latin typeface="+mn-lt"/>
                </a:rPr>
                <a:t>!</a:t>
              </a:r>
              <a:endParaRPr lang="hr-HR" altLang="de-DE" sz="1700" b="1" dirty="0">
                <a:solidFill>
                  <a:srgbClr val="000099"/>
                </a:solidFill>
                <a:latin typeface="+mn-lt"/>
              </a:endParaRP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5845"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646328" y="5810400"/>
            <a:ext cx="22968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de-DE" altLang="de-DE" sz="4000" b="1" dirty="0">
                <a:solidFill>
                  <a:srgbClr val="000099"/>
                </a:solidFill>
                <a:latin typeface="+mn-lt"/>
              </a:rPr>
              <a:t>n</a:t>
            </a:r>
            <a:r>
              <a:rPr lang="fr-FR" altLang="de-DE" sz="4000" b="1" dirty="0" err="1" smtClean="0">
                <a:solidFill>
                  <a:srgbClr val="000099"/>
                </a:solidFill>
                <a:latin typeface="+mn-lt"/>
              </a:rPr>
              <a:t>akreći</a:t>
            </a:r>
            <a:endParaRPr lang="fr-FR" altLang="de-DE" sz="4000" b="1" dirty="0">
              <a:solidFill>
                <a:srgbClr val="000099"/>
              </a:solidFill>
              <a:latin typeface="+mn-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00" y="3072075"/>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2"/>
            <a:ext cx="756084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n-lt"/>
              </a:rPr>
              <a:t>OSJETI</a:t>
            </a:r>
          </a:p>
          <a:p>
            <a:pPr algn="ctr"/>
            <a:r>
              <a:rPr lang="en-US" altLang="de-DE" dirty="0" err="1">
                <a:solidFill>
                  <a:srgbClr val="000099"/>
                </a:solidFill>
                <a:latin typeface="+mn-lt"/>
              </a:rPr>
              <a:t>Papir</a:t>
            </a:r>
            <a:r>
              <a:rPr lang="en-US" altLang="de-DE" dirty="0">
                <a:solidFill>
                  <a:srgbClr val="000099"/>
                </a:solidFill>
                <a:latin typeface="+mn-lt"/>
              </a:rPr>
              <a:t> </a:t>
            </a:r>
            <a:r>
              <a:rPr lang="en-US" altLang="de-DE" dirty="0" err="1">
                <a:solidFill>
                  <a:srgbClr val="000099"/>
                </a:solidFill>
                <a:latin typeface="+mn-lt"/>
              </a:rPr>
              <a:t>novčanice</a:t>
            </a:r>
            <a:r>
              <a:rPr lang="en-US" altLang="de-DE" dirty="0">
                <a:solidFill>
                  <a:srgbClr val="000099"/>
                </a:solidFill>
                <a:latin typeface="+mn-lt"/>
              </a:rPr>
              <a:t> </a:t>
            </a:r>
            <a:r>
              <a:rPr lang="en-US" altLang="de-DE" dirty="0" err="1">
                <a:solidFill>
                  <a:srgbClr val="000099"/>
                </a:solidFill>
                <a:latin typeface="+mn-lt"/>
              </a:rPr>
              <a:t>šuštav</a:t>
            </a:r>
            <a:r>
              <a:rPr lang="en-US" altLang="de-DE" dirty="0">
                <a:solidFill>
                  <a:srgbClr val="000099"/>
                </a:solidFill>
                <a:latin typeface="+mn-lt"/>
              </a:rPr>
              <a:t> je </a:t>
            </a:r>
            <a:r>
              <a:rPr lang="en-US" altLang="de-DE" dirty="0" err="1">
                <a:solidFill>
                  <a:srgbClr val="000099"/>
                </a:solidFill>
                <a:latin typeface="+mn-lt"/>
              </a:rPr>
              <a:t>i</a:t>
            </a:r>
            <a:r>
              <a:rPr lang="en-US" altLang="de-DE" dirty="0">
                <a:solidFill>
                  <a:srgbClr val="000099"/>
                </a:solidFill>
                <a:latin typeface="+mn-lt"/>
              </a:rPr>
              <a:t> </a:t>
            </a:r>
            <a:r>
              <a:rPr lang="en-US" altLang="de-DE" dirty="0" err="1">
                <a:solidFill>
                  <a:srgbClr val="000099"/>
                </a:solidFill>
                <a:latin typeface="+mn-lt"/>
              </a:rPr>
              <a:t>čvrst</a:t>
            </a:r>
            <a:r>
              <a:rPr lang="en-US" altLang="de-DE" dirty="0">
                <a:solidFill>
                  <a:srgbClr val="000099"/>
                </a:solidFill>
                <a:latin typeface="+mn-lt"/>
              </a:rPr>
              <a:t>. </a:t>
            </a:r>
            <a:r>
              <a:rPr lang="en-US" altLang="de-DE" dirty="0" err="1" smtClean="0">
                <a:solidFill>
                  <a:srgbClr val="000099"/>
                </a:solidFill>
                <a:latin typeface="+mn-lt"/>
              </a:rPr>
              <a:t>Duž</a:t>
            </a:r>
            <a:r>
              <a:rPr lang="en-US" altLang="de-DE" dirty="0" smtClean="0">
                <a:solidFill>
                  <a:srgbClr val="000099"/>
                </a:solidFill>
                <a:latin typeface="+mn-lt"/>
              </a:rPr>
              <a:t> </a:t>
            </a:r>
            <a:r>
              <a:rPr lang="en-US" altLang="de-DE" dirty="0" err="1">
                <a:solidFill>
                  <a:srgbClr val="000099"/>
                </a:solidFill>
                <a:latin typeface="+mn-lt"/>
              </a:rPr>
              <a:t>lijevog</a:t>
            </a:r>
            <a:r>
              <a:rPr lang="en-US" altLang="de-DE" dirty="0">
                <a:solidFill>
                  <a:srgbClr val="000099"/>
                </a:solidFill>
                <a:latin typeface="+mn-lt"/>
              </a:rPr>
              <a:t> </a:t>
            </a:r>
            <a:r>
              <a:rPr lang="en-US" altLang="de-DE" dirty="0" err="1">
                <a:solidFill>
                  <a:srgbClr val="000099"/>
                </a:solidFill>
                <a:latin typeface="+mn-lt"/>
              </a:rPr>
              <a:t>i</a:t>
            </a:r>
            <a:r>
              <a:rPr lang="en-US" altLang="de-DE" dirty="0">
                <a:solidFill>
                  <a:srgbClr val="000099"/>
                </a:solidFill>
                <a:latin typeface="+mn-lt"/>
              </a:rPr>
              <a:t> </a:t>
            </a:r>
            <a:r>
              <a:rPr lang="en-US" altLang="de-DE" dirty="0" err="1">
                <a:solidFill>
                  <a:srgbClr val="000099"/>
                </a:solidFill>
                <a:latin typeface="+mn-lt"/>
              </a:rPr>
              <a:t>desnog</a:t>
            </a:r>
            <a:r>
              <a:rPr lang="en-US" altLang="de-DE" dirty="0">
                <a:solidFill>
                  <a:srgbClr val="000099"/>
                </a:solidFill>
                <a:latin typeface="+mn-lt"/>
              </a:rPr>
              <a:t> </a:t>
            </a:r>
            <a:r>
              <a:rPr lang="en-US" altLang="de-DE" dirty="0" err="1">
                <a:solidFill>
                  <a:srgbClr val="000099"/>
                </a:solidFill>
                <a:latin typeface="+mn-lt"/>
              </a:rPr>
              <a:t>ruba</a:t>
            </a:r>
            <a:r>
              <a:rPr lang="en-US" altLang="de-DE" dirty="0">
                <a:solidFill>
                  <a:srgbClr val="000099"/>
                </a:solidFill>
                <a:latin typeface="+mn-lt"/>
              </a:rPr>
              <a:t> </a:t>
            </a:r>
            <a:r>
              <a:rPr lang="en-US" altLang="de-DE" dirty="0" err="1">
                <a:solidFill>
                  <a:srgbClr val="000099"/>
                </a:solidFill>
                <a:latin typeface="+mn-lt"/>
              </a:rPr>
              <a:t>novčanice</a:t>
            </a:r>
            <a:r>
              <a:rPr lang="en-US" altLang="de-DE" dirty="0">
                <a:solidFill>
                  <a:srgbClr val="000099"/>
                </a:solidFill>
                <a:latin typeface="+mn-lt"/>
              </a:rPr>
              <a:t> </a:t>
            </a:r>
            <a:r>
              <a:rPr lang="en-US" altLang="de-DE" b="1" dirty="0" err="1">
                <a:solidFill>
                  <a:srgbClr val="000099"/>
                </a:solidFill>
                <a:latin typeface="+mn-lt"/>
              </a:rPr>
              <a:t>reljefnim</a:t>
            </a:r>
            <a:r>
              <a:rPr lang="en-US" altLang="de-DE" b="1" dirty="0">
                <a:solidFill>
                  <a:srgbClr val="000099"/>
                </a:solidFill>
                <a:latin typeface="+mn-lt"/>
              </a:rPr>
              <a:t> </a:t>
            </a:r>
            <a:r>
              <a:rPr lang="en-US" altLang="de-DE" b="1" dirty="0" err="1">
                <a:solidFill>
                  <a:srgbClr val="000099"/>
                </a:solidFill>
                <a:latin typeface="+mn-lt"/>
              </a:rPr>
              <a:t>tiskom</a:t>
            </a:r>
            <a:r>
              <a:rPr lang="en-US" altLang="de-DE" dirty="0">
                <a:solidFill>
                  <a:srgbClr val="000099"/>
                </a:solidFill>
                <a:latin typeface="+mn-lt"/>
              </a:rPr>
              <a:t> </a:t>
            </a:r>
            <a:r>
              <a:rPr lang="en-US" altLang="de-DE" dirty="0" err="1">
                <a:solidFill>
                  <a:srgbClr val="000099"/>
                </a:solidFill>
                <a:latin typeface="+mn-lt"/>
              </a:rPr>
              <a:t>otisnut</a:t>
            </a:r>
            <a:r>
              <a:rPr lang="en-US" altLang="de-DE" dirty="0">
                <a:solidFill>
                  <a:srgbClr val="000099"/>
                </a:solidFill>
                <a:latin typeface="+mn-lt"/>
              </a:rPr>
              <a:t> je </a:t>
            </a:r>
            <a:r>
              <a:rPr lang="en-US" altLang="de-DE" dirty="0" err="1">
                <a:solidFill>
                  <a:srgbClr val="000099"/>
                </a:solidFill>
                <a:latin typeface="+mn-lt"/>
              </a:rPr>
              <a:t>niz</a:t>
            </a:r>
            <a:r>
              <a:rPr lang="en-US" altLang="de-DE" dirty="0">
                <a:solidFill>
                  <a:srgbClr val="000099"/>
                </a:solidFill>
                <a:latin typeface="+mn-lt"/>
              </a:rPr>
              <a:t> </a:t>
            </a:r>
            <a:r>
              <a:rPr lang="en-US" altLang="de-DE" dirty="0" err="1">
                <a:solidFill>
                  <a:srgbClr val="000099"/>
                </a:solidFill>
                <a:latin typeface="+mn-lt"/>
              </a:rPr>
              <a:t>linija</a:t>
            </a:r>
            <a:r>
              <a:rPr lang="en-US" altLang="de-DE" dirty="0">
                <a:solidFill>
                  <a:srgbClr val="000099"/>
                </a:solidFill>
                <a:latin typeface="+mn-lt"/>
              </a:rPr>
              <a:t>.</a:t>
            </a:r>
          </a:p>
        </p:txBody>
      </p:sp>
      <p:sp>
        <p:nvSpPr>
          <p:cNvPr id="17" name="Rechteck 16"/>
          <p:cNvSpPr/>
          <p:nvPr/>
        </p:nvSpPr>
        <p:spPr>
          <a:xfrm>
            <a:off x="2545200" y="3078000"/>
            <a:ext cx="372070" cy="2545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24440" y="3081600"/>
            <a:ext cx="254000" cy="2545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n-lt"/>
              </a:rPr>
              <a:t> </a:t>
            </a:r>
            <a:r>
              <a:rPr lang="de-DE" altLang="de-DE" sz="4000" b="1" dirty="0" err="1">
                <a:solidFill>
                  <a:srgbClr val="000099"/>
                </a:solidFill>
                <a:latin typeface="+mn-lt"/>
              </a:rPr>
              <a:t>Zaštitna</a:t>
            </a:r>
            <a:r>
              <a:rPr lang="de-DE" altLang="de-DE" sz="4000" b="1" dirty="0">
                <a:solidFill>
                  <a:srgbClr val="000099"/>
                </a:solidFill>
                <a:latin typeface="+mn-lt"/>
              </a:rPr>
              <a:t> </a:t>
            </a:r>
            <a:r>
              <a:rPr lang="de-DE" altLang="de-DE" sz="4000" b="1" dirty="0" err="1">
                <a:solidFill>
                  <a:srgbClr val="000099"/>
                </a:solidFill>
                <a:latin typeface="+mn-lt"/>
              </a:rPr>
              <a:t>obilježja</a:t>
            </a:r>
            <a:endParaRPr lang="de-DE" altLang="de-DE" sz="4000" b="1" dirty="0">
              <a:solidFill>
                <a:srgbClr val="000099"/>
              </a:solidFill>
              <a:latin typeface="+mn-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4" name="new-video-security-20-portrait-window.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34554"/>
          <a:stretch/>
        </p:blipFill>
        <p:spPr bwMode="auto">
          <a:xfrm>
            <a:off x="7545190" y="3070800"/>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6"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4139952" y="3441070"/>
            <a:ext cx="2060848" cy="1648678"/>
          </a:xfrm>
          <a:prstGeom prst="rect">
            <a:avLst/>
          </a:prstGeom>
        </p:spPr>
      </p:pic>
      <p:pic>
        <p:nvPicPr>
          <p:cNvPr id="5"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4139952" y="3288670"/>
            <a:ext cx="2060848" cy="1648678"/>
          </a:xfrm>
          <a:prstGeom prst="rect">
            <a:avLst/>
          </a:prstGeom>
        </p:spPr>
      </p:pic>
      <p:sp>
        <p:nvSpPr>
          <p:cNvPr id="11267" name="Text Box 6"/>
          <p:cNvSpPr txBox="1">
            <a:spLocks noChangeArrowheads="1"/>
          </p:cNvSpPr>
          <p:nvPr/>
        </p:nvSpPr>
        <p:spPr bwMode="auto">
          <a:xfrm>
            <a:off x="781200" y="1076400"/>
            <a:ext cx="756000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smtClean="0">
                <a:solidFill>
                  <a:srgbClr val="000099"/>
                </a:solidFill>
                <a:latin typeface="+mn-lt"/>
              </a:rPr>
              <a:t>POGLEDAJ</a:t>
            </a:r>
          </a:p>
          <a:p>
            <a:pPr algn="ctr"/>
            <a:r>
              <a:rPr lang="en-US" altLang="de-DE" dirty="0" err="1">
                <a:solidFill>
                  <a:srgbClr val="000099"/>
                </a:solidFill>
                <a:latin typeface="+mn-lt"/>
              </a:rPr>
              <a:t>Kada</a:t>
            </a:r>
            <a:r>
              <a:rPr lang="en-US" altLang="de-DE" dirty="0">
                <a:solidFill>
                  <a:srgbClr val="000099"/>
                </a:solidFill>
                <a:latin typeface="+mn-lt"/>
              </a:rPr>
              <a:t> </a:t>
            </a:r>
            <a:r>
              <a:rPr lang="en-US" altLang="de-DE" dirty="0" err="1">
                <a:solidFill>
                  <a:srgbClr val="000099"/>
                </a:solidFill>
                <a:latin typeface="+mn-lt"/>
              </a:rPr>
              <a:t>pogledate</a:t>
            </a:r>
            <a:r>
              <a:rPr lang="en-US" altLang="de-DE" dirty="0">
                <a:solidFill>
                  <a:srgbClr val="000099"/>
                </a:solidFill>
                <a:latin typeface="+mn-lt"/>
              </a:rPr>
              <a:t> </a:t>
            </a:r>
            <a:r>
              <a:rPr lang="en-US" altLang="de-DE" dirty="0" err="1">
                <a:solidFill>
                  <a:srgbClr val="000099"/>
                </a:solidFill>
                <a:latin typeface="+mn-lt"/>
              </a:rPr>
              <a:t>kroz</a:t>
            </a:r>
            <a:r>
              <a:rPr lang="en-US" altLang="de-DE" dirty="0">
                <a:solidFill>
                  <a:srgbClr val="000099"/>
                </a:solidFill>
                <a:latin typeface="+mn-lt"/>
              </a:rPr>
              <a:t> </a:t>
            </a:r>
            <a:r>
              <a:rPr lang="en-US" altLang="de-DE" dirty="0" err="1">
                <a:solidFill>
                  <a:srgbClr val="000099"/>
                </a:solidFill>
                <a:latin typeface="+mn-lt"/>
              </a:rPr>
              <a:t>novčanicu</a:t>
            </a:r>
            <a:r>
              <a:rPr lang="en-US" altLang="de-DE" dirty="0">
                <a:solidFill>
                  <a:srgbClr val="000099"/>
                </a:solidFill>
                <a:latin typeface="+mn-lt"/>
              </a:rPr>
              <a:t> </a:t>
            </a:r>
            <a:r>
              <a:rPr lang="en-US" altLang="de-DE" dirty="0" err="1">
                <a:solidFill>
                  <a:srgbClr val="000099"/>
                </a:solidFill>
                <a:latin typeface="+mn-lt"/>
              </a:rPr>
              <a:t>prema</a:t>
            </a:r>
            <a:r>
              <a:rPr lang="en-US" altLang="de-DE" dirty="0">
                <a:solidFill>
                  <a:srgbClr val="000099"/>
                </a:solidFill>
                <a:latin typeface="+mn-lt"/>
              </a:rPr>
              <a:t> </a:t>
            </a:r>
            <a:r>
              <a:rPr lang="en-US" altLang="de-DE" dirty="0" err="1">
                <a:solidFill>
                  <a:srgbClr val="000099"/>
                </a:solidFill>
                <a:latin typeface="+mn-lt"/>
              </a:rPr>
              <a:t>izvoru</a:t>
            </a:r>
            <a:r>
              <a:rPr lang="en-US" altLang="de-DE" dirty="0">
                <a:solidFill>
                  <a:srgbClr val="000099"/>
                </a:solidFill>
                <a:latin typeface="+mn-lt"/>
              </a:rPr>
              <a:t> </a:t>
            </a:r>
            <a:r>
              <a:rPr lang="en-US" altLang="de-DE" dirty="0" err="1">
                <a:solidFill>
                  <a:srgbClr val="000099"/>
                </a:solidFill>
                <a:latin typeface="+mn-lt"/>
              </a:rPr>
              <a:t>svjetlosti</a:t>
            </a:r>
            <a:r>
              <a:rPr lang="en-US" altLang="de-DE" dirty="0">
                <a:solidFill>
                  <a:srgbClr val="000099"/>
                </a:solidFill>
                <a:latin typeface="+mn-lt"/>
              </a:rPr>
              <a:t>, u </a:t>
            </a:r>
            <a:r>
              <a:rPr lang="en-US" altLang="de-DE" b="1" dirty="0" err="1">
                <a:solidFill>
                  <a:srgbClr val="000099"/>
                </a:solidFill>
                <a:latin typeface="+mn-lt"/>
              </a:rPr>
              <a:t>vodenom</a:t>
            </a:r>
            <a:r>
              <a:rPr lang="en-US" altLang="de-DE" b="1" dirty="0">
                <a:solidFill>
                  <a:srgbClr val="000099"/>
                </a:solidFill>
                <a:latin typeface="+mn-lt"/>
              </a:rPr>
              <a:t> </a:t>
            </a:r>
            <a:r>
              <a:rPr lang="en-US" altLang="de-DE" b="1" dirty="0" err="1">
                <a:solidFill>
                  <a:srgbClr val="000099"/>
                </a:solidFill>
                <a:latin typeface="+mn-lt"/>
              </a:rPr>
              <a:t>znaku</a:t>
            </a:r>
            <a:r>
              <a:rPr lang="en-US" altLang="de-DE" dirty="0">
                <a:solidFill>
                  <a:srgbClr val="000099"/>
                </a:solidFill>
                <a:latin typeface="+mn-lt"/>
              </a:rPr>
              <a:t> </a:t>
            </a:r>
            <a:r>
              <a:rPr lang="en-US" altLang="de-DE" dirty="0" err="1">
                <a:solidFill>
                  <a:srgbClr val="000099"/>
                </a:solidFill>
                <a:latin typeface="+mn-lt"/>
              </a:rPr>
              <a:t>postat</a:t>
            </a:r>
            <a:r>
              <a:rPr lang="en-US" altLang="de-DE" dirty="0">
                <a:solidFill>
                  <a:srgbClr val="000099"/>
                </a:solidFill>
                <a:latin typeface="+mn-lt"/>
              </a:rPr>
              <a:t> </a:t>
            </a:r>
            <a:r>
              <a:rPr lang="en-US" altLang="de-DE" dirty="0" err="1">
                <a:solidFill>
                  <a:srgbClr val="000099"/>
                </a:solidFill>
                <a:latin typeface="+mn-lt"/>
              </a:rPr>
              <a:t>će</a:t>
            </a:r>
            <a:r>
              <a:rPr lang="en-US" altLang="de-DE" dirty="0">
                <a:solidFill>
                  <a:srgbClr val="000099"/>
                </a:solidFill>
                <a:latin typeface="+mn-lt"/>
              </a:rPr>
              <a:t> </a:t>
            </a:r>
            <a:r>
              <a:rPr lang="en-US" altLang="de-DE" dirty="0" err="1">
                <a:solidFill>
                  <a:srgbClr val="000099"/>
                </a:solidFill>
                <a:latin typeface="+mn-lt"/>
              </a:rPr>
              <a:t>vidljivi</a:t>
            </a:r>
            <a:r>
              <a:rPr lang="en-US" altLang="de-DE" dirty="0">
                <a:solidFill>
                  <a:srgbClr val="000099"/>
                </a:solidFill>
                <a:latin typeface="+mn-lt"/>
              </a:rPr>
              <a:t> </a:t>
            </a:r>
            <a:r>
              <a:rPr lang="en-US" altLang="de-DE" dirty="0" err="1">
                <a:solidFill>
                  <a:srgbClr val="000099"/>
                </a:solidFill>
                <a:latin typeface="+mn-lt"/>
              </a:rPr>
              <a:t>Europin</a:t>
            </a:r>
            <a:r>
              <a:rPr lang="en-US" altLang="de-DE" dirty="0">
                <a:solidFill>
                  <a:srgbClr val="000099"/>
                </a:solidFill>
                <a:latin typeface="+mn-lt"/>
              </a:rPr>
              <a:t> </a:t>
            </a:r>
            <a:r>
              <a:rPr lang="en-US" altLang="de-DE" dirty="0" err="1">
                <a:solidFill>
                  <a:srgbClr val="000099"/>
                </a:solidFill>
                <a:latin typeface="+mn-lt"/>
              </a:rPr>
              <a:t>portret</a:t>
            </a:r>
            <a:r>
              <a:rPr lang="en-US" altLang="de-DE" dirty="0">
                <a:solidFill>
                  <a:srgbClr val="000099"/>
                </a:solidFill>
                <a:latin typeface="+mn-lt"/>
              </a:rPr>
              <a:t> </a:t>
            </a:r>
            <a:r>
              <a:rPr lang="en-US" altLang="de-DE" dirty="0" err="1">
                <a:solidFill>
                  <a:srgbClr val="000099"/>
                </a:solidFill>
                <a:latin typeface="+mn-lt"/>
              </a:rPr>
              <a:t>i</a:t>
            </a:r>
            <a:r>
              <a:rPr lang="en-US" altLang="de-DE" dirty="0">
                <a:solidFill>
                  <a:srgbClr val="000099"/>
                </a:solidFill>
                <a:latin typeface="+mn-lt"/>
              </a:rPr>
              <a:t> </a:t>
            </a:r>
            <a:r>
              <a:rPr lang="en-US" altLang="de-DE" dirty="0" err="1">
                <a:solidFill>
                  <a:srgbClr val="000099"/>
                </a:solidFill>
                <a:latin typeface="+mn-lt"/>
              </a:rPr>
              <a:t>oznaka</a:t>
            </a:r>
            <a:r>
              <a:rPr lang="en-US" altLang="de-DE" dirty="0">
                <a:solidFill>
                  <a:srgbClr val="000099"/>
                </a:solidFill>
                <a:latin typeface="+mn-lt"/>
              </a:rPr>
              <a:t> </a:t>
            </a:r>
            <a:r>
              <a:rPr lang="en-US" altLang="de-DE" dirty="0" err="1">
                <a:solidFill>
                  <a:srgbClr val="000099"/>
                </a:solidFill>
                <a:latin typeface="+mn-lt"/>
              </a:rPr>
              <a:t>vrijednosti</a:t>
            </a:r>
            <a:r>
              <a:rPr lang="en-US" altLang="de-DE" dirty="0">
                <a:solidFill>
                  <a:srgbClr val="000099"/>
                </a:solidFill>
                <a:latin typeface="+mn-lt"/>
              </a:rPr>
              <a:t>. </a:t>
            </a:r>
            <a:endParaRPr lang="hr-HR" altLang="de-DE" dirty="0">
              <a:solidFill>
                <a:srgbClr val="000099"/>
              </a:solidFill>
              <a:latin typeface="+mn-lt"/>
            </a:endParaRPr>
          </a:p>
          <a:p>
            <a:pPr algn="ctr"/>
            <a:r>
              <a:rPr lang="en-US" altLang="de-DE" dirty="0">
                <a:solidFill>
                  <a:srgbClr val="000099"/>
                </a:solidFill>
                <a:latin typeface="+mn-lt"/>
              </a:rPr>
              <a:t>Na </a:t>
            </a:r>
            <a:r>
              <a:rPr lang="en-US" altLang="de-DE" b="1" dirty="0" err="1">
                <a:solidFill>
                  <a:srgbClr val="000099"/>
                </a:solidFill>
                <a:latin typeface="+mn-lt"/>
              </a:rPr>
              <a:t>prozoru</a:t>
            </a:r>
            <a:r>
              <a:rPr lang="en-US" altLang="de-DE" b="1" dirty="0">
                <a:solidFill>
                  <a:srgbClr val="000099"/>
                </a:solidFill>
                <a:latin typeface="+mn-lt"/>
              </a:rPr>
              <a:t> s </a:t>
            </a:r>
            <a:r>
              <a:rPr lang="en-US" altLang="de-DE" b="1" dirty="0" err="1">
                <a:solidFill>
                  <a:srgbClr val="000099"/>
                </a:solidFill>
                <a:latin typeface="+mn-lt"/>
              </a:rPr>
              <a:t>portretom</a:t>
            </a:r>
            <a:r>
              <a:rPr lang="en-US" altLang="de-DE" dirty="0">
                <a:solidFill>
                  <a:srgbClr val="000099"/>
                </a:solidFill>
                <a:latin typeface="+mn-lt"/>
              </a:rPr>
              <a:t> </a:t>
            </a:r>
            <a:r>
              <a:rPr lang="en-US" altLang="de-DE" dirty="0" err="1">
                <a:solidFill>
                  <a:srgbClr val="000099"/>
                </a:solidFill>
                <a:latin typeface="+mn-lt"/>
              </a:rPr>
              <a:t>pokazat</a:t>
            </a:r>
            <a:r>
              <a:rPr lang="en-US" altLang="de-DE" dirty="0">
                <a:solidFill>
                  <a:srgbClr val="000099"/>
                </a:solidFill>
                <a:latin typeface="+mn-lt"/>
              </a:rPr>
              <a:t> </a:t>
            </a:r>
            <a:r>
              <a:rPr lang="en-US" altLang="de-DE" dirty="0" err="1">
                <a:solidFill>
                  <a:srgbClr val="000099"/>
                </a:solidFill>
                <a:latin typeface="+mn-lt"/>
              </a:rPr>
              <a:t>će</a:t>
            </a:r>
            <a:r>
              <a:rPr lang="en-US" altLang="de-DE" dirty="0">
                <a:solidFill>
                  <a:srgbClr val="000099"/>
                </a:solidFill>
                <a:latin typeface="+mn-lt"/>
              </a:rPr>
              <a:t> se </a:t>
            </a:r>
            <a:r>
              <a:rPr lang="en-US" altLang="de-DE" dirty="0" err="1">
                <a:solidFill>
                  <a:srgbClr val="000099"/>
                </a:solidFill>
                <a:latin typeface="+mn-lt"/>
              </a:rPr>
              <a:t>Europin</a:t>
            </a:r>
            <a:r>
              <a:rPr lang="en-US" altLang="de-DE" dirty="0">
                <a:solidFill>
                  <a:srgbClr val="000099"/>
                </a:solidFill>
                <a:latin typeface="+mn-lt"/>
              </a:rPr>
              <a:t> </a:t>
            </a:r>
            <a:r>
              <a:rPr lang="en-US" altLang="de-DE" dirty="0" err="1">
                <a:solidFill>
                  <a:srgbClr val="000099"/>
                </a:solidFill>
                <a:latin typeface="+mn-lt"/>
              </a:rPr>
              <a:t>portret</a:t>
            </a:r>
            <a:r>
              <a:rPr lang="en-US" altLang="de-DE" dirty="0">
                <a:solidFill>
                  <a:srgbClr val="000099"/>
                </a:solidFill>
                <a:latin typeface="+mn-lt"/>
              </a:rPr>
              <a:t>.</a:t>
            </a:r>
            <a:endParaRPr lang="hr-HR" altLang="de-DE" dirty="0">
              <a:solidFill>
                <a:srgbClr val="000099"/>
              </a:solidFill>
              <a:latin typeface="+mn-lt"/>
            </a:endParaRP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solidFill>
                  <a:srgbClr val="000099"/>
                </a:solidFill>
                <a:latin typeface="+mn-lt"/>
              </a:rPr>
              <a:t> </a:t>
            </a:r>
            <a:r>
              <a:rPr lang="de-DE" altLang="de-DE" sz="4000" b="1" dirty="0" err="1">
                <a:solidFill>
                  <a:srgbClr val="000099"/>
                </a:solidFill>
                <a:latin typeface="+mn-lt"/>
              </a:rPr>
              <a:t>Zaštitna</a:t>
            </a:r>
            <a:r>
              <a:rPr lang="de-DE" altLang="de-DE" sz="4000" b="1" dirty="0">
                <a:solidFill>
                  <a:srgbClr val="000099"/>
                </a:solidFill>
                <a:latin typeface="+mn-lt"/>
              </a:rPr>
              <a:t> </a:t>
            </a:r>
            <a:r>
              <a:rPr lang="de-DE" altLang="de-DE" sz="4000" b="1" dirty="0" err="1">
                <a:solidFill>
                  <a:srgbClr val="000099"/>
                </a:solidFill>
                <a:latin typeface="+mn-lt"/>
              </a:rPr>
              <a:t>obilježja</a:t>
            </a:r>
            <a:endParaRPr lang="de-DE" altLang="de-DE" sz="4000" b="1" dirty="0">
              <a:solidFill>
                <a:srgbClr val="000099"/>
              </a:solidFill>
              <a:latin typeface="+mn-lt"/>
            </a:endParaRP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grpSp>
        <p:nvGrpSpPr>
          <p:cNvPr id="2" name="Gruppieren 1"/>
          <p:cNvGrpSpPr/>
          <p:nvPr/>
        </p:nvGrpSpPr>
        <p:grpSpPr>
          <a:xfrm>
            <a:off x="2545200" y="3070800"/>
            <a:ext cx="4747279" cy="2563200"/>
            <a:chOff x="2185200" y="1772928"/>
            <a:chExt cx="4747279" cy="2563200"/>
          </a:xfrm>
          <a:effectLst>
            <a:outerShdw blurRad="508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pic>
        <p:nvPicPr>
          <p:cNvPr id="14" name="Picture 2" descr="E:\ECB_20euro_Full Banknote_back_5787_Specimen.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0906" t="7593" r="9015" b="7748"/>
          <a:stretch/>
        </p:blipFill>
        <p:spPr bwMode="auto">
          <a:xfrm>
            <a:off x="7599140" y="5307941"/>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308420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49285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video fullScrn="1">
              <p:cMediaNode vol="80000">
                <p:cTn id="4" fill="hold" display="0">
                  <p:stCondLst>
                    <p:cond delay="indefinite"/>
                  </p:stCondLst>
                </p:cTn>
                <p:tgtEl>
                  <p:spTgt spid="16"/>
                </p:tgtEl>
              </p:cMediaNode>
            </p:video>
            <p:seq concurrent="1" nextAc="seek">
              <p:cTn id="5" restart="whenNotActive" fill="hold" evtFilter="cancelBubble" nodeType="interactiveSeq">
                <p:stCondLst>
                  <p:cond evt="onClick" delay="0">
                    <p:tgtEl>
                      <p:spTgt spid="2"/>
                    </p:tgtEl>
                  </p:cond>
                </p:stCondLst>
                <p:endSync evt="end" delay="0">
                  <p:rtn val="all"/>
                </p:endSync>
                <p:childTnLst>
                  <p:par>
                    <p:cTn id="6" fill="hold">
                      <p:stCondLst>
                        <p:cond delay="0"/>
                      </p:stCondLst>
                      <p:childTnLst>
                        <p:par>
                          <p:cTn id="7" fill="hold">
                            <p:stCondLst>
                              <p:cond delay="0"/>
                            </p:stCondLst>
                            <p:childTnLst>
                              <p:par>
                                <p:cTn id="8" presetID="2" presetClass="mediacall" presetSubtype="0" fill="hold" nodeType="clickEffect">
                                  <p:stCondLst>
                                    <p:cond delay="0"/>
                                  </p:stCondLst>
                                  <p:childTnLst>
                                    <p:cmd type="call" cmd="togglePause">
                                      <p:cBhvr>
                                        <p:cTn id="9" dur="1" fill="hold"/>
                                        <p:tgtEl>
                                          <p:spTgt spid="16"/>
                                        </p:tgtEl>
                                      </p:cBhvr>
                                    </p:cmd>
                                  </p:childTnLst>
                                </p:cTn>
                              </p:par>
                            </p:childTnLst>
                          </p:cTn>
                        </p:par>
                      </p:childTnLst>
                    </p:cTn>
                  </p:par>
                </p:childTnLst>
              </p:cTn>
              <p:nextCondLst>
                <p:cond evt="onClick" delay="0">
                  <p:tgtEl>
                    <p:spTgt spid="2"/>
                  </p:tgtEl>
                </p:cond>
              </p:nextCondLst>
            </p:seq>
            <p:seq concurrent="1" nextAc="seek">
              <p:cTn id="10" restart="whenNotActive" fill="hold" evtFilter="cancelBubble" nodeType="interactiveSeq">
                <p:stCondLst>
                  <p:cond evt="onClick" delay="0">
                    <p:tgtEl>
                      <p:spTgt spid="717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7170"/>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35</TotalTime>
  <Words>1293</Words>
  <Application>Microsoft Office PowerPoint</Application>
  <PresentationFormat>On-screen Show (4:3)</PresentationFormat>
  <Paragraphs>142</Paragraphs>
  <Slides>13</Slides>
  <Notes>13</Notes>
  <HiddenSlides>0</HiddenSlides>
  <MMClips>7</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Erakovic, Jasminka</cp:lastModifiedBy>
  <cp:revision>564</cp:revision>
  <cp:lastPrinted>2015-07-21T13:18:24Z</cp:lastPrinted>
  <dcterms:created xsi:type="dcterms:W3CDTF">2009-03-11T08:26:58Z</dcterms:created>
  <dcterms:modified xsi:type="dcterms:W3CDTF">2015-10-06T08:18:23Z</dcterms:modified>
</cp:coreProperties>
</file>