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1"/>
    <p:sldMasterId id="2147483667" r:id="rId2"/>
  </p:sldMasterIdLst>
  <p:notesMasterIdLst>
    <p:notesMasterId r:id="rId16"/>
  </p:notesMasterIdLst>
  <p:handoutMasterIdLst>
    <p:handoutMasterId r:id="rId17"/>
  </p:handoutMasterIdLst>
  <p:sldIdLst>
    <p:sldId id="298" r:id="rId3"/>
    <p:sldId id="285" r:id="rId4"/>
    <p:sldId id="310" r:id="rId5"/>
    <p:sldId id="309" r:id="rId6"/>
    <p:sldId id="308" r:id="rId7"/>
    <p:sldId id="307" r:id="rId8"/>
    <p:sldId id="311" r:id="rId9"/>
    <p:sldId id="312" r:id="rId10"/>
    <p:sldId id="313" r:id="rId11"/>
    <p:sldId id="314" r:id="rId12"/>
    <p:sldId id="316" r:id="rId13"/>
    <p:sldId id="317" r:id="rId14"/>
    <p:sldId id="274" r:id="rId15"/>
  </p:sldIdLst>
  <p:sldSz cx="9144000" cy="6858000" type="screen4x3"/>
  <p:notesSz cx="6794500" cy="99314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640F8EC0-2C5F-4D36-82AA-7374995F991A}">
          <p14:sldIdLst>
            <p14:sldId id="298"/>
            <p14:sldId id="285"/>
            <p14:sldId id="310"/>
            <p14:sldId id="309"/>
            <p14:sldId id="308"/>
            <p14:sldId id="307"/>
            <p14:sldId id="311"/>
            <p14:sldId id="312"/>
            <p14:sldId id="313"/>
            <p14:sldId id="314"/>
            <p14:sldId id="316"/>
            <p14:sldId id="317"/>
            <p14:sldId id="274"/>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unes, Marina" initials="NM" lastIdx="8" clrIdx="0"/>
  <p:cmAuthor id="1" name="Koenig, Ferdinand" initials="KF"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D9D9D9"/>
    <a:srgbClr val="B7CAE9"/>
    <a:srgbClr val="FF0000"/>
    <a:srgbClr val="00863D"/>
    <a:srgbClr val="33CCFF"/>
    <a:srgbClr val="05BE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34580" autoAdjust="0"/>
    <p:restoredTop sz="86410" autoAdjust="0"/>
  </p:normalViewPr>
  <p:slideViewPr>
    <p:cSldViewPr>
      <p:cViewPr>
        <p:scale>
          <a:sx n="62" d="100"/>
          <a:sy n="62" d="100"/>
        </p:scale>
        <p:origin x="-1818" y="-1188"/>
      </p:cViewPr>
      <p:guideLst>
        <p:guide orient="horz" pos="2160"/>
        <p:guide pos="2880"/>
      </p:guideLst>
    </p:cSldViewPr>
  </p:slideViewPr>
  <p:outlineViewPr>
    <p:cViewPr>
      <p:scale>
        <a:sx n="100" d="100"/>
        <a:sy n="100" d="100"/>
      </p:scale>
      <p:origin x="0" y="1182"/>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87" d="100"/>
          <a:sy n="87" d="100"/>
        </p:scale>
        <p:origin x="-3756" y="-8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6147" name="Rectangle 3"/>
          <p:cNvSpPr>
            <a:spLocks noGrp="1" noChangeArrowheads="1"/>
          </p:cNvSpPr>
          <p:nvPr>
            <p:ph type="dt" sz="quarter"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6148" name="Rectangle 4"/>
          <p:cNvSpPr>
            <a:spLocks noGrp="1" noChangeArrowheads="1"/>
          </p:cNvSpPr>
          <p:nvPr>
            <p:ph type="ftr" sz="quarter" idx="2"/>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6149" name="Rectangle 5"/>
          <p:cNvSpPr>
            <a:spLocks noGrp="1" noChangeArrowheads="1"/>
          </p:cNvSpPr>
          <p:nvPr>
            <p:ph type="sldNum" sz="quarter" idx="3"/>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D1A6A458-98C0-4029-9658-99FDA687BCC8}" type="slidenum">
              <a:rPr lang="fr-FR"/>
              <a:pPr>
                <a:defRPr/>
              </a:pPr>
              <a:t>‹#›</a:t>
            </a:fld>
            <a:endParaRPr lang="fr-FR"/>
          </a:p>
        </p:txBody>
      </p:sp>
    </p:spTree>
    <p:extLst>
      <p:ext uri="{BB962C8B-B14F-4D97-AF65-F5344CB8AC3E}">
        <p14:creationId xmlns:p14="http://schemas.microsoft.com/office/powerpoint/2010/main" val="2169414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11267" name="Rectangle 3"/>
          <p:cNvSpPr>
            <a:spLocks noGrp="1" noChangeArrowheads="1"/>
          </p:cNvSpPr>
          <p:nvPr>
            <p:ph type="dt"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16388" name="Rectangle 4"/>
          <p:cNvSpPr>
            <a:spLocks noGrp="1" noRot="1" noChangeAspect="1" noChangeArrowheads="1" noTextEdit="1"/>
          </p:cNvSpPr>
          <p:nvPr>
            <p:ph type="sldImg" idx="2"/>
          </p:nvPr>
        </p:nvSpPr>
        <p:spPr bwMode="auto">
          <a:xfrm>
            <a:off x="914400" y="744538"/>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679450" y="4717415"/>
            <a:ext cx="5435600" cy="446913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11270" name="Rectangle 6"/>
          <p:cNvSpPr>
            <a:spLocks noGrp="1" noChangeArrowheads="1"/>
          </p:cNvSpPr>
          <p:nvPr>
            <p:ph type="ftr" sz="quarter" idx="4"/>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11271" name="Rectangle 7"/>
          <p:cNvSpPr>
            <a:spLocks noGrp="1" noChangeArrowheads="1"/>
          </p:cNvSpPr>
          <p:nvPr>
            <p:ph type="sldNum" sz="quarter" idx="5"/>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8BBE0B8-E5E5-4310-BF04-57A2A6E65950}" type="slidenum">
              <a:rPr lang="fr-FR"/>
              <a:pPr>
                <a:defRPr/>
              </a:pPr>
              <a:t>‹#›</a:t>
            </a:fld>
            <a:endParaRPr lang="fr-FR"/>
          </a:p>
        </p:txBody>
      </p:sp>
    </p:spTree>
    <p:extLst>
      <p:ext uri="{BB962C8B-B14F-4D97-AF65-F5344CB8AC3E}">
        <p14:creationId xmlns:p14="http://schemas.microsoft.com/office/powerpoint/2010/main" val="23783201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www.uudet-eurosetelit.eu"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www.ecb.europa.eu/euro/html/index.fi.html"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uudet-eurosetelit.eu/"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uudet-eurosetelit.eu/Eurokolikot/Eurokolikot2/Yhteiset-puolet/1&#160;sentti"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www.uudet-eurosetelit.eu/Oppimateriaalia-ja-julkaisuja/Mist&#228;-maasta-kolikko-on"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uudet-eurosetelit.eu/Toinen-eurosetelisarja-Europa-sarja/Europan-taru"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i-FI" sz="1200" kern="1200" dirty="0" smtClean="0">
                <a:solidFill>
                  <a:schemeClr val="tx1"/>
                </a:solidFill>
                <a:effectLst/>
                <a:latin typeface="Arial" charset="0"/>
                <a:ea typeface="+mn-ea"/>
                <a:cs typeface="+mn-cs"/>
              </a:rPr>
              <a:t>Tätä esitystä voi käyttää opetuksen tukena kerrottaessa euroseteleistä ja ‑kolikoista. Jokaisen dian yhteydessä on muistiinpanoruutu, jossa on lisätietoa. Esitystä voi hyödyntää myös osissa. Toivomme, että esityksestä on iloa ja hyötyä. </a:t>
            </a:r>
          </a:p>
          <a:p>
            <a:endParaRPr lang="fi-FI" sz="1200" kern="1200" dirty="0" smtClean="0">
              <a:solidFill>
                <a:schemeClr val="tx1"/>
              </a:solidFill>
              <a:effectLst/>
              <a:latin typeface="Arial" charset="0"/>
              <a:ea typeface="+mn-ea"/>
              <a:cs typeface="+mn-cs"/>
            </a:endParaRPr>
          </a:p>
          <a:p>
            <a:r>
              <a:rPr lang="fi-FI" sz="1200" kern="1200" dirty="0" smtClean="0">
                <a:solidFill>
                  <a:schemeClr val="tx1"/>
                </a:solidFill>
                <a:effectLst/>
                <a:latin typeface="Arial" charset="0"/>
                <a:ea typeface="+mn-ea"/>
                <a:cs typeface="+mn-cs"/>
              </a:rPr>
              <a:t>Lisätietoa euroseteleistä ja -kolikoista on osoitteissa </a:t>
            </a:r>
            <a:r>
              <a:rPr lang="fi-FI" sz="1200" u="sng" dirty="0" smtClean="0">
                <a:solidFill>
                  <a:schemeClr val="tx1"/>
                </a:solidFill>
                <a:effectLst/>
                <a:latin typeface="Arial" charset="0"/>
                <a:hlinkClick r:id="rId3"/>
              </a:rPr>
              <a:t>http://www.uudet-eurosetelit.eu/</a:t>
            </a:r>
            <a:r>
              <a:rPr lang="fi-FI" sz="1200" dirty="0" smtClean="0">
                <a:solidFill>
                  <a:schemeClr val="tx1"/>
                </a:solidFill>
                <a:effectLst/>
                <a:latin typeface="Arial" charset="0"/>
              </a:rPr>
              <a:t> ja </a:t>
            </a:r>
            <a:r>
              <a:rPr lang="fi-FI" sz="1200" u="sng" dirty="0" smtClean="0">
                <a:solidFill>
                  <a:schemeClr val="tx1"/>
                </a:solidFill>
                <a:effectLst/>
                <a:latin typeface="Arial" charset="0"/>
                <a:hlinkClick r:id="rId4"/>
              </a:rPr>
              <a:t>https://www.ecb.europa.eu/euro/html/index.fi.html</a:t>
            </a:r>
            <a:r>
              <a:rPr lang="fi-FI" dirty="0" smtClean="0"/>
              <a:t> </a:t>
            </a:r>
            <a:endParaRPr lang="fi-FI" sz="1200" kern="1200" dirty="0">
              <a:solidFill>
                <a:schemeClr val="tx1"/>
              </a:solidFill>
              <a:effectLst/>
              <a:latin typeface="Arial" charset="0"/>
              <a:ea typeface="+mn-ea"/>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08B35572-1195-4CE3-9377-827311533DBA}" type="slidenum">
              <a:rPr lang="fr-FR" altLang="de-DE"/>
              <a:pPr algn="r" eaLnBrk="1" hangingPunct="1">
                <a:spcBef>
                  <a:spcPct val="0"/>
                </a:spcBef>
              </a:pPr>
              <a:t>10</a:t>
            </a:fld>
            <a:endParaRPr lang="fr-FR" altLang="de-DE"/>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fi-FI" altLang="de-DE" dirty="0" smtClean="0"/>
              <a:t>Klikkaa setelin kuvaa ja näytä videolta, kuinka 20 euron setelin aitouden voi tarkastaa kallistelemalla.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i-FI" sz="1200" kern="1200" dirty="0" smtClean="0">
                <a:solidFill>
                  <a:schemeClr val="tx1"/>
                </a:solidFill>
                <a:effectLst/>
                <a:latin typeface="Arial" charset="0"/>
                <a:ea typeface="+mn-ea"/>
                <a:cs typeface="+mn-cs"/>
              </a:rPr>
              <a:t>Tässä voi itse koota setelin asettamalla turvatekijät oikeille paikoille. </a:t>
            </a:r>
            <a:endParaRPr lang="fi-FI" sz="1200" kern="1200" dirty="0">
              <a:solidFill>
                <a:schemeClr val="tx1"/>
              </a:solidFill>
              <a:effectLst/>
              <a:latin typeface="Arial"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12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i-FI" sz="1200" b="0" i="0" u="none" strike="noStrike" kern="1200" dirty="0" smtClean="0">
                <a:solidFill>
                  <a:schemeClr val="tx1"/>
                </a:solidFill>
                <a:effectLst/>
                <a:latin typeface="Arial" charset="0"/>
                <a:ea typeface="+mn-ea"/>
                <a:cs typeface="+mn-cs"/>
              </a:rPr>
              <a:t>Euroopan keskuspankki ja euroalueen maiden keskuspankit huolehtivat eurosta. Euroopan keskuspankki sijaitsee Frankfurtissa Saksassa. </a:t>
            </a:r>
            <a:r>
              <a:rPr lang="fi-FI" sz="1200" b="0" i="0" u="none" strike="noStrike" kern="1200" smtClean="0">
                <a:solidFill>
                  <a:schemeClr val="tx1"/>
                </a:solidFill>
                <a:effectLst/>
                <a:latin typeface="Arial" charset="0"/>
                <a:ea typeface="+mn-ea"/>
                <a:cs typeface="+mn-cs"/>
              </a:rPr>
              <a:t>Kullakin maalla on oma kansallinen keskuspankkinsa, joka yleensä sijaitsee maan pääkaupungissa.</a:t>
            </a:r>
            <a:r>
              <a:rPr lang="fi-FI" smtClean="0"/>
              <a:t> </a:t>
            </a:r>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i-FI" sz="1200" kern="1200" dirty="0" smtClean="0">
                <a:solidFill>
                  <a:schemeClr val="tx1"/>
                </a:solidFill>
                <a:effectLst/>
                <a:latin typeface="Arial" charset="0"/>
                <a:ea typeface="+mn-ea"/>
                <a:cs typeface="+mn-cs"/>
              </a:rPr>
              <a:t>Pelaa Euro Run -peliä osoitteessa </a:t>
            </a:r>
            <a:r>
              <a:rPr lang="fi-FI" sz="1200" u="sng" dirty="0" smtClean="0">
                <a:solidFill>
                  <a:schemeClr val="tx1"/>
                </a:solidFill>
                <a:effectLst/>
                <a:latin typeface="Arial" charset="0"/>
                <a:hlinkClick r:id="rId3"/>
              </a:rPr>
              <a:t>www.uudet-eurosetelit.eu</a:t>
            </a:r>
            <a:r>
              <a:rPr lang="fi-FI" sz="1200" u="none" dirty="0" smtClean="0">
                <a:solidFill>
                  <a:schemeClr val="tx1"/>
                </a:solidFill>
                <a:effectLst/>
                <a:latin typeface="Arial" charset="0"/>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fi-FI" sz="1200" kern="120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fi-FI" sz="1200" kern="1200" dirty="0" smtClean="0">
                <a:solidFill>
                  <a:schemeClr val="tx1"/>
                </a:solidFill>
                <a:effectLst/>
                <a:latin typeface="Arial" charset="0"/>
                <a:ea typeface="+mn-ea"/>
                <a:cs typeface="+mn-cs"/>
              </a:rPr>
              <a:t>Euroopan keskuspankki ja euroalueen kansalliset keskuspankit järjestävät Euro Run -kilpailun 25.11.2015–25.2.2016. Kannustathan oppilaitasi osallistumaan. Sata eniten pisteitä kerännyttä voittaa kaiverruksella varustettuun kehykseen upotetun uuden 20 euron setelin. </a:t>
            </a:r>
          </a:p>
          <a:p>
            <a:pPr marL="0" marR="0" indent="0" algn="l" defTabSz="914400" rtl="0" eaLnBrk="0" fontAlgn="base" latinLnBrk="0" hangingPunct="0">
              <a:lnSpc>
                <a:spcPct val="100000"/>
              </a:lnSpc>
              <a:spcBef>
                <a:spcPct val="30000"/>
              </a:spcBef>
              <a:spcAft>
                <a:spcPct val="0"/>
              </a:spcAft>
              <a:buClrTx/>
              <a:buSzTx/>
              <a:buFontTx/>
              <a:buNone/>
              <a:tabLst/>
              <a:defRPr/>
            </a:pPr>
            <a:endParaRPr lang="fi-FI" sz="1200" kern="1200" dirty="0" smtClean="0">
              <a:solidFill>
                <a:schemeClr val="tx1"/>
              </a:solidFill>
              <a:effectLst/>
              <a:latin typeface="Arial" charset="0"/>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i-FI" sz="1200" kern="1200" dirty="0" smtClean="0">
                <a:solidFill>
                  <a:schemeClr val="tx1"/>
                </a:solidFill>
                <a:effectLst/>
                <a:latin typeface="Arial" charset="0"/>
                <a:ea typeface="+mn-ea"/>
                <a:cs typeface="+mn-cs"/>
              </a:rPr>
              <a:t>Kullakin eurokolikolla on kaikille maille yhteinen puoli sekä kansallinen tunnuspuoli. Yhteisellä puolella on Euroopan karttakuva, ja sen on suunnitellut Luc Luycx Belgian rahapajasta. Kansallisen puolen kuva-aiheet esittävät kuuluisia henkilöitä, rakennuksia tai kansallisia symboleja. Osa maista on valinnut saman kuva-aiheen kaikkiin kolikoihin, kun taas toisissa maissa eriarvoisissa kolikoissa on eri kuvat. Kaikki eurokolikot kelpaavat maksuvälineeksi kaikissa euroalueen maissa. </a:t>
            </a:r>
          </a:p>
          <a:p>
            <a:endParaRPr lang="fi-FI" sz="1200" kern="1200" dirty="0" smtClean="0">
              <a:solidFill>
                <a:schemeClr val="tx1"/>
              </a:solidFill>
              <a:effectLst/>
              <a:latin typeface="Arial" charset="0"/>
              <a:ea typeface="+mn-ea"/>
              <a:cs typeface="+mn-cs"/>
            </a:endParaRPr>
          </a:p>
          <a:p>
            <a:r>
              <a:rPr lang="fi-FI" sz="1200" kern="1200" dirty="0" smtClean="0">
                <a:solidFill>
                  <a:schemeClr val="tx1"/>
                </a:solidFill>
                <a:effectLst/>
                <a:latin typeface="Arial" charset="0"/>
                <a:ea typeface="+mn-ea"/>
                <a:cs typeface="+mn-cs"/>
              </a:rPr>
              <a:t>Lisätietoa kolikoista on osoitteessa </a:t>
            </a:r>
            <a:r>
              <a:rPr lang="fi-FI" sz="1200" u="sng" dirty="0" smtClean="0">
                <a:solidFill>
                  <a:schemeClr val="tx1"/>
                </a:solidFill>
                <a:effectLst/>
                <a:latin typeface="Arial" charset="0"/>
                <a:hlinkClick r:id="rId3"/>
              </a:rPr>
              <a:t>http://www.uudet-eurosetelit.eu/Eurokolikot/Eurokolikot2/Yhteiset-puolet/1 sentti</a:t>
            </a:r>
            <a:r>
              <a:rPr lang="fi-FI" dirty="0" smtClean="0"/>
              <a:t> </a:t>
            </a:r>
            <a:endParaRPr lang="fi-FI" sz="1200" kern="1200" dirty="0" smtClean="0">
              <a:solidFill>
                <a:schemeClr val="tx1"/>
              </a:solidFill>
              <a:effectLst/>
              <a:latin typeface="Arial" charset="0"/>
              <a:ea typeface="+mn-ea"/>
              <a:cs typeface="+mn-cs"/>
            </a:endParaRPr>
          </a:p>
          <a:p>
            <a:endParaRPr lang="fi-FI" sz="1200" kern="1200" dirty="0" smtClean="0">
              <a:solidFill>
                <a:schemeClr val="tx1"/>
              </a:solidFill>
              <a:effectLst/>
              <a:latin typeface="Arial" charset="0"/>
              <a:ea typeface="+mn-ea"/>
              <a:cs typeface="+mn-cs"/>
            </a:endParaRPr>
          </a:p>
          <a:p>
            <a:r>
              <a:rPr lang="fi-FI" sz="1200" kern="1200" dirty="0" smtClean="0">
                <a:solidFill>
                  <a:schemeClr val="tx1"/>
                </a:solidFill>
                <a:effectLst/>
                <a:latin typeface="Arial" charset="0"/>
                <a:ea typeface="+mn-ea"/>
                <a:cs typeface="+mn-cs"/>
              </a:rPr>
              <a:t>Eurosetelit ja -kolikot laskettiin aluksi liikkeeseen 12 maassa vuonna 2002, Suomi mukaan lukien. Euron käyttöönotto oli suurin logistinen ponnistus Euroopassa sitten toista maailmansotaa seuranneen jälleenrakennuskauden. </a:t>
            </a:r>
          </a:p>
          <a:p>
            <a:endParaRPr lang="fi-FI" sz="1200" kern="1200" dirty="0" smtClean="0">
              <a:solidFill>
                <a:schemeClr val="tx1"/>
              </a:solidFill>
              <a:effectLst/>
              <a:latin typeface="Arial" charset="0"/>
              <a:ea typeface="+mn-ea"/>
              <a:cs typeface="+mn-cs"/>
            </a:endParaRPr>
          </a:p>
          <a:p>
            <a:r>
              <a:rPr lang="fi-FI" sz="1200" b="1" kern="1200" dirty="0" smtClean="0">
                <a:solidFill>
                  <a:schemeClr val="tx1"/>
                </a:solidFill>
                <a:effectLst/>
                <a:latin typeface="Arial" charset="0"/>
                <a:ea typeface="+mn-ea"/>
                <a:cs typeface="+mn-cs"/>
              </a:rPr>
              <a:t>Tehtäväehdotus: </a:t>
            </a:r>
            <a:r>
              <a:rPr lang="fi-FI" sz="1200" kern="1200" dirty="0" smtClean="0">
                <a:solidFill>
                  <a:schemeClr val="tx1"/>
                </a:solidFill>
                <a:effectLst/>
                <a:latin typeface="Arial" charset="0"/>
                <a:ea typeface="+mn-ea"/>
                <a:cs typeface="+mn-cs"/>
              </a:rPr>
              <a:t>Tällä dialla olevia kolikoita voi siirrellä. Kolikoiden järjestyksen voi sekoittaa, ja oppilaita voi pyytää viemään kolikot oikeiden maiden kohdalle. Jos oppilaat ovat kiinnostuneita muista eurokolikoista, heidät voi ohjata "Mistä maasta kolikko on?" -pelin pariin osoitteessa </a:t>
            </a:r>
            <a:r>
              <a:rPr lang="fi-FI" sz="1200" u="sng" dirty="0" smtClean="0">
                <a:solidFill>
                  <a:schemeClr val="tx1"/>
                </a:solidFill>
                <a:effectLst/>
                <a:latin typeface="Arial" charset="0"/>
                <a:hlinkClick r:id="rId4"/>
              </a:rPr>
              <a:t>http://www.uudet-eurosetelit.eu/Oppimateriaalia-ja-julkaisuja/Mistä-maasta-kolikko-on</a:t>
            </a:r>
            <a:r>
              <a:rPr lang="fi-FI" dirty="0" smtClean="0"/>
              <a:t>. </a:t>
            </a:r>
          </a:p>
          <a:p>
            <a:endParaRPr lang="fi-FI" sz="1200" kern="1200" dirty="0" smtClean="0">
              <a:solidFill>
                <a:schemeClr val="tx1"/>
              </a:solidFill>
              <a:effectLst/>
              <a:latin typeface="Arial" charset="0"/>
              <a:ea typeface="+mn-ea"/>
              <a:cs typeface="+mn-cs"/>
            </a:endParaRPr>
          </a:p>
          <a:p>
            <a:r>
              <a:rPr lang="fi-FI" sz="1200" b="1" kern="1200" dirty="0" smtClean="0">
                <a:solidFill>
                  <a:schemeClr val="tx1"/>
                </a:solidFill>
                <a:effectLst/>
                <a:latin typeface="Arial" charset="0"/>
                <a:ea typeface="+mn-ea"/>
                <a:cs typeface="+mn-cs"/>
              </a:rPr>
              <a:t>Tietoa 1 euron kolikoiden kansallisista puolista:</a:t>
            </a:r>
          </a:p>
          <a:p>
            <a:r>
              <a:rPr lang="fi-FI" sz="1200" b="1" kern="1200" dirty="0" smtClean="0">
                <a:solidFill>
                  <a:schemeClr val="tx1"/>
                </a:solidFill>
                <a:effectLst/>
                <a:latin typeface="Arial" charset="0"/>
                <a:ea typeface="+mn-ea"/>
                <a:cs typeface="+mn-cs"/>
              </a:rPr>
              <a:t>Itävalta: </a:t>
            </a:r>
            <a:r>
              <a:rPr lang="fi-FI" sz="1200" kern="1200" dirty="0" smtClean="0">
                <a:solidFill>
                  <a:schemeClr val="tx1"/>
                </a:solidFill>
                <a:effectLst/>
                <a:latin typeface="Arial" charset="0"/>
                <a:ea typeface="+mn-ea"/>
                <a:cs typeface="+mn-cs"/>
              </a:rPr>
              <a:t>1 euron kolikossa on kuuluisan itävaltalaisen säveltäjän Wolfgang Amadeus Mozartin kuva, mikä viittaa maan rikkaaseen klassisen musiikin historiaan.</a:t>
            </a:r>
          </a:p>
          <a:p>
            <a:r>
              <a:rPr lang="fi-FI" sz="1200" b="1" kern="1200" dirty="0" smtClean="0">
                <a:solidFill>
                  <a:schemeClr val="tx1"/>
                </a:solidFill>
                <a:effectLst/>
                <a:latin typeface="Arial" charset="0"/>
                <a:ea typeface="+mn-ea"/>
                <a:cs typeface="+mn-cs"/>
              </a:rPr>
              <a:t>Belgia: </a:t>
            </a:r>
            <a:r>
              <a:rPr lang="fi-FI" sz="1200" kern="1200" dirty="0" smtClean="0">
                <a:solidFill>
                  <a:schemeClr val="tx1"/>
                </a:solidFill>
                <a:effectLst/>
                <a:latin typeface="Arial" charset="0"/>
                <a:ea typeface="+mn-ea"/>
                <a:cs typeface="+mn-cs"/>
              </a:rPr>
              <a:t>Belgian kolikoissa on maan kuninkaan kuva. Vuosina 2002–2014 kolikoiden kuva-aiheena oli kuningas Albert II, ja vuodesta 2014 lähtien kuva-aiheena on ollut kuningas Philippe. Molempien sarjojen kolikot ovat käypiä maksuvälineitä. </a:t>
            </a:r>
          </a:p>
          <a:p>
            <a:r>
              <a:rPr lang="fi-FI" sz="1200" b="1" kern="1200" dirty="0" smtClean="0">
                <a:solidFill>
                  <a:schemeClr val="tx1"/>
                </a:solidFill>
                <a:effectLst/>
                <a:latin typeface="Arial" charset="0"/>
                <a:ea typeface="+mn-ea"/>
                <a:cs typeface="+mn-cs"/>
              </a:rPr>
              <a:t>Kypros: </a:t>
            </a:r>
            <a:r>
              <a:rPr lang="fi-FI" sz="1200" kern="1200" dirty="0" smtClean="0">
                <a:solidFill>
                  <a:schemeClr val="tx1"/>
                </a:solidFill>
                <a:effectLst/>
                <a:latin typeface="Arial" charset="0"/>
                <a:ea typeface="+mn-ea"/>
                <a:cs typeface="+mn-cs"/>
              </a:rPr>
              <a:t>Kyproksen 1 ja 2 euron kolikoiden kuva-aiheena on ristin muotoinen jumalankuva kuparikaudelta (noin 3 000 vuotta ennen ajanlaskumme alkua). Se edustaa hyvin saaren esihistoriallista taidetta ja kertoo Kyproksen sijainnista sivilisaation ja antiikin sydämessä. </a:t>
            </a:r>
          </a:p>
          <a:p>
            <a:r>
              <a:rPr lang="fi-FI" sz="1200" b="1" kern="1200" dirty="0" smtClean="0">
                <a:solidFill>
                  <a:schemeClr val="tx1"/>
                </a:solidFill>
                <a:effectLst/>
                <a:latin typeface="Arial" charset="0"/>
                <a:ea typeface="+mn-ea"/>
                <a:cs typeface="+mn-cs"/>
              </a:rPr>
              <a:t>Viro: </a:t>
            </a:r>
            <a:r>
              <a:rPr lang="fi-FI" sz="1200" kern="1200" dirty="0" smtClean="0">
                <a:solidFill>
                  <a:schemeClr val="tx1"/>
                </a:solidFill>
                <a:effectLst/>
                <a:latin typeface="Arial" charset="0"/>
                <a:ea typeface="+mn-ea"/>
                <a:cs typeface="+mn-cs"/>
              </a:rPr>
              <a:t>Kaikissa Viron kolikoissa on sama kuva‑aihe: Viron karttakuva sekä maan vironkielinen nimi "Eesti".</a:t>
            </a:r>
          </a:p>
          <a:p>
            <a:r>
              <a:rPr lang="fi-FI" sz="1200" b="1" kern="1200" dirty="0" smtClean="0">
                <a:solidFill>
                  <a:schemeClr val="tx1"/>
                </a:solidFill>
                <a:effectLst/>
                <a:latin typeface="Arial" charset="0"/>
                <a:ea typeface="+mn-ea"/>
                <a:cs typeface="+mn-cs"/>
              </a:rPr>
              <a:t>Suomi: </a:t>
            </a:r>
            <a:r>
              <a:rPr lang="fi-FI" sz="1200" kern="1200" dirty="0" smtClean="0">
                <a:solidFill>
                  <a:schemeClr val="tx1"/>
                </a:solidFill>
                <a:effectLst/>
                <a:latin typeface="Arial" charset="0"/>
                <a:ea typeface="+mn-ea"/>
                <a:cs typeface="+mn-cs"/>
              </a:rPr>
              <a:t>1 euron kolikossa on kaksi lentävää laulujoutsenta. Kuva oli kilpailuehdotus Suomen itsenäisyyden 80‑vuotisjuhlarahan suunnittelukilpailussa.</a:t>
            </a:r>
          </a:p>
          <a:p>
            <a:r>
              <a:rPr lang="fi-FI" sz="1200" b="1" kern="1200" dirty="0" smtClean="0">
                <a:solidFill>
                  <a:schemeClr val="tx1"/>
                </a:solidFill>
                <a:effectLst/>
                <a:latin typeface="Arial" charset="0"/>
                <a:ea typeface="+mn-ea"/>
                <a:cs typeface="+mn-cs"/>
              </a:rPr>
              <a:t>Ranska: </a:t>
            </a:r>
            <a:r>
              <a:rPr lang="fi-FI" sz="1200" kern="1200" dirty="0" smtClean="0">
                <a:solidFill>
                  <a:schemeClr val="tx1"/>
                </a:solidFill>
                <a:effectLst/>
                <a:latin typeface="Arial" charset="0"/>
                <a:ea typeface="+mn-ea"/>
                <a:cs typeface="+mn-cs"/>
              </a:rPr>
              <a:t>Ranskan 1 ja 2 euron kolikoissa on puun kuva, joka symboloi elämää, jatkuvuutta ja kasvua. Puun ympärillä on kuusikulmio, jota kiertää Ranskan tasavallan tunnuslause "Liberté, Egalité, Fraternité" (vapaus, veljeys, tasa-arvo).  </a:t>
            </a:r>
          </a:p>
          <a:p>
            <a:r>
              <a:rPr lang="fi-FI" sz="1200" b="1" kern="1200" dirty="0" smtClean="0">
                <a:solidFill>
                  <a:schemeClr val="tx1"/>
                </a:solidFill>
                <a:effectLst/>
                <a:latin typeface="Arial" charset="0"/>
                <a:ea typeface="+mn-ea"/>
                <a:cs typeface="+mn-cs"/>
              </a:rPr>
              <a:t>Saksa: </a:t>
            </a:r>
            <a:r>
              <a:rPr lang="fi-FI" sz="1200" kern="1200" dirty="0" smtClean="0">
                <a:solidFill>
                  <a:schemeClr val="tx1"/>
                </a:solidFill>
                <a:effectLst/>
                <a:latin typeface="Arial" charset="0"/>
                <a:ea typeface="+mn-ea"/>
                <a:cs typeface="+mn-cs"/>
              </a:rPr>
              <a:t>1 ja 2 euron kolikoiden kuva‑aiheena on kotka, joka on Saksan valtion perinteinen symboli. Kotkaa ympäröivät Euroopan unionin tähdet.</a:t>
            </a:r>
          </a:p>
          <a:p>
            <a:r>
              <a:rPr lang="fi-FI" sz="1200" b="1" kern="1200" dirty="0" smtClean="0">
                <a:solidFill>
                  <a:schemeClr val="tx1"/>
                </a:solidFill>
                <a:effectLst/>
                <a:latin typeface="Arial" charset="0"/>
                <a:ea typeface="+mn-ea"/>
                <a:cs typeface="+mn-cs"/>
              </a:rPr>
              <a:t>Kreikka: </a:t>
            </a:r>
            <a:r>
              <a:rPr lang="fi-FI" sz="1200" kern="1200" dirty="0" smtClean="0">
                <a:solidFill>
                  <a:schemeClr val="tx1"/>
                </a:solidFill>
                <a:effectLst/>
                <a:latin typeface="Arial" charset="0"/>
                <a:ea typeface="+mn-ea"/>
                <a:cs typeface="+mn-cs"/>
              </a:rPr>
              <a:t>Kreikan 1 euron kolikossa esiintyvä pöllön kuva on peräisin antiikin Ateenan 4 drakman kolikosta (viidenneltä vuosisadalta ennen ajanlaskumme alkua). </a:t>
            </a:r>
          </a:p>
          <a:p>
            <a:r>
              <a:rPr lang="fi-FI" sz="1200" b="1" kern="1200" dirty="0" smtClean="0">
                <a:solidFill>
                  <a:schemeClr val="tx1"/>
                </a:solidFill>
                <a:effectLst/>
                <a:latin typeface="Arial" charset="0"/>
                <a:ea typeface="+mn-ea"/>
                <a:cs typeface="+mn-cs"/>
              </a:rPr>
              <a:t>Irlanti: </a:t>
            </a:r>
            <a:r>
              <a:rPr lang="fi-FI" sz="1200" kern="1200" dirty="0" smtClean="0">
                <a:solidFill>
                  <a:schemeClr val="tx1"/>
                </a:solidFill>
                <a:effectLst/>
                <a:latin typeface="Arial" charset="0"/>
                <a:ea typeface="+mn-ea"/>
                <a:cs typeface="+mn-cs"/>
              </a:rPr>
              <a:t>Irlannin kolikoissa on Irlannin perinteinen symboli, kelttiläinen harppu. Kolikoissa näkyy lisäksi kolikon liikkeeseenlaskuvuosi ja maan iirinkielinen nimi "Éire".</a:t>
            </a:r>
          </a:p>
          <a:p>
            <a:r>
              <a:rPr lang="fi-FI" sz="1200" b="1" kern="1200" dirty="0" smtClean="0">
                <a:solidFill>
                  <a:schemeClr val="tx1"/>
                </a:solidFill>
                <a:effectLst/>
                <a:latin typeface="Arial" charset="0"/>
                <a:ea typeface="+mn-ea"/>
                <a:cs typeface="+mn-cs"/>
              </a:rPr>
              <a:t>Italia: </a:t>
            </a:r>
            <a:r>
              <a:rPr lang="fi-FI" sz="1200" kern="1200" dirty="0" smtClean="0">
                <a:solidFill>
                  <a:schemeClr val="tx1"/>
                </a:solidFill>
                <a:effectLst/>
                <a:latin typeface="Arial" charset="0"/>
                <a:ea typeface="+mn-ea"/>
                <a:cs typeface="+mn-cs"/>
              </a:rPr>
              <a:t>1 euron kolikon kuva-aiheena on Leonardo da Vincin kuuluisa piirros ihmiskehon ihanteellisista mittasuhteista. Alkuperäinen piirros on nähtävillä Venetsian akatemiassa Italiassa. </a:t>
            </a:r>
          </a:p>
          <a:p>
            <a:r>
              <a:rPr lang="fi-FI" sz="1200" b="1" kern="1200" dirty="0" smtClean="0">
                <a:solidFill>
                  <a:schemeClr val="tx1"/>
                </a:solidFill>
                <a:effectLst/>
                <a:latin typeface="Arial" charset="0"/>
                <a:ea typeface="+mn-ea"/>
                <a:cs typeface="+mn-cs"/>
              </a:rPr>
              <a:t>Latvia: </a:t>
            </a:r>
            <a:r>
              <a:rPr lang="fi-FI" sz="1200" kern="1200" dirty="0" smtClean="0">
                <a:solidFill>
                  <a:schemeClr val="tx1"/>
                </a:solidFill>
                <a:effectLst/>
                <a:latin typeface="Arial" charset="0"/>
                <a:ea typeface="+mn-ea"/>
                <a:cs typeface="+mn-cs"/>
              </a:rPr>
              <a:t>Latvian 1 euron kolikossa on kuva kansallispukuisesta neidosta. Kuva‑aihe on peräisin 5 latin hopeakolikosta vuodelta 1929. </a:t>
            </a:r>
          </a:p>
          <a:p>
            <a:r>
              <a:rPr lang="fi-FI" sz="1200" b="1" kern="1200" dirty="0" smtClean="0">
                <a:solidFill>
                  <a:schemeClr val="tx1"/>
                </a:solidFill>
                <a:effectLst/>
                <a:latin typeface="Arial" charset="0"/>
                <a:ea typeface="+mn-ea"/>
                <a:cs typeface="+mn-cs"/>
              </a:rPr>
              <a:t>Liettua: </a:t>
            </a:r>
            <a:r>
              <a:rPr lang="fi-FI" sz="1200" kern="1200" dirty="0" smtClean="0">
                <a:solidFill>
                  <a:schemeClr val="tx1"/>
                </a:solidFill>
                <a:effectLst/>
                <a:latin typeface="Arial" charset="0"/>
                <a:ea typeface="+mn-ea"/>
                <a:cs typeface="+mn-cs"/>
              </a:rPr>
              <a:t>Liettuan eurokolikoissa on Liettuan vaakuna eli ritaria esittävä Vytis, maan liettuankielinen nimi "Lietuva" sekä liikkeeseenlaskuvuosi 2015. </a:t>
            </a:r>
          </a:p>
          <a:p>
            <a:r>
              <a:rPr lang="fi-FI" sz="1200" b="1" kern="1200" dirty="0" smtClean="0">
                <a:solidFill>
                  <a:schemeClr val="tx1"/>
                </a:solidFill>
                <a:effectLst/>
                <a:latin typeface="Arial" charset="0"/>
                <a:ea typeface="+mn-ea"/>
                <a:cs typeface="+mn-cs"/>
              </a:rPr>
              <a:t>Luxemburg: </a:t>
            </a:r>
            <a:r>
              <a:rPr lang="fi-FI" sz="1200" kern="1200" dirty="0" smtClean="0">
                <a:solidFill>
                  <a:schemeClr val="tx1"/>
                </a:solidFill>
                <a:effectLst/>
                <a:latin typeface="Arial" charset="0"/>
                <a:ea typeface="+mn-ea"/>
                <a:cs typeface="+mn-cs"/>
              </a:rPr>
              <a:t>Luxemburgin eurokolikoihin on kuvattu suurherttua Henri. Lisäksi kolikoissa näkyy niiden liikkeeseenlaskuvuosi sekä maan nimi luxemburgin kielellä ("Lëtzebuerg").</a:t>
            </a:r>
          </a:p>
          <a:p>
            <a:r>
              <a:rPr lang="fi-FI" sz="1200" b="1" kern="1200" dirty="0" smtClean="0">
                <a:solidFill>
                  <a:schemeClr val="tx1"/>
                </a:solidFill>
                <a:effectLst/>
                <a:latin typeface="Arial" charset="0"/>
                <a:ea typeface="+mn-ea"/>
                <a:cs typeface="+mn-cs"/>
              </a:rPr>
              <a:t>Malta: </a:t>
            </a:r>
            <a:r>
              <a:rPr lang="fi-FI" sz="1200" kern="1200" dirty="0" smtClean="0">
                <a:solidFill>
                  <a:schemeClr val="tx1"/>
                </a:solidFill>
                <a:effectLst/>
                <a:latin typeface="Arial" charset="0"/>
                <a:ea typeface="+mn-ea"/>
                <a:cs typeface="+mn-cs"/>
              </a:rPr>
              <a:t>1 ja 2 euron kolikoiden kuva-aiheena on Maltan ritarikunnan tunnus. Ritarikunta hallitsi Maltaa vuosina 1530–1798, ja tuona aikana tämä kahdeksankärkinen risti alettiin yhdistää koko saareen. Nykyisin sitä kutsutaankin usein maltanristiksi. </a:t>
            </a:r>
          </a:p>
          <a:p>
            <a:r>
              <a:rPr lang="fi-FI" sz="1200" b="1" kern="1200" dirty="0" smtClean="0">
                <a:solidFill>
                  <a:schemeClr val="tx1"/>
                </a:solidFill>
                <a:effectLst/>
                <a:latin typeface="Arial" charset="0"/>
                <a:ea typeface="+mn-ea"/>
                <a:cs typeface="+mn-cs"/>
              </a:rPr>
              <a:t>Alankomaat: </a:t>
            </a:r>
            <a:r>
              <a:rPr lang="fi-FI" sz="1200" kern="1200" dirty="0" smtClean="0">
                <a:solidFill>
                  <a:schemeClr val="tx1"/>
                </a:solidFill>
                <a:effectLst/>
                <a:latin typeface="Arial" charset="0"/>
                <a:ea typeface="+mn-ea"/>
                <a:cs typeface="+mn-cs"/>
              </a:rPr>
              <a:t>Alankomaiden eurokolikoihin on kuvattu Alankomaiden hallitsija. Vuosina 2002–2014 liikkeeseen lasketuissa kolikoissa oli kuningatar Beatrixin kuva, ja vuodesta 2014 lähtien kuva-aiheena on ollut kuningas Willem‑Alexander. Molempien sarjojen kolikot ovat käypiä maksuvälineitä. </a:t>
            </a:r>
          </a:p>
          <a:p>
            <a:r>
              <a:rPr lang="fi-FI" sz="1200" b="1" kern="1200" dirty="0" smtClean="0">
                <a:solidFill>
                  <a:schemeClr val="tx1"/>
                </a:solidFill>
                <a:effectLst/>
                <a:latin typeface="Arial" charset="0"/>
                <a:ea typeface="+mn-ea"/>
                <a:cs typeface="+mn-cs"/>
              </a:rPr>
              <a:t>Portugali: </a:t>
            </a:r>
            <a:r>
              <a:rPr lang="fi-FI" sz="1200" kern="1200" dirty="0" smtClean="0">
                <a:solidFill>
                  <a:schemeClr val="tx1"/>
                </a:solidFill>
                <a:effectLst/>
                <a:latin typeface="Arial" charset="0"/>
                <a:ea typeface="+mn-ea"/>
                <a:cs typeface="+mn-cs"/>
              </a:rPr>
              <a:t>1 ja 2 euron kolikoissa on portugalilaisia linnoja ja vaakunoita, joita ympäröivät Euroopan unionin tähdet. Kuva-aihe symboloi arvomaailmaltaan erilaisten ihmisten välistä kanssakäymistä ja Euroopan rakentamista. Keskelle on kuvattu kuninkaan sinetti vuodelta 1144. </a:t>
            </a:r>
          </a:p>
          <a:p>
            <a:r>
              <a:rPr lang="fi-FI" sz="1200" b="1" kern="1200" dirty="0" smtClean="0">
                <a:solidFill>
                  <a:schemeClr val="tx1"/>
                </a:solidFill>
                <a:effectLst/>
                <a:latin typeface="Arial" charset="0"/>
                <a:ea typeface="+mn-ea"/>
                <a:cs typeface="+mn-cs"/>
              </a:rPr>
              <a:t>Slovakia: </a:t>
            </a:r>
            <a:r>
              <a:rPr lang="fi-FI" sz="1200" kern="1200" dirty="0" smtClean="0">
                <a:solidFill>
                  <a:schemeClr val="tx1"/>
                </a:solidFill>
                <a:effectLst/>
                <a:latin typeface="Arial" charset="0"/>
                <a:ea typeface="+mn-ea"/>
                <a:cs typeface="+mn-cs"/>
              </a:rPr>
              <a:t>Slovakian 1 ja 2 euron kolikoiden kuva-aiheena on kolmen kukkulan päällä oleva kaksoisristi, kuten Slovakian kansallistunnuksessa. </a:t>
            </a:r>
          </a:p>
          <a:p>
            <a:r>
              <a:rPr lang="fi-FI" sz="1200" b="1" kern="1200" dirty="0" smtClean="0">
                <a:solidFill>
                  <a:schemeClr val="tx1"/>
                </a:solidFill>
                <a:effectLst/>
                <a:latin typeface="Arial" charset="0"/>
                <a:ea typeface="+mn-ea"/>
                <a:cs typeface="+mn-cs"/>
              </a:rPr>
              <a:t>Slovenia: </a:t>
            </a:r>
            <a:r>
              <a:rPr lang="fi-FI" sz="1200" kern="1200" dirty="0" smtClean="0">
                <a:solidFill>
                  <a:schemeClr val="tx1"/>
                </a:solidFill>
                <a:effectLst/>
                <a:latin typeface="Arial" charset="0"/>
                <a:ea typeface="+mn-ea"/>
                <a:cs typeface="+mn-cs"/>
              </a:rPr>
              <a:t>1 euron kolikkoon on kuvattu ensimmäisen painetun sloveeninkielisen kirjan kirjoittaja Primož Trubar. </a:t>
            </a:r>
          </a:p>
          <a:p>
            <a:r>
              <a:rPr lang="fi-FI" sz="1200" b="1" kern="1200" dirty="0" smtClean="0">
                <a:solidFill>
                  <a:schemeClr val="tx1"/>
                </a:solidFill>
                <a:effectLst/>
                <a:latin typeface="Arial" charset="0"/>
                <a:ea typeface="+mn-ea"/>
                <a:cs typeface="+mn-cs"/>
              </a:rPr>
              <a:t>Espanja: </a:t>
            </a:r>
            <a:r>
              <a:rPr lang="fi-FI" sz="1200" kern="1200" dirty="0" smtClean="0">
                <a:solidFill>
                  <a:schemeClr val="tx1"/>
                </a:solidFill>
                <a:effectLst/>
                <a:latin typeface="Arial" charset="0"/>
                <a:ea typeface="+mn-ea"/>
                <a:cs typeface="+mn-cs"/>
              </a:rPr>
              <a:t>Espanjan 1 ja 2 euron kolikoissa on Espanjan hallitsijan muotokuva. Vuosina 2002–2015 kuva-aiheena oli kuningas Juan Carlos I, ja vuodesta 2015 lähtien kolikoihin on kuvattu kuningas Felipe VI. Molempien sarjojen kolikot ovat käypiä maksuvälineitä. </a:t>
            </a:r>
            <a:endParaRPr lang="fi-FI" sz="1200" kern="1200" dirty="0">
              <a:solidFill>
                <a:schemeClr val="tx1"/>
              </a:solidFill>
              <a:effectLst/>
              <a:latin typeface="Arial"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sz="1200" kern="1200" dirty="0" smtClean="0">
                <a:solidFill>
                  <a:schemeClr val="tx1"/>
                </a:solidFill>
                <a:effectLst/>
                <a:latin typeface="Arial" charset="0"/>
                <a:ea typeface="+mn-ea"/>
                <a:cs typeface="+mn-cs"/>
              </a:rPr>
              <a:t>Eurosetelelisarjassa on seitseman eri seteliä: 5, 10, 20, 50, 100, 200 ja 500 euroa. Setelit esittävät arkkitehtonisia tyylisuuntia Euroopan kulttuurihistorian eri aikakausilta (vanhimmasta uusimpaan). 5 euron setelin kuva‑aihe edustaa klassisen kauden arkkitehtuuria, 10 euron setelin kuva-aihe romaanisen kauden arkkitehtuuria (900–1200-luvuilta) ja 20 euron setelin kuva-aihe goottilaisen kauden arkkitehtuuria (1200–1500-luvuilta). Muut setelit edustavat sitä seuraavia tyylisuuntia aina moderniin arkkitehtuuriin saakka (500 euron seteli). </a:t>
            </a:r>
            <a:r>
              <a:rPr lang="fi-FI" sz="1200" i="1" u="sng" kern="1200" dirty="0" smtClean="0">
                <a:solidFill>
                  <a:schemeClr val="tx1"/>
                </a:solidFill>
                <a:effectLst/>
                <a:latin typeface="Arial" charset="0"/>
                <a:ea typeface="+mn-ea"/>
                <a:cs typeface="+mn-cs"/>
              </a:rPr>
              <a:t>Eurosetelien kuva‑aiheet ovat tyyliteltyjä</a:t>
            </a:r>
            <a:r>
              <a:rPr lang="fi-FI" sz="1200" kern="1200" dirty="0" smtClean="0">
                <a:solidFill>
                  <a:schemeClr val="tx1"/>
                </a:solidFill>
                <a:effectLst/>
                <a:latin typeface="Arial" charset="0"/>
                <a:ea typeface="+mn-ea"/>
                <a:cs typeface="+mn-cs"/>
              </a:rPr>
              <a:t>, eivätkä ne esitä olemassa olevia rakennelmia. Setelien kuvat edustavat kunkin arkkitehtonisen tyylisuunnan yleisiä piirteitä. </a:t>
            </a:r>
          </a:p>
          <a:p>
            <a:endParaRPr lang="fi-FI" sz="1200" kern="1200" dirty="0" smtClean="0">
              <a:solidFill>
                <a:schemeClr val="tx1"/>
              </a:solidFill>
              <a:effectLst/>
              <a:latin typeface="Arial" charset="0"/>
              <a:ea typeface="+mn-ea"/>
              <a:cs typeface="+mn-cs"/>
            </a:endParaRPr>
          </a:p>
          <a:p>
            <a:r>
              <a:rPr lang="fi-FI" sz="1200" kern="1200" dirty="0" smtClean="0">
                <a:solidFill>
                  <a:schemeClr val="tx1"/>
                </a:solidFill>
                <a:effectLst/>
                <a:latin typeface="Arial" charset="0"/>
                <a:ea typeface="+mn-ea"/>
                <a:cs typeface="+mn-cs"/>
              </a:rPr>
              <a:t>Ensimmäiset eurosetelit suunnitteli Robert Kalina Itävallan keskuspankista. Ne laskettiin liikkeeseen vuonna 2002. Parhaillaan ollaan ottamassa käyttöön uutta eurosetelisarjaa. Toisen sarjan euroseteleissä on uusia turvatekijöitä, ja myös niiden ulkoasua on uudistettu. Uuden sarjan setelit otetaan käyttöön seteliarvo kerrallaan: Uusia 5 euron seteleitä alettiin laskea liikkeeseen 2.5.2013, ja uusi 10 euron seteli otettiin käyttöön 23.9.2014. Uusi 20 euron seteli otetaan käyttöön 25.11.2015. Loppujen seteliarvojen liikkeeseenlaskuajankohdat päätetään ja julkistetaan myöhemmin. Sekä ensimmäisen että toisen sarjan setelit ovat käypiä maksuvälineitä, ja mahdollisista muutoksista ilmoitetaan hyvissä ajoin.  </a:t>
            </a:r>
          </a:p>
          <a:p>
            <a:endParaRPr lang="fi-FI" sz="1200" kern="1200" dirty="0" smtClean="0">
              <a:solidFill>
                <a:schemeClr val="tx1"/>
              </a:solidFill>
              <a:effectLst/>
              <a:latin typeface="Arial" charset="0"/>
              <a:ea typeface="+mn-ea"/>
              <a:cs typeface="+mn-cs"/>
            </a:endParaRPr>
          </a:p>
          <a:p>
            <a:r>
              <a:rPr lang="fi-FI" sz="1200" b="1" kern="1200" dirty="0" smtClean="0">
                <a:solidFill>
                  <a:schemeClr val="tx1"/>
                </a:solidFill>
                <a:effectLst/>
                <a:latin typeface="Arial" charset="0"/>
                <a:ea typeface="+mn-ea"/>
                <a:cs typeface="+mn-cs"/>
              </a:rPr>
              <a:t>Tehtäväehdotus: </a:t>
            </a:r>
            <a:r>
              <a:rPr lang="fi-FI" sz="1200" kern="1200" dirty="0" smtClean="0">
                <a:solidFill>
                  <a:schemeClr val="tx1"/>
                </a:solidFill>
                <a:effectLst/>
                <a:latin typeface="Arial" charset="0"/>
                <a:ea typeface="+mn-ea"/>
                <a:cs typeface="+mn-cs"/>
              </a:rPr>
              <a:t>Diassa olevat rakennelmien kuvat voi halutessaan vaihtaa muihin samaa tyylisuuntaa edustaviin tunnettuihin rakennelmiin. Lisäksi voi kerätä kuvia tunnetuista rakennuksista ja pyytää oppilaita yhdistämään ne joko klassiseen, romaaniseen tai goottilaiseen tyyliin. </a:t>
            </a:r>
          </a:p>
          <a:p>
            <a:endParaRPr lang="fi-FI" sz="1200" kern="1200" dirty="0" smtClean="0">
              <a:solidFill>
                <a:schemeClr val="tx1"/>
              </a:solidFill>
              <a:effectLst/>
              <a:latin typeface="Arial" charset="0"/>
              <a:ea typeface="+mn-ea"/>
              <a:cs typeface="+mn-cs"/>
            </a:endParaRPr>
          </a:p>
          <a:p>
            <a:r>
              <a:rPr lang="fi-FI" sz="1200" b="1" kern="1200" dirty="0" smtClean="0">
                <a:solidFill>
                  <a:schemeClr val="tx1"/>
                </a:solidFill>
                <a:effectLst/>
                <a:latin typeface="Arial" charset="0"/>
                <a:ea typeface="+mn-ea"/>
                <a:cs typeface="+mn-cs"/>
              </a:rPr>
              <a:t>Tietoa tässä diassa olevista rakennuksista:</a:t>
            </a:r>
          </a:p>
          <a:p>
            <a:r>
              <a:rPr lang="fi-FI" sz="1200" b="1" kern="1200" dirty="0" smtClean="0">
                <a:solidFill>
                  <a:schemeClr val="tx1"/>
                </a:solidFill>
                <a:effectLst/>
                <a:latin typeface="Arial" charset="0"/>
                <a:ea typeface="+mn-ea"/>
                <a:cs typeface="+mn-cs"/>
              </a:rPr>
              <a:t>5 euron seteli: </a:t>
            </a:r>
            <a:r>
              <a:rPr lang="fi-FI" sz="1200" kern="1200" dirty="0" smtClean="0">
                <a:solidFill>
                  <a:schemeClr val="tx1"/>
                </a:solidFill>
                <a:effectLst/>
                <a:latin typeface="Arial" charset="0"/>
                <a:ea typeface="+mn-ea"/>
                <a:cs typeface="+mn-cs"/>
              </a:rPr>
              <a:t>Hadrianuksen kaari (Ateena, Kreikka)</a:t>
            </a:r>
          </a:p>
          <a:p>
            <a:r>
              <a:rPr lang="fi-FI" sz="1200" b="1" kern="1200" dirty="0" smtClean="0">
                <a:solidFill>
                  <a:schemeClr val="tx1"/>
                </a:solidFill>
                <a:effectLst/>
                <a:latin typeface="Arial" charset="0"/>
                <a:ea typeface="+mn-ea"/>
                <a:cs typeface="+mn-cs"/>
              </a:rPr>
              <a:t>10 euron seteli: </a:t>
            </a:r>
            <a:r>
              <a:rPr lang="fi-FI" sz="1200" kern="1200" dirty="0" smtClean="0">
                <a:solidFill>
                  <a:schemeClr val="tx1"/>
                </a:solidFill>
                <a:effectLst/>
                <a:latin typeface="Arial" charset="0"/>
                <a:ea typeface="+mn-ea"/>
                <a:cs typeface="+mn-cs"/>
              </a:rPr>
              <a:t>Pisan kalteva torni (Pisa, Italia)</a:t>
            </a:r>
          </a:p>
          <a:p>
            <a:r>
              <a:rPr lang="fi-FI" sz="1200" b="1" kern="1200" dirty="0" smtClean="0">
                <a:solidFill>
                  <a:schemeClr val="tx1"/>
                </a:solidFill>
                <a:effectLst/>
                <a:latin typeface="Arial" charset="0"/>
                <a:ea typeface="+mn-ea"/>
                <a:cs typeface="+mn-cs"/>
              </a:rPr>
              <a:t>20 euron seteli: </a:t>
            </a:r>
            <a:r>
              <a:rPr lang="fi-FI" sz="1200" kern="1200" dirty="0" smtClean="0">
                <a:solidFill>
                  <a:schemeClr val="tx1"/>
                </a:solidFill>
                <a:effectLst/>
                <a:latin typeface="Arial" charset="0"/>
                <a:ea typeface="+mn-ea"/>
                <a:cs typeface="+mn-cs"/>
              </a:rPr>
              <a:t>Notre Damen katedraali (Pariisi, Ranska)</a:t>
            </a:r>
            <a:endParaRPr lang="fi-FI"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3</a:t>
            </a:fld>
            <a:endParaRPr lang="fr-FR"/>
          </a:p>
        </p:txBody>
      </p:sp>
    </p:spTree>
    <p:extLst>
      <p:ext uri="{BB962C8B-B14F-4D97-AF65-F5344CB8AC3E}">
        <p14:creationId xmlns:p14="http://schemas.microsoft.com/office/powerpoint/2010/main" val="1110790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baseline="0" dirty="0" smtClean="0"/>
              <a:t>Eurosetelien etusivulla on kuvattu ikkunoita ja porttikäytäviä ja takasivulla siltoja. </a:t>
            </a:r>
          </a:p>
          <a:p>
            <a:endParaRPr lang="fi-FI" baseline="0" dirty="0" smtClean="0"/>
          </a:p>
          <a:p>
            <a:r>
              <a:rPr lang="fi-FI" b="1" baseline="0" dirty="0" smtClean="0"/>
              <a:t>Tehtäväehdotus: </a:t>
            </a:r>
            <a:r>
              <a:rPr lang="fi-FI" baseline="0" dirty="0" smtClean="0"/>
              <a:t>Diassa olevan kuvan voi halutessaan vaihtaa jonkin toisen tunnetun renessanssityyliä edustavan rakennuksen kuvaan. Dian kuva esittää Kaarle V:n palatsia, joka sijaitsee Alhambrassa (Granadan alueella Espanjassa). </a:t>
            </a: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4</a:t>
            </a:fld>
            <a:endParaRPr lang="fr-FR"/>
          </a:p>
        </p:txBody>
      </p:sp>
    </p:spTree>
    <p:extLst>
      <p:ext uri="{BB962C8B-B14F-4D97-AF65-F5344CB8AC3E}">
        <p14:creationId xmlns:p14="http://schemas.microsoft.com/office/powerpoint/2010/main" val="3103508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smtClean="0"/>
              <a:t>Ikkunat ja porttikäytävät eurosetelien etusivulla ja sillat setelien takasivulla kuvastavat eurooppalaisia arvoja. </a:t>
            </a:r>
          </a:p>
          <a:p>
            <a:endParaRPr lang="fi-FI" dirty="0" smtClean="0"/>
          </a:p>
          <a:p>
            <a:r>
              <a:rPr lang="fi-FI" dirty="0" smtClean="0"/>
              <a:t>Ikkunat ja porttikäytävät kuvastavat avoimuuden ja yhteistyön henkeä Euroopassa.</a:t>
            </a:r>
          </a:p>
          <a:p>
            <a:endParaRPr lang="fi-FI" dirty="0" smtClean="0"/>
          </a:p>
          <a:p>
            <a:r>
              <a:rPr lang="fi-FI" dirty="0" smtClean="0"/>
              <a:t>Sillat kuvastavat yhteyksiä Euroopan kansojen kesken ja myös Euroopan ja muun maailman välillä.</a:t>
            </a:r>
          </a:p>
          <a:p>
            <a:endParaRPr lang="fi-FI" dirty="0" smtClean="0"/>
          </a:p>
          <a:p>
            <a:endParaRPr lang="fi-FI" dirty="0" smtClean="0"/>
          </a:p>
          <a:p>
            <a:endParaRPr lang="fi-FI" dirty="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5</a:t>
            </a:fld>
            <a:endParaRPr lang="fr-FR"/>
          </a:p>
        </p:txBody>
      </p:sp>
    </p:spTree>
    <p:extLst>
      <p:ext uri="{BB962C8B-B14F-4D97-AF65-F5344CB8AC3E}">
        <p14:creationId xmlns:p14="http://schemas.microsoft.com/office/powerpoint/2010/main" val="1154001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baseline="0" dirty="0" smtClean="0"/>
              <a:t>Kreikkalaisessa mytologiassa esiintyvällä Europa-neidolla on näkyvä rooli uuden sarjan euroseteleissä: Europan kasvokuva on kaikkien uusien seteleiden vesileimassa. Uudessa 20 euron setelissä, joka lasketaan liikkeeseen 25.11.2015, Europan kasvot näkyvät toisessakin turvatekijässä: setelin oikeassa yläkulmassa olevassa uudessa kasvokuvaikkunassa. Kasvokuva näkyy katsottaessa seteliä valoa vasten. </a:t>
            </a:r>
          </a:p>
          <a:p>
            <a:endParaRPr lang="fi-FI" baseline="0" dirty="0" smtClean="0"/>
          </a:p>
          <a:p>
            <a:r>
              <a:rPr lang="fi-FI" baseline="0" dirty="0" smtClean="0"/>
              <a:t>Europan kuva valittiin uusiin seteleihin, koska Euroopan maanosa on nimetty hänen mukaansa. Kasvokuva on otettu muinaiskreikkalaisesta maljakosta, jonka uskotaan olevan peräisin Tarantosta eteläisestä Italiasta neljänneltä vuosisadalta eaa. Maljakko kuuluu Pariisissa sijaitsevan Louvren taidemuseon kokoelmiin. </a:t>
            </a:r>
          </a:p>
          <a:p>
            <a:endParaRPr lang="fi-FI"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fi-FI" baseline="0" dirty="0" smtClean="0"/>
              <a:t>Lisätietoa ja video Europan tarusta on osoitteessa </a:t>
            </a:r>
            <a:r>
              <a:rPr lang="fi-FI" sz="1200" u="sng" dirty="0" smtClean="0">
                <a:solidFill>
                  <a:schemeClr val="tx1"/>
                </a:solidFill>
                <a:effectLst/>
                <a:latin typeface="Arial" charset="0"/>
                <a:hlinkClick r:id="rId3"/>
              </a:rPr>
              <a:t>http://www.uudet-eurosetelit.eu/Toinen-eurosetelisarja-Europa-sarja/Europan-taru</a:t>
            </a:r>
            <a:r>
              <a:rPr lang="fi-FI" dirty="0" smtClean="0"/>
              <a:t>  </a:t>
            </a:r>
          </a:p>
          <a:p>
            <a:endParaRPr lang="fi-FI" baseline="0" dirty="0" smtClean="0"/>
          </a:p>
          <a:p>
            <a:endParaRPr lang="fi-FI" baseline="0" dirty="0" smtClean="0"/>
          </a:p>
          <a:p>
            <a:endParaRPr lang="fi-FI" baseline="0" dirty="0" smtClean="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6</a:t>
            </a:fld>
            <a:endParaRPr lang="fr-FR"/>
          </a:p>
        </p:txBody>
      </p:sp>
    </p:spTree>
    <p:extLst>
      <p:ext uri="{BB962C8B-B14F-4D97-AF65-F5344CB8AC3E}">
        <p14:creationId xmlns:p14="http://schemas.microsoft.com/office/powerpoint/2010/main" val="1799114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i-FI" sz="1200" kern="1200" dirty="0" smtClean="0">
                <a:solidFill>
                  <a:schemeClr val="tx1"/>
                </a:solidFill>
                <a:effectLst/>
                <a:latin typeface="Arial" charset="0"/>
                <a:ea typeface="+mn-ea"/>
                <a:cs typeface="+mn-cs"/>
              </a:rPr>
              <a:t>Eurosetelien aitous on helppo tarkastaa: riittää, kun seteliä tunnustelee, katsoo valoa vasten ja kallistelee. </a:t>
            </a:r>
            <a:endParaRPr lang="fi-FI" sz="1200" kern="1200" dirty="0">
              <a:solidFill>
                <a:schemeClr val="tx1"/>
              </a:solidFill>
              <a:effectLst/>
              <a:latin typeface="Arial"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sz="1200" kern="1200" dirty="0" smtClean="0">
                <a:solidFill>
                  <a:schemeClr val="tx1"/>
                </a:solidFill>
                <a:effectLst/>
                <a:latin typeface="Arial" charset="0"/>
                <a:ea typeface="+mn-ea"/>
                <a:cs typeface="+mn-cs"/>
              </a:rPr>
              <a:t>Klikkaa setelin kuvaa ja näytä videolta, kuinka 20 euron setelin aitouden voi tarkastaa tunnustelemalla. </a:t>
            </a:r>
            <a:endParaRPr lang="fi-FI"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8</a:t>
            </a:fld>
            <a:endParaRPr lang="fr-FR"/>
          </a:p>
        </p:txBody>
      </p:sp>
    </p:spTree>
    <p:extLst>
      <p:ext uri="{BB962C8B-B14F-4D97-AF65-F5344CB8AC3E}">
        <p14:creationId xmlns:p14="http://schemas.microsoft.com/office/powerpoint/2010/main" val="3208648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3CEE2FC8-7AAA-4BB9-95B6-9916A53F732C}" type="slidenum">
              <a:rPr lang="fr-FR" altLang="de-DE"/>
              <a:pPr algn="r" eaLnBrk="1" hangingPunct="1">
                <a:spcBef>
                  <a:spcPct val="0"/>
                </a:spcBef>
              </a:pPr>
              <a:t>9</a:t>
            </a:fld>
            <a:endParaRPr lang="fr-FR" altLang="de-DE"/>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i-FI" sz="1200" kern="1200" dirty="0" smtClean="0">
                <a:solidFill>
                  <a:schemeClr val="tx1"/>
                </a:solidFill>
                <a:effectLst/>
                <a:latin typeface="Arial" charset="0"/>
                <a:ea typeface="+mn-ea"/>
                <a:cs typeface="+mn-cs"/>
              </a:rPr>
              <a:t>Klikkaa setelin kuvaa ja näytä videolta, kuinka 20 euron setelin aitouden voi tarkastaa valoa vasten katsomalla. </a:t>
            </a:r>
          </a:p>
          <a:p>
            <a:endParaRPr lang="en-GB" sz="1200" kern="1200" dirty="0">
              <a:solidFill>
                <a:schemeClr val="tx1"/>
              </a:solidFill>
              <a:effectLst/>
              <a:latin typeface="Arial" charset="0"/>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6854" y="6525344"/>
            <a:ext cx="2133600" cy="476250"/>
          </a:xfrm>
          <a:ln/>
        </p:spPr>
        <p:txBody>
          <a:bodyPr/>
          <a:lstStyle>
            <a:lvl1pPr>
              <a:defRPr/>
            </a:lvl1pPr>
          </a:lstStyle>
          <a:p>
            <a:pPr>
              <a:defRPr/>
            </a:pPr>
            <a:fld id="{A8919AB3-6A1B-46DA-A87D-75F31FC6C4CE}" type="slidenum">
              <a:rPr lang="fr-FR"/>
              <a:pPr>
                <a:defRPr/>
              </a:pPr>
              <a:t>‹#›</a:t>
            </a:fld>
            <a:endParaRPr lang="fr-FR" dirty="0"/>
          </a:p>
        </p:txBody>
      </p:sp>
    </p:spTree>
    <p:extLst>
      <p:ext uri="{BB962C8B-B14F-4D97-AF65-F5344CB8AC3E}">
        <p14:creationId xmlns:p14="http://schemas.microsoft.com/office/powerpoint/2010/main" val="3765869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1600200"/>
            <a:ext cx="8229600" cy="4525963"/>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DBFC67-1D5E-4131-A88B-CE6F7901BAA5}" type="slidenum">
              <a:rPr lang="fr-FR"/>
              <a:pPr>
                <a:defRPr/>
              </a:pPr>
              <a:t>‹#›</a:t>
            </a:fld>
            <a:endParaRPr lang="fr-FR"/>
          </a:p>
        </p:txBody>
      </p:sp>
    </p:spTree>
    <p:extLst>
      <p:ext uri="{BB962C8B-B14F-4D97-AF65-F5344CB8AC3E}">
        <p14:creationId xmlns:p14="http://schemas.microsoft.com/office/powerpoint/2010/main" val="1740618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FBBFE5-F91A-4B91-A3F8-375685A6930E}" type="slidenum">
              <a:rPr lang="fr-FR"/>
              <a:pPr>
                <a:defRPr/>
              </a:pPr>
              <a:t>‹#›</a:t>
            </a:fld>
            <a:endParaRPr lang="fr-FR"/>
          </a:p>
        </p:txBody>
      </p:sp>
    </p:spTree>
    <p:extLst>
      <p:ext uri="{BB962C8B-B14F-4D97-AF65-F5344CB8AC3E}">
        <p14:creationId xmlns:p14="http://schemas.microsoft.com/office/powerpoint/2010/main" val="837797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Titre. Texte et clip multimédia">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457200" y="1600200"/>
            <a:ext cx="4038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élément multimédia 3"/>
          <p:cNvSpPr>
            <a:spLocks noGrp="1"/>
          </p:cNvSpPr>
          <p:nvPr>
            <p:ph type="media" sz="half" idx="2"/>
          </p:nvPr>
        </p:nvSpPr>
        <p:spPr>
          <a:xfrm>
            <a:off x="4648200" y="1600200"/>
            <a:ext cx="4038600" cy="4525963"/>
          </a:xfrm>
          <a:prstGeom prst="rect">
            <a:avLst/>
          </a:prstGeom>
        </p:spPr>
        <p:txBody>
          <a:bodyPr/>
          <a:lstStyle/>
          <a:p>
            <a:pPr lvl="0"/>
            <a:endParaRPr lang="fr-FR"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91EDA771-CB83-48B8-8CD5-9A3C6F9A4FC6}" type="slidenum">
              <a:rPr lang="fr-FR"/>
              <a:pPr>
                <a:defRPr/>
              </a:pPr>
              <a:t>‹#›</a:t>
            </a:fld>
            <a:endParaRPr lang="fr-FR"/>
          </a:p>
        </p:txBody>
      </p:sp>
    </p:spTree>
    <p:extLst>
      <p:ext uri="{BB962C8B-B14F-4D97-AF65-F5344CB8AC3E}">
        <p14:creationId xmlns:p14="http://schemas.microsoft.com/office/powerpoint/2010/main" val="442877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a:prstGeom prst="rect">
            <a:avLst/>
          </a:prstGeo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AEABF6A-3586-4E00-82CB-8C731B516C39}" type="slidenum">
              <a:rPr lang="fr-FR"/>
              <a:pPr>
                <a:defRPr/>
              </a:pPr>
              <a:t>‹#›</a:t>
            </a:fld>
            <a:endParaRPr lang="fr-FR"/>
          </a:p>
        </p:txBody>
      </p:sp>
    </p:spTree>
    <p:extLst>
      <p:ext uri="{BB962C8B-B14F-4D97-AF65-F5344CB8AC3E}">
        <p14:creationId xmlns:p14="http://schemas.microsoft.com/office/powerpoint/2010/main" val="1773370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idx="1"/>
          </p:nvPr>
        </p:nvSpPr>
        <p:spPr>
          <a:xfrm>
            <a:off x="457200" y="1600200"/>
            <a:ext cx="8229600" cy="4525963"/>
          </a:xfrm>
          <a:prstGeom prst="rect">
            <a:avLst/>
          </a:prstGeo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164B8BB5-2FBE-4AF1-963D-11440B6A64DB}" type="slidenum">
              <a:rPr lang="fr-FR"/>
              <a:pPr>
                <a:defRPr/>
              </a:pPr>
              <a:t>‹#›</a:t>
            </a:fld>
            <a:endParaRPr lang="fr-FR"/>
          </a:p>
        </p:txBody>
      </p:sp>
    </p:spTree>
    <p:extLst>
      <p:ext uri="{BB962C8B-B14F-4D97-AF65-F5344CB8AC3E}">
        <p14:creationId xmlns:p14="http://schemas.microsoft.com/office/powerpoint/2010/main" val="36100441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254E5CB3-E885-49EB-8119-8F7A28CFB473}" type="slidenum">
              <a:rPr lang="fr-FR"/>
              <a:pPr>
                <a:defRPr/>
              </a:pPr>
              <a:t>‹#›</a:t>
            </a:fld>
            <a:endParaRPr lang="fr-FR"/>
          </a:p>
        </p:txBody>
      </p:sp>
    </p:spTree>
    <p:extLst>
      <p:ext uri="{BB962C8B-B14F-4D97-AF65-F5344CB8AC3E}">
        <p14:creationId xmlns:p14="http://schemas.microsoft.com/office/powerpoint/2010/main" val="2528795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8709D5B3-0004-4BFB-B7A5-CE441BA339F6}" type="slidenum">
              <a:rPr lang="fr-FR"/>
              <a:pPr>
                <a:defRPr/>
              </a:pPr>
              <a:t>‹#›</a:t>
            </a:fld>
            <a:endParaRPr lang="fr-FR"/>
          </a:p>
        </p:txBody>
      </p:sp>
    </p:spTree>
    <p:extLst>
      <p:ext uri="{BB962C8B-B14F-4D97-AF65-F5344CB8AC3E}">
        <p14:creationId xmlns:p14="http://schemas.microsoft.com/office/powerpoint/2010/main" val="30557452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95EB637B-7982-47D2-9EF3-135FDE685971}" type="slidenum">
              <a:rPr lang="fr-FR"/>
              <a:pPr>
                <a:defRPr/>
              </a:pPr>
              <a:t>‹#›</a:t>
            </a:fld>
            <a:endParaRPr lang="fr-FR"/>
          </a:p>
        </p:txBody>
      </p:sp>
    </p:spTree>
    <p:extLst>
      <p:ext uri="{BB962C8B-B14F-4D97-AF65-F5344CB8AC3E}">
        <p14:creationId xmlns:p14="http://schemas.microsoft.com/office/powerpoint/2010/main" val="14648637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17E59CEC-0F7C-4514-9FA4-B92BD15FB5E2}" type="slidenum">
              <a:rPr lang="fr-FR"/>
              <a:pPr>
                <a:defRPr/>
              </a:pPr>
              <a:t>‹#›</a:t>
            </a:fld>
            <a:endParaRPr lang="fr-FR"/>
          </a:p>
        </p:txBody>
      </p:sp>
    </p:spTree>
    <p:extLst>
      <p:ext uri="{BB962C8B-B14F-4D97-AF65-F5344CB8AC3E}">
        <p14:creationId xmlns:p14="http://schemas.microsoft.com/office/powerpoint/2010/main" val="9230264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CC72E990-D3D1-4880-A14A-699B88E892D3}" type="slidenum">
              <a:rPr lang="fr-FR"/>
              <a:pPr>
                <a:defRPr/>
              </a:pPr>
              <a:t>‹#›</a:t>
            </a:fld>
            <a:endParaRPr lang="fr-F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5048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375E7CC6-0827-4ED3-848E-C94508291980}" type="slidenum">
              <a:rPr lang="fr-FR"/>
              <a:pPr>
                <a:defRPr/>
              </a:pPr>
              <a:t>‹#›</a:t>
            </a:fld>
            <a:endParaRPr lang="fr-FR" dirty="0"/>
          </a:p>
        </p:txBody>
      </p:sp>
    </p:spTree>
    <p:extLst>
      <p:ext uri="{BB962C8B-B14F-4D97-AF65-F5344CB8AC3E}">
        <p14:creationId xmlns:p14="http://schemas.microsoft.com/office/powerpoint/2010/main" val="36725365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baseline="0">
                <a:latin typeface="Gill Sans MT" panose="020B0502020104020203" pitchFamily="34" charset="0"/>
              </a:defRPr>
            </a:lvl1pPr>
          </a:lstStyle>
          <a:p>
            <a:r>
              <a:rPr lang="de-DE" dirty="0" smtClean="0"/>
              <a:t>Titelmasterformat durch Klicken bearbeiten</a:t>
            </a:r>
            <a:endParaRPr lang="de-DE" dirty="0"/>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E466C835-CEBF-418C-A79D-639347C9814E}" type="slidenum">
              <a:rPr lang="fr-FR"/>
              <a:pPr>
                <a:defRPr/>
              </a:pPr>
              <a:t>‹#›</a:t>
            </a:fld>
            <a:endParaRPr lang="fr-FR"/>
          </a:p>
        </p:txBody>
      </p:sp>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3380" y="-27385"/>
            <a:ext cx="9180514" cy="6885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81636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xfrm>
            <a:off x="6974904" y="6525766"/>
            <a:ext cx="2133600" cy="359618"/>
          </a:xfrm>
          <a:ln/>
        </p:spPr>
        <p:txBody>
          <a:bodyPr/>
          <a:lstStyle>
            <a:lvl1pPr>
              <a:defRPr/>
            </a:lvl1pPr>
          </a:lstStyle>
          <a:p>
            <a:pPr>
              <a:defRPr/>
            </a:pPr>
            <a:fld id="{DE218022-1DB6-4BAE-945C-04E0F86ABC65}" type="slidenum">
              <a:rPr lang="fr-FR"/>
              <a:pPr>
                <a:defRPr/>
              </a:pPr>
              <a:t>‹#›</a:t>
            </a:fld>
            <a:endParaRPr lang="fr-FR"/>
          </a:p>
        </p:txBody>
      </p:sp>
    </p:spTree>
    <p:extLst>
      <p:ext uri="{BB962C8B-B14F-4D97-AF65-F5344CB8AC3E}">
        <p14:creationId xmlns:p14="http://schemas.microsoft.com/office/powerpoint/2010/main" val="19734606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1C872DEA-9CE3-4D66-8577-21809709F94B}" type="slidenum">
              <a:rPr lang="fr-FR"/>
              <a:pPr>
                <a:defRPr/>
              </a:pPr>
              <a:t>‹#›</a:t>
            </a:fld>
            <a:endParaRPr lang="fr-FR"/>
          </a:p>
        </p:txBody>
      </p:sp>
    </p:spTree>
    <p:extLst>
      <p:ext uri="{BB962C8B-B14F-4D97-AF65-F5344CB8AC3E}">
        <p14:creationId xmlns:p14="http://schemas.microsoft.com/office/powerpoint/2010/main" val="4343300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1600200"/>
            <a:ext cx="8229600" cy="4525963"/>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CE99AB1-E127-4987-9A1E-BF2346AB9F66}" type="slidenum">
              <a:rPr lang="fr-FR"/>
              <a:pPr>
                <a:defRPr/>
              </a:pPr>
              <a:t>‹#›</a:t>
            </a:fld>
            <a:endParaRPr lang="fr-FR"/>
          </a:p>
        </p:txBody>
      </p:sp>
    </p:spTree>
    <p:extLst>
      <p:ext uri="{BB962C8B-B14F-4D97-AF65-F5344CB8AC3E}">
        <p14:creationId xmlns:p14="http://schemas.microsoft.com/office/powerpoint/2010/main" val="39038613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a:prstGeom prst="rect">
            <a:avLst/>
          </a:prstGeo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B649CC2-D1AE-4F65-8052-CA0C952EBDC2}" type="slidenum">
              <a:rPr lang="fr-FR"/>
              <a:pPr>
                <a:defRPr/>
              </a:pPr>
              <a:t>‹#›</a:t>
            </a:fld>
            <a:endParaRPr lang="fr-FR"/>
          </a:p>
        </p:txBody>
      </p:sp>
    </p:spTree>
    <p:extLst>
      <p:ext uri="{BB962C8B-B14F-4D97-AF65-F5344CB8AC3E}">
        <p14:creationId xmlns:p14="http://schemas.microsoft.com/office/powerpoint/2010/main" val="766710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493900F-7E3A-4BB9-87CB-093F260BF284}" type="slidenum">
              <a:rPr lang="fr-FR"/>
              <a:pPr>
                <a:defRPr/>
              </a:pPr>
              <a:t>‹#›</a:t>
            </a:fld>
            <a:endParaRPr lang="fr-FR"/>
          </a:p>
        </p:txBody>
      </p:sp>
    </p:spTree>
    <p:extLst>
      <p:ext uri="{BB962C8B-B14F-4D97-AF65-F5344CB8AC3E}">
        <p14:creationId xmlns:p14="http://schemas.microsoft.com/office/powerpoint/2010/main" val="3556463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41F18A13-F09A-422C-ABAC-F48DC08FF67A}" type="slidenum">
              <a:rPr lang="fr-FR"/>
              <a:pPr>
                <a:defRPr/>
              </a:pPr>
              <a:t>‹#›</a:t>
            </a:fld>
            <a:endParaRPr lang="fr-FR"/>
          </a:p>
        </p:txBody>
      </p:sp>
    </p:spTree>
    <p:extLst>
      <p:ext uri="{BB962C8B-B14F-4D97-AF65-F5344CB8AC3E}">
        <p14:creationId xmlns:p14="http://schemas.microsoft.com/office/powerpoint/2010/main" val="1348837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3F36804E-4BC6-4FE1-9DFF-A83627F8640B}" type="slidenum">
              <a:rPr lang="fr-FR"/>
              <a:pPr>
                <a:defRPr/>
              </a:pPr>
              <a:t>‹#›</a:t>
            </a:fld>
            <a:endParaRPr lang="fr-FR"/>
          </a:p>
        </p:txBody>
      </p:sp>
    </p:spTree>
    <p:extLst>
      <p:ext uri="{BB962C8B-B14F-4D97-AF65-F5344CB8AC3E}">
        <p14:creationId xmlns:p14="http://schemas.microsoft.com/office/powerpoint/2010/main" val="3726059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88FA5C9C-79F9-41BF-93C9-DEE74C588997}" type="slidenum">
              <a:rPr lang="fr-FR"/>
              <a:pPr>
                <a:defRPr/>
              </a:pPr>
              <a:t>‹#›</a:t>
            </a:fld>
            <a:endParaRPr lang="fr-FR"/>
          </a:p>
        </p:txBody>
      </p:sp>
    </p:spTree>
    <p:extLst>
      <p:ext uri="{BB962C8B-B14F-4D97-AF65-F5344CB8AC3E}">
        <p14:creationId xmlns:p14="http://schemas.microsoft.com/office/powerpoint/2010/main" val="239898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31795907-32BC-4EB2-A684-7B02D22B4117}" type="slidenum">
              <a:rPr lang="fr-FR"/>
              <a:pPr>
                <a:defRPr/>
              </a:pPr>
              <a:t>‹#›</a:t>
            </a:fld>
            <a:endParaRPr lang="fr-FR"/>
          </a:p>
        </p:txBody>
      </p:sp>
    </p:spTree>
    <p:extLst>
      <p:ext uri="{BB962C8B-B14F-4D97-AF65-F5344CB8AC3E}">
        <p14:creationId xmlns:p14="http://schemas.microsoft.com/office/powerpoint/2010/main" val="358207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54D5897E-95DC-40BC-9350-A854E6FC64D3}" type="slidenum">
              <a:rPr lang="fr-FR"/>
              <a:pPr>
                <a:defRPr/>
              </a:pPr>
              <a:t>‹#›</a:t>
            </a:fld>
            <a:endParaRPr lang="fr-FR"/>
          </a:p>
        </p:txBody>
      </p:sp>
    </p:spTree>
    <p:extLst>
      <p:ext uri="{BB962C8B-B14F-4D97-AF65-F5344CB8AC3E}">
        <p14:creationId xmlns:p14="http://schemas.microsoft.com/office/powerpoint/2010/main" val="4242537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E8D9C8EA-1BCA-468C-913B-8AA8A2FCE4A3}" type="slidenum">
              <a:rPr lang="fr-FR"/>
              <a:pPr>
                <a:defRPr/>
              </a:pPr>
              <a:t>‹#›</a:t>
            </a:fld>
            <a:endParaRPr lang="fr-FR"/>
          </a:p>
        </p:txBody>
      </p:sp>
    </p:spTree>
    <p:extLst>
      <p:ext uri="{BB962C8B-B14F-4D97-AF65-F5344CB8AC3E}">
        <p14:creationId xmlns:p14="http://schemas.microsoft.com/office/powerpoint/2010/main" val="1089197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286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286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286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A979967F-7298-4E36-959A-14AC54E8D18D}" type="slidenum">
              <a:rPr lang="fr-FR"/>
              <a:pPr>
                <a:defRPr/>
              </a:pPr>
              <a:t>‹#›</a:t>
            </a:fld>
            <a:endParaRPr lang="fr-FR"/>
          </a:p>
        </p:txBody>
      </p:sp>
      <p:pic>
        <p:nvPicPr>
          <p:cNvPr id="1026"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9" name="Rectangle 4"/>
          <p:cNvSpPr>
            <a:spLocks noGrp="1" noChangeArrowheads="1"/>
          </p:cNvSpPr>
          <p:nvPr>
            <p:ph type="dt" sz="half" idx="2"/>
          </p:nvPr>
        </p:nvSpPr>
        <p:spPr bwMode="auto">
          <a:xfrm>
            <a:off x="457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10" name="Rectangle 5"/>
          <p:cNvSpPr>
            <a:spLocks noGrp="1" noChangeArrowheads="1"/>
          </p:cNvSpPr>
          <p:nvPr>
            <p:ph type="ftr" sz="quarter" idx="3"/>
          </p:nvPr>
        </p:nvSpPr>
        <p:spPr bwMode="auto">
          <a:xfrm>
            <a:off x="3124200" y="6245225"/>
            <a:ext cx="2895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11" name="Rectangle 6"/>
          <p:cNvSpPr>
            <a:spLocks noGrp="1" noChangeArrowheads="1"/>
          </p:cNvSpPr>
          <p:nvPr>
            <p:ph type="sldNum" sz="quarter" idx="4"/>
          </p:nvPr>
        </p:nvSpPr>
        <p:spPr bwMode="auto">
          <a:xfrm>
            <a:off x="6553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a:defRPr/>
            </a:pPr>
            <a:fld id="{B31CE94D-CF27-4682-92ED-86A73A9B570C}" type="slidenum">
              <a:rPr lang="fr-FR"/>
              <a:pPr>
                <a:defRPr/>
              </a:pPr>
              <a:t>‹#›</a:t>
            </a:fld>
            <a:endParaRPr lang="fr-FR"/>
          </a:p>
        </p:txBody>
      </p:sp>
      <p:pic>
        <p:nvPicPr>
          <p:cNvPr id="4098"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68.jpeg"/><Relationship Id="rId13" Type="http://schemas.openxmlformats.org/officeDocument/2006/relationships/image" Target="../media/image78.png"/><Relationship Id="rId3" Type="http://schemas.microsoft.com/office/2007/relationships/media" Target="../media/media5.wmv"/><Relationship Id="rId7" Type="http://schemas.openxmlformats.org/officeDocument/2006/relationships/image" Target="../media/image74.png"/><Relationship Id="rId12" Type="http://schemas.openxmlformats.org/officeDocument/2006/relationships/image" Target="../media/image77.png"/><Relationship Id="rId2" Type="http://schemas.openxmlformats.org/officeDocument/2006/relationships/video" Target="../media/media4.wmv"/><Relationship Id="rId1" Type="http://schemas.microsoft.com/office/2007/relationships/media" Target="../media/media4.wmv"/><Relationship Id="rId6" Type="http://schemas.openxmlformats.org/officeDocument/2006/relationships/notesSlide" Target="../notesSlides/notesSlide10.xml"/><Relationship Id="rId11" Type="http://schemas.openxmlformats.org/officeDocument/2006/relationships/image" Target="../media/image76.jpeg"/><Relationship Id="rId5" Type="http://schemas.openxmlformats.org/officeDocument/2006/relationships/slideLayout" Target="../slideLayouts/slideLayout7.xml"/><Relationship Id="rId10" Type="http://schemas.openxmlformats.org/officeDocument/2006/relationships/image" Target="../media/image75.png"/><Relationship Id="rId4" Type="http://schemas.openxmlformats.org/officeDocument/2006/relationships/video" Target="../media/media5.wmv"/><Relationship Id="rId9" Type="http://schemas.openxmlformats.org/officeDocument/2006/relationships/image" Target="../media/image66.png"/></Relationships>
</file>

<file path=ppt/slides/_rels/slide11.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79.png"/><Relationship Id="rId7" Type="http://schemas.openxmlformats.org/officeDocument/2006/relationships/image" Target="../media/image83.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82.jpeg"/><Relationship Id="rId5" Type="http://schemas.openxmlformats.org/officeDocument/2006/relationships/image" Target="../media/image81.jpeg"/><Relationship Id="rId10" Type="http://schemas.openxmlformats.org/officeDocument/2006/relationships/image" Target="../media/image71.jpeg"/><Relationship Id="rId4" Type="http://schemas.openxmlformats.org/officeDocument/2006/relationships/image" Target="../media/image80.png"/><Relationship Id="rId9" Type="http://schemas.openxmlformats.org/officeDocument/2006/relationships/image" Target="../media/image85.jpeg"/></Relationships>
</file>

<file path=ppt/slides/_rels/slide12.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png"/><Relationship Id="rId18" Type="http://schemas.openxmlformats.org/officeDocument/2006/relationships/image" Target="../media/image100.png"/><Relationship Id="rId3" Type="http://schemas.openxmlformats.org/officeDocument/2006/relationships/image" Target="../media/image11.png"/><Relationship Id="rId21" Type="http://schemas.openxmlformats.org/officeDocument/2006/relationships/image" Target="../media/image103.png"/><Relationship Id="rId7" Type="http://schemas.openxmlformats.org/officeDocument/2006/relationships/image" Target="../media/image89.png"/><Relationship Id="rId12" Type="http://schemas.openxmlformats.org/officeDocument/2006/relationships/image" Target="../media/image94.png"/><Relationship Id="rId17" Type="http://schemas.openxmlformats.org/officeDocument/2006/relationships/image" Target="../media/image99.png"/><Relationship Id="rId25" Type="http://schemas.openxmlformats.org/officeDocument/2006/relationships/image" Target="../media/image9.png"/><Relationship Id="rId2" Type="http://schemas.openxmlformats.org/officeDocument/2006/relationships/notesSlide" Target="../notesSlides/notesSlide12.xml"/><Relationship Id="rId16" Type="http://schemas.openxmlformats.org/officeDocument/2006/relationships/image" Target="../media/image98.png"/><Relationship Id="rId20" Type="http://schemas.openxmlformats.org/officeDocument/2006/relationships/image" Target="../media/image102.png"/><Relationship Id="rId1" Type="http://schemas.openxmlformats.org/officeDocument/2006/relationships/slideLayout" Target="../slideLayouts/slideLayout7.xml"/><Relationship Id="rId6" Type="http://schemas.openxmlformats.org/officeDocument/2006/relationships/image" Target="../media/image88.png"/><Relationship Id="rId11" Type="http://schemas.openxmlformats.org/officeDocument/2006/relationships/image" Target="../media/image93.png"/><Relationship Id="rId24" Type="http://schemas.openxmlformats.org/officeDocument/2006/relationships/image" Target="../media/image10.png"/><Relationship Id="rId5" Type="http://schemas.openxmlformats.org/officeDocument/2006/relationships/image" Target="../media/image87.png"/><Relationship Id="rId15" Type="http://schemas.openxmlformats.org/officeDocument/2006/relationships/image" Target="../media/image97.png"/><Relationship Id="rId23" Type="http://schemas.openxmlformats.org/officeDocument/2006/relationships/image" Target="../media/image105.png"/><Relationship Id="rId10" Type="http://schemas.openxmlformats.org/officeDocument/2006/relationships/image" Target="../media/image92.png"/><Relationship Id="rId19" Type="http://schemas.openxmlformats.org/officeDocument/2006/relationships/image" Target="../media/image101.png"/><Relationship Id="rId4" Type="http://schemas.openxmlformats.org/officeDocument/2006/relationships/image" Target="../media/image86.png"/><Relationship Id="rId9" Type="http://schemas.openxmlformats.org/officeDocument/2006/relationships/image" Target="../media/image91.png"/><Relationship Id="rId14" Type="http://schemas.openxmlformats.org/officeDocument/2006/relationships/image" Target="../media/image96.png"/><Relationship Id="rId22" Type="http://schemas.openxmlformats.org/officeDocument/2006/relationships/image" Target="../media/image104.png"/></Relationships>
</file>

<file path=ppt/slides/_rels/slide13.xml.rels><?xml version="1.0" encoding="UTF-8" standalone="yes"?>
<Relationships xmlns="http://schemas.openxmlformats.org/package/2006/relationships"><Relationship Id="rId3" Type="http://schemas.openxmlformats.org/officeDocument/2006/relationships/image" Target="../media/image106.jpeg"/><Relationship Id="rId7"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08.png"/><Relationship Id="rId4" Type="http://schemas.openxmlformats.org/officeDocument/2006/relationships/image" Target="../media/image107.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png"/><Relationship Id="rId26" Type="http://schemas.openxmlformats.org/officeDocument/2006/relationships/image" Target="../media/image34.png"/><Relationship Id="rId3" Type="http://schemas.openxmlformats.org/officeDocument/2006/relationships/image" Target="../media/image11.png"/><Relationship Id="rId21" Type="http://schemas.openxmlformats.org/officeDocument/2006/relationships/image" Target="../media/image29.png"/><Relationship Id="rId34" Type="http://schemas.openxmlformats.org/officeDocument/2006/relationships/image" Target="../media/image9.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5" Type="http://schemas.openxmlformats.org/officeDocument/2006/relationships/image" Target="../media/image33.png"/><Relationship Id="rId33" Type="http://schemas.openxmlformats.org/officeDocument/2006/relationships/image" Target="../media/image10.png"/><Relationship Id="rId2" Type="http://schemas.openxmlformats.org/officeDocument/2006/relationships/notesSlide" Target="../notesSlides/notesSlide2.xml"/><Relationship Id="rId16" Type="http://schemas.openxmlformats.org/officeDocument/2006/relationships/image" Target="../media/image24.png"/><Relationship Id="rId20" Type="http://schemas.openxmlformats.org/officeDocument/2006/relationships/image" Target="../media/image28.png"/><Relationship Id="rId29" Type="http://schemas.openxmlformats.org/officeDocument/2006/relationships/image" Target="../media/image37.png"/><Relationship Id="rId1" Type="http://schemas.openxmlformats.org/officeDocument/2006/relationships/slideLayout" Target="../slideLayouts/slideLayout19.xml"/><Relationship Id="rId6" Type="http://schemas.openxmlformats.org/officeDocument/2006/relationships/image" Target="../media/image14.png"/><Relationship Id="rId11" Type="http://schemas.openxmlformats.org/officeDocument/2006/relationships/image" Target="../media/image19.png"/><Relationship Id="rId24" Type="http://schemas.openxmlformats.org/officeDocument/2006/relationships/image" Target="../media/image32.png"/><Relationship Id="rId32" Type="http://schemas.openxmlformats.org/officeDocument/2006/relationships/image" Target="../media/image40.png"/><Relationship Id="rId5" Type="http://schemas.openxmlformats.org/officeDocument/2006/relationships/image" Target="../media/image13.png"/><Relationship Id="rId15" Type="http://schemas.openxmlformats.org/officeDocument/2006/relationships/image" Target="../media/image23.png"/><Relationship Id="rId23" Type="http://schemas.openxmlformats.org/officeDocument/2006/relationships/image" Target="../media/image31.png"/><Relationship Id="rId28" Type="http://schemas.openxmlformats.org/officeDocument/2006/relationships/image" Target="../media/image36.png"/><Relationship Id="rId10" Type="http://schemas.openxmlformats.org/officeDocument/2006/relationships/image" Target="../media/image18.png"/><Relationship Id="rId19" Type="http://schemas.openxmlformats.org/officeDocument/2006/relationships/image" Target="../media/image27.png"/><Relationship Id="rId31" Type="http://schemas.openxmlformats.org/officeDocument/2006/relationships/image" Target="../media/image39.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 Id="rId22" Type="http://schemas.openxmlformats.org/officeDocument/2006/relationships/image" Target="../media/image30.png"/><Relationship Id="rId27" Type="http://schemas.openxmlformats.org/officeDocument/2006/relationships/image" Target="../media/image35.png"/><Relationship Id="rId30" Type="http://schemas.openxmlformats.org/officeDocument/2006/relationships/image" Target="../media/image38.png"/></Relationships>
</file>

<file path=ppt/slides/_rels/slide3.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png"/><Relationship Id="rId7" Type="http://schemas.openxmlformats.org/officeDocument/2006/relationships/image" Target="../media/image45.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10" Type="http://schemas.openxmlformats.org/officeDocument/2006/relationships/image" Target="../media/image48.jpeg"/><Relationship Id="rId4" Type="http://schemas.openxmlformats.org/officeDocument/2006/relationships/image" Target="../media/image42.png"/><Relationship Id="rId9" Type="http://schemas.openxmlformats.org/officeDocument/2006/relationships/image" Target="../media/image47.jpeg"/></Relationships>
</file>

<file path=ppt/slides/_rels/slide4.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9.png"/><Relationship Id="rId7" Type="http://schemas.openxmlformats.org/officeDocument/2006/relationships/image" Target="../media/image5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3.png"/><Relationship Id="rId9" Type="http://schemas.openxmlformats.org/officeDocument/2006/relationships/image" Target="../media/image54.jpeg"/></Relationships>
</file>

<file path=ppt/slides/_rels/slide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45.jpeg"/></Relationships>
</file>

<file path=ppt/slides/_rels/slide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jpeg"/></Relationships>
</file>

<file path=ppt/slides/_rels/slide7.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2.png"/><Relationship Id="rId7" Type="http://schemas.openxmlformats.org/officeDocument/2006/relationships/image" Target="../media/image65.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4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1.pn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68.jpeg"/><Relationship Id="rId5" Type="http://schemas.openxmlformats.org/officeDocument/2006/relationships/image" Target="../media/image67.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3.png"/><Relationship Id="rId3" Type="http://schemas.openxmlformats.org/officeDocument/2006/relationships/video" Target="../media/media2.wmv"/><Relationship Id="rId7" Type="http://schemas.openxmlformats.org/officeDocument/2006/relationships/notesSlide" Target="../notesSlides/notesSlide9.xml"/><Relationship Id="rId12" Type="http://schemas.openxmlformats.org/officeDocument/2006/relationships/image" Target="../media/image72.png"/><Relationship Id="rId2" Type="http://schemas.microsoft.com/office/2007/relationships/media" Target="../media/media2.wmv"/><Relationship Id="rId1" Type="http://schemas.openxmlformats.org/officeDocument/2006/relationships/themeOverride" Target="../theme/themeOverride1.xml"/><Relationship Id="rId6" Type="http://schemas.openxmlformats.org/officeDocument/2006/relationships/slideLayout" Target="../slideLayouts/slideLayout7.xml"/><Relationship Id="rId11" Type="http://schemas.openxmlformats.org/officeDocument/2006/relationships/image" Target="../media/image71.jpeg"/><Relationship Id="rId5" Type="http://schemas.openxmlformats.org/officeDocument/2006/relationships/video" Target="../media/media3.wmv"/><Relationship Id="rId10" Type="http://schemas.openxmlformats.org/officeDocument/2006/relationships/image" Target="../media/image70.png"/><Relationship Id="rId4" Type="http://schemas.microsoft.com/office/2007/relationships/media" Target="../media/media3.wmv"/><Relationship Id="rId9" Type="http://schemas.openxmlformats.org/officeDocument/2006/relationships/image" Target="../media/image6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N:\User_ab_10062013\Boamah\ECB_DATEN\PNG\Karte_mit_Inseln_GruenGoldHellgrau_ohne_Island.png"/>
          <p:cNvPicPr>
            <a:picLocks noChangeAspect="1" noChangeArrowheads="1"/>
          </p:cNvPicPr>
          <p:nvPr/>
        </p:nvPicPr>
        <p:blipFill rotWithShape="1">
          <a:blip r:embed="rId3">
            <a:extLst>
              <a:ext uri="{28A0092B-C50C-407E-A947-70E740481C1C}">
                <a14:useLocalDpi xmlns:a14="http://schemas.microsoft.com/office/drawing/2010/main" val="0"/>
              </a:ext>
            </a:extLst>
          </a:blip>
          <a:srcRect l="9159" r="8061" b="375"/>
          <a:stretch/>
        </p:blipFill>
        <p:spPr bwMode="auto">
          <a:xfrm>
            <a:off x="1145118" y="0"/>
            <a:ext cx="7998882"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uppieren 7"/>
          <p:cNvGrpSpPr/>
          <p:nvPr/>
        </p:nvGrpSpPr>
        <p:grpSpPr>
          <a:xfrm>
            <a:off x="4467675" y="836948"/>
            <a:ext cx="2837282" cy="1248921"/>
            <a:chOff x="4467675" y="836948"/>
            <a:chExt cx="2837282" cy="1248921"/>
          </a:xfrm>
          <a:effectLst>
            <a:outerShdw blurRad="50800" dist="38100" dir="16200000" rotWithShape="0">
              <a:prstClr val="black">
                <a:alpha val="40000"/>
              </a:prstClr>
            </a:outerShdw>
          </a:effectLst>
        </p:grpSpPr>
        <p:pic>
          <p:nvPicPr>
            <p:cNvPr id="1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50571" y="836948"/>
              <a:ext cx="2754386" cy="1248921"/>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feld 1"/>
            <p:cNvSpPr txBox="1">
              <a:spLocks noChangeArrowheads="1"/>
            </p:cNvSpPr>
            <p:nvPr/>
          </p:nvSpPr>
          <p:spPr bwMode="auto">
            <a:xfrm>
              <a:off x="4467675" y="1076389"/>
              <a:ext cx="2739307" cy="830997"/>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400" b="1" dirty="0">
                  <a:solidFill>
                    <a:srgbClr val="000099"/>
                  </a:solidFill>
                  <a:latin typeface="+mj-lt"/>
                </a:rPr>
                <a:t>338 </a:t>
              </a:r>
              <a:r>
                <a:rPr lang="de-DE" altLang="de-DE" sz="2400" b="1" dirty="0" err="1">
                  <a:solidFill>
                    <a:srgbClr val="000099"/>
                  </a:solidFill>
                  <a:latin typeface="+mj-lt"/>
                </a:rPr>
                <a:t>miljoonaa</a:t>
              </a:r>
              <a:r>
                <a:rPr lang="de-DE" altLang="de-DE" sz="2400" b="1" dirty="0">
                  <a:solidFill>
                    <a:srgbClr val="000099"/>
                  </a:solidFill>
                  <a:latin typeface="+mj-lt"/>
                </a:rPr>
                <a:t> </a:t>
              </a:r>
              <a:r>
                <a:rPr lang="de-DE" altLang="de-DE" sz="2400" b="1" dirty="0" err="1">
                  <a:solidFill>
                    <a:srgbClr val="000099"/>
                  </a:solidFill>
                  <a:latin typeface="+mj-lt"/>
                </a:rPr>
                <a:t>ihmistä</a:t>
              </a:r>
              <a:endParaRPr lang="de-DE" altLang="de-DE" sz="2400" b="1" dirty="0">
                <a:solidFill>
                  <a:srgbClr val="000099"/>
                </a:solidFill>
                <a:latin typeface="+mj-lt"/>
              </a:endParaRPr>
            </a:p>
          </p:txBody>
        </p:sp>
      </p:grpSp>
      <p:sp>
        <p:nvSpPr>
          <p:cNvPr id="3" name="TextBox 2"/>
          <p:cNvSpPr txBox="1"/>
          <p:nvPr/>
        </p:nvSpPr>
        <p:spPr>
          <a:xfrm>
            <a:off x="2115887" y="6093296"/>
            <a:ext cx="4903907" cy="646331"/>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en-GB" sz="3600" b="1" dirty="0" err="1">
                <a:solidFill>
                  <a:srgbClr val="000099"/>
                </a:solidFill>
                <a:latin typeface="+mj-lt"/>
              </a:rPr>
              <a:t>Yhteinen</a:t>
            </a:r>
            <a:r>
              <a:rPr lang="en-GB" sz="3600" b="1" dirty="0">
                <a:solidFill>
                  <a:srgbClr val="000099"/>
                </a:solidFill>
                <a:latin typeface="+mj-lt"/>
              </a:rPr>
              <a:t> </a:t>
            </a:r>
            <a:r>
              <a:rPr lang="en-GB" sz="3600" b="1" dirty="0" err="1">
                <a:solidFill>
                  <a:srgbClr val="000099"/>
                </a:solidFill>
                <a:latin typeface="+mj-lt"/>
              </a:rPr>
              <a:t>raha</a:t>
            </a:r>
            <a:r>
              <a:rPr lang="en-GB" sz="3600" b="1" dirty="0">
                <a:solidFill>
                  <a:srgbClr val="000099"/>
                </a:solidFill>
                <a:latin typeface="+mj-lt"/>
              </a:rPr>
              <a:t> – euro!</a:t>
            </a:r>
          </a:p>
        </p:txBody>
      </p:sp>
      <p:pic>
        <p:nvPicPr>
          <p:cNvPr id="4" name="Picture 2" descr="O:\Kd2\ECB\Beratung\Direct Marketing\Euro 5 und 10 und 20 Euro School ppt\Praese Material\Neu 2015 Freisteller\_alex09_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2320" y="980728"/>
            <a:ext cx="3638232" cy="6084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Picture 3" descr="O:\Kd2\ECB\Beratung\Direct Marketing\Euro 5 und 10 und 20 Euro School ppt\Praese Material\Neu 2015 Freisteller\_anna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4949" y="1111116"/>
            <a:ext cx="3710765" cy="591828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2" descr="N:\User_ab_10062013\Boamah\ECB_DATEN\PNG\Island.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60683" y="548680"/>
            <a:ext cx="1567301" cy="940382"/>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uppieren 5"/>
          <p:cNvGrpSpPr/>
          <p:nvPr/>
        </p:nvGrpSpPr>
        <p:grpSpPr>
          <a:xfrm>
            <a:off x="1237547" y="692856"/>
            <a:ext cx="2456709" cy="1440000"/>
            <a:chOff x="1215895" y="-2158395"/>
            <a:chExt cx="2456709" cy="1559197"/>
          </a:xfrm>
        </p:grpSpPr>
        <p:pic>
          <p:nvPicPr>
            <p:cNvPr id="15" name="Picture 4" descr="O:\Kd2\ECB\Beratung\Direct Marketing\Euro 5 und 10 und 20 Euro School ppt\Praese Material\Neu 2015 Freisteller\Sprechblas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15895" y="-2158395"/>
              <a:ext cx="2312133" cy="1559197"/>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Textfeld 1"/>
            <p:cNvSpPr txBox="1">
              <a:spLocks noChangeArrowheads="1"/>
            </p:cNvSpPr>
            <p:nvPr/>
          </p:nvSpPr>
          <p:spPr bwMode="auto">
            <a:xfrm>
              <a:off x="1369665" y="-1831041"/>
              <a:ext cx="2302939" cy="499880"/>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400" b="1" dirty="0">
                  <a:solidFill>
                    <a:srgbClr val="000099"/>
                  </a:solidFill>
                  <a:latin typeface="+mj-lt"/>
                </a:rPr>
                <a:t>19 </a:t>
              </a:r>
              <a:r>
                <a:rPr lang="de-DE" altLang="de-DE" sz="2400" b="1" dirty="0" err="1">
                  <a:solidFill>
                    <a:srgbClr val="000099"/>
                  </a:solidFill>
                  <a:latin typeface="+mj-lt"/>
                </a:rPr>
                <a:t>maata</a:t>
              </a:r>
              <a:endParaRPr lang="de-DE" altLang="de-DE" sz="2400" b="1" dirty="0">
                <a:solidFill>
                  <a:srgbClr val="000099"/>
                </a:solidFill>
                <a:latin typeface="+mj-lt"/>
              </a:endParaRPr>
            </a:p>
          </p:txBody>
        </p:sp>
      </p:grpSp>
      <p:pic>
        <p:nvPicPr>
          <p:cNvPr id="1026" name="Picture 2" descr="O:\Kd2\ECB\Beratung\Direct Marketing\Euro 5 und 10 und 20 Euro School ppt\Praese Material\Our Money Logo\Our_money_2013_FI_2c.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3605" t="34040" b="5725"/>
          <a:stretch/>
        </p:blipFill>
        <p:spPr bwMode="auto">
          <a:xfrm>
            <a:off x="108000" y="44624"/>
            <a:ext cx="1765311" cy="792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O:\Kd2\ECB\Beratung\Direct Marketing\Euro 5 und 10 und 20 Euro School ppt\Praese Material\Inseln\Inseln_FI.png"/>
          <p:cNvPicPr>
            <a:picLocks noChangeAspect="1" noChangeArrowheads="1"/>
          </p:cNvPicPr>
          <p:nvPr/>
        </p:nvPicPr>
        <p:blipFill rotWithShape="1">
          <a:blip r:embed="rId10">
            <a:extLst>
              <a:ext uri="{28A0092B-C50C-407E-A947-70E740481C1C}">
                <a14:useLocalDpi xmlns:a14="http://schemas.microsoft.com/office/drawing/2010/main" val="0"/>
              </a:ext>
            </a:extLst>
          </a:blip>
          <a:srcRect r="22851"/>
          <a:stretch/>
        </p:blipFill>
        <p:spPr bwMode="auto">
          <a:xfrm>
            <a:off x="107504" y="4320000"/>
            <a:ext cx="392113" cy="2484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O:\Kd2\ECB\Beratung\Direct Marketing\Euro 5 und 10 und 20 Euro School ppt\Praese Material\Legenden\Legende_FI.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132000" y="208800"/>
            <a:ext cx="1308706" cy="43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4" presetClass="emph" presetSubtype="0" fill="hold" grpId="0" nodeType="clickEffect">
                                  <p:stCondLst>
                                    <p:cond delay="0"/>
                                  </p:stCondLst>
                                  <p:iterate type="lt">
                                    <p:tmPct val="10000"/>
                                  </p:iterate>
                                  <p:childTnLst>
                                    <p:animMotion origin="layout" path="M 0.0 0.0 L 0.0 -0.07213" pathEditMode="relative" ptsTypes="">
                                      <p:cBhvr>
                                        <p:cTn id="16" dur="250" accel="50000" decel="50000" autoRev="1" fill="hold">
                                          <p:stCondLst>
                                            <p:cond delay="0"/>
                                          </p:stCondLst>
                                        </p:cTn>
                                        <p:tgtEl>
                                          <p:spTgt spid="3"/>
                                        </p:tgtEl>
                                        <p:attrNameLst>
                                          <p:attrName>ppt_x</p:attrName>
                                          <p:attrName>ppt_y</p:attrName>
                                        </p:attrNameLst>
                                      </p:cBhvr>
                                    </p:animMotion>
                                    <p:animRot by="1500000">
                                      <p:cBhvr>
                                        <p:cTn id="17" dur="125" fill="hold">
                                          <p:stCondLst>
                                            <p:cond delay="0"/>
                                          </p:stCondLst>
                                        </p:cTn>
                                        <p:tgtEl>
                                          <p:spTgt spid="3"/>
                                        </p:tgtEl>
                                        <p:attrNameLst>
                                          <p:attrName>r</p:attrName>
                                        </p:attrNameLst>
                                      </p:cBhvr>
                                    </p:animRot>
                                    <p:animRot by="-1500000">
                                      <p:cBhvr>
                                        <p:cTn id="18" dur="125" fill="hold">
                                          <p:stCondLst>
                                            <p:cond delay="125"/>
                                          </p:stCondLst>
                                        </p:cTn>
                                        <p:tgtEl>
                                          <p:spTgt spid="3"/>
                                        </p:tgtEl>
                                        <p:attrNameLst>
                                          <p:attrName>r</p:attrName>
                                        </p:attrNameLst>
                                      </p:cBhvr>
                                    </p:animRot>
                                    <p:animRot by="-1500000">
                                      <p:cBhvr>
                                        <p:cTn id="19" dur="125" fill="hold">
                                          <p:stCondLst>
                                            <p:cond delay="250"/>
                                          </p:stCondLst>
                                        </p:cTn>
                                        <p:tgtEl>
                                          <p:spTgt spid="3"/>
                                        </p:tgtEl>
                                        <p:attrNameLst>
                                          <p:attrName>r</p:attrName>
                                        </p:attrNameLst>
                                      </p:cBhvr>
                                    </p:animRot>
                                    <p:animRot by="1500000">
                                      <p:cBhvr>
                                        <p:cTn id="20"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video-security-20-emerald-number.mp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725072" y="3134072"/>
            <a:ext cx="2348880" cy="1879104"/>
          </a:xfrm>
          <a:prstGeom prst="rect">
            <a:avLst/>
          </a:prstGeom>
        </p:spPr>
      </p:pic>
      <p:pic>
        <p:nvPicPr>
          <p:cNvPr id="16" name="Picture 3" descr="O:\Kd2\ECB\Beratung\Direct Marketing\Euro 5 und 10 und 20 Euro School ppt\Praese Material\Bilder\Banknote.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45200" y="3070800"/>
            <a:ext cx="4747279"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5" name="Rechteck 14"/>
          <p:cNvSpPr/>
          <p:nvPr/>
        </p:nvSpPr>
        <p:spPr>
          <a:xfrm>
            <a:off x="2895104" y="4941167"/>
            <a:ext cx="812800" cy="576065"/>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1" name="Text Box 6"/>
          <p:cNvSpPr txBox="1">
            <a:spLocks noChangeArrowheads="1"/>
          </p:cNvSpPr>
          <p:nvPr/>
        </p:nvSpPr>
        <p:spPr bwMode="auto">
          <a:xfrm>
            <a:off x="781200" y="1076400"/>
            <a:ext cx="7560839" cy="16560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de-DE" sz="3200" b="1" dirty="0">
                <a:solidFill>
                  <a:srgbClr val="000099"/>
                </a:solidFill>
                <a:latin typeface="+mj-lt"/>
              </a:rPr>
              <a:t>KALLISTELE</a:t>
            </a:r>
          </a:p>
          <a:p>
            <a:pPr algn="ctr"/>
            <a:r>
              <a:rPr lang="en-US" altLang="de-DE" b="1" dirty="0" err="1">
                <a:solidFill>
                  <a:srgbClr val="000099"/>
                </a:solidFill>
                <a:latin typeface="+mj-lt"/>
              </a:rPr>
              <a:t>Hologrammissa</a:t>
            </a:r>
            <a:r>
              <a:rPr lang="en-US" altLang="de-DE" dirty="0">
                <a:solidFill>
                  <a:srgbClr val="000099"/>
                </a:solidFill>
                <a:latin typeface="+mj-lt"/>
              </a:rPr>
              <a:t> </a:t>
            </a:r>
            <a:r>
              <a:rPr lang="en-US" altLang="de-DE" dirty="0" err="1">
                <a:solidFill>
                  <a:srgbClr val="000099"/>
                </a:solidFill>
                <a:latin typeface="+mj-lt"/>
              </a:rPr>
              <a:t>näkyvät</a:t>
            </a:r>
            <a:r>
              <a:rPr lang="en-US" altLang="de-DE" dirty="0">
                <a:solidFill>
                  <a:srgbClr val="000099"/>
                </a:solidFill>
                <a:latin typeface="+mj-lt"/>
              </a:rPr>
              <a:t> Europa-</a:t>
            </a:r>
            <a:r>
              <a:rPr lang="en-US" altLang="de-DE" dirty="0" err="1">
                <a:solidFill>
                  <a:srgbClr val="000099"/>
                </a:solidFill>
                <a:latin typeface="+mj-lt"/>
              </a:rPr>
              <a:t>neidon</a:t>
            </a:r>
            <a:r>
              <a:rPr lang="en-US" altLang="de-DE" dirty="0">
                <a:solidFill>
                  <a:srgbClr val="000099"/>
                </a:solidFill>
                <a:latin typeface="+mj-lt"/>
              </a:rPr>
              <a:t> </a:t>
            </a:r>
            <a:r>
              <a:rPr lang="en-US" altLang="de-DE" dirty="0" err="1">
                <a:solidFill>
                  <a:srgbClr val="000099"/>
                </a:solidFill>
                <a:latin typeface="+mj-lt"/>
              </a:rPr>
              <a:t>kasvot</a:t>
            </a:r>
            <a:r>
              <a:rPr lang="en-US" altLang="de-DE" dirty="0">
                <a:solidFill>
                  <a:srgbClr val="000099"/>
                </a:solidFill>
                <a:latin typeface="+mj-lt"/>
              </a:rPr>
              <a:t> ja </a:t>
            </a:r>
            <a:r>
              <a:rPr lang="en-US" altLang="de-DE" dirty="0" err="1">
                <a:solidFill>
                  <a:srgbClr val="000099"/>
                </a:solidFill>
                <a:latin typeface="+mj-lt"/>
              </a:rPr>
              <a:t>setelin</a:t>
            </a:r>
            <a:r>
              <a:rPr lang="en-US" altLang="de-DE" dirty="0">
                <a:solidFill>
                  <a:srgbClr val="000099"/>
                </a:solidFill>
                <a:latin typeface="+mj-lt"/>
              </a:rPr>
              <a:t> </a:t>
            </a:r>
            <a:r>
              <a:rPr lang="en-US" altLang="de-DE" dirty="0" err="1">
                <a:solidFill>
                  <a:srgbClr val="000099"/>
                </a:solidFill>
                <a:latin typeface="+mj-lt"/>
              </a:rPr>
              <a:t>arvo</a:t>
            </a:r>
            <a:r>
              <a:rPr lang="en-US" altLang="de-DE" dirty="0">
                <a:solidFill>
                  <a:srgbClr val="000099"/>
                </a:solidFill>
                <a:latin typeface="+mj-lt"/>
              </a:rPr>
              <a:t>, ja </a:t>
            </a:r>
            <a:r>
              <a:rPr lang="en-US" altLang="de-DE" b="1" dirty="0" err="1">
                <a:solidFill>
                  <a:srgbClr val="000099"/>
                </a:solidFill>
                <a:latin typeface="+mj-lt"/>
              </a:rPr>
              <a:t>kasvokuvaikkunassa</a:t>
            </a:r>
            <a:r>
              <a:rPr lang="en-US" altLang="de-DE" dirty="0">
                <a:solidFill>
                  <a:srgbClr val="000099"/>
                </a:solidFill>
                <a:latin typeface="+mj-lt"/>
              </a:rPr>
              <a:t> </a:t>
            </a:r>
            <a:r>
              <a:rPr lang="en-US" altLang="de-DE" dirty="0" err="1">
                <a:solidFill>
                  <a:srgbClr val="000099"/>
                </a:solidFill>
                <a:latin typeface="+mj-lt"/>
              </a:rPr>
              <a:t>näkyvät</a:t>
            </a:r>
            <a:r>
              <a:rPr lang="en-US" altLang="de-DE" dirty="0">
                <a:solidFill>
                  <a:srgbClr val="000099"/>
                </a:solidFill>
                <a:latin typeface="+mj-lt"/>
              </a:rPr>
              <a:t> </a:t>
            </a:r>
            <a:r>
              <a:rPr lang="en-US" altLang="de-DE" dirty="0" err="1">
                <a:solidFill>
                  <a:srgbClr val="000099"/>
                </a:solidFill>
                <a:latin typeface="+mj-lt"/>
              </a:rPr>
              <a:t>seteliä</a:t>
            </a:r>
            <a:r>
              <a:rPr lang="en-US" altLang="de-DE" dirty="0">
                <a:solidFill>
                  <a:srgbClr val="000099"/>
                </a:solidFill>
                <a:latin typeface="+mj-lt"/>
              </a:rPr>
              <a:t> </a:t>
            </a:r>
            <a:r>
              <a:rPr lang="en-US" altLang="de-DE" dirty="0" err="1">
                <a:solidFill>
                  <a:srgbClr val="000099"/>
                </a:solidFill>
                <a:latin typeface="+mj-lt"/>
              </a:rPr>
              <a:t>kallisteltaessa</a:t>
            </a:r>
            <a:r>
              <a:rPr lang="en-US" altLang="de-DE" dirty="0">
                <a:solidFill>
                  <a:srgbClr val="000099"/>
                </a:solidFill>
                <a:latin typeface="+mj-lt"/>
              </a:rPr>
              <a:t> </a:t>
            </a:r>
            <a:r>
              <a:rPr lang="en-US" altLang="de-DE" dirty="0" err="1">
                <a:solidFill>
                  <a:srgbClr val="000099"/>
                </a:solidFill>
                <a:latin typeface="+mj-lt"/>
              </a:rPr>
              <a:t>sateenkaaren</a:t>
            </a:r>
            <a:r>
              <a:rPr lang="en-US" altLang="de-DE" dirty="0">
                <a:solidFill>
                  <a:srgbClr val="000099"/>
                </a:solidFill>
                <a:latin typeface="+mj-lt"/>
              </a:rPr>
              <a:t> </a:t>
            </a:r>
            <a:r>
              <a:rPr lang="en-US" altLang="de-DE" dirty="0" err="1">
                <a:solidFill>
                  <a:srgbClr val="000099"/>
                </a:solidFill>
                <a:latin typeface="+mj-lt"/>
              </a:rPr>
              <a:t>värit</a:t>
            </a:r>
            <a:r>
              <a:rPr lang="en-US" altLang="de-DE" dirty="0">
                <a:solidFill>
                  <a:srgbClr val="000099"/>
                </a:solidFill>
                <a:latin typeface="+mj-lt"/>
              </a:rPr>
              <a:t>. </a:t>
            </a:r>
            <a:r>
              <a:rPr lang="en-US" altLang="de-DE" b="1" dirty="0" err="1">
                <a:solidFill>
                  <a:srgbClr val="000099"/>
                </a:solidFill>
                <a:latin typeface="+mj-lt"/>
              </a:rPr>
              <a:t>Hohtavanvihreässä</a:t>
            </a:r>
            <a:r>
              <a:rPr lang="en-US" altLang="de-DE" b="1" dirty="0">
                <a:solidFill>
                  <a:srgbClr val="000099"/>
                </a:solidFill>
                <a:latin typeface="+mj-lt"/>
              </a:rPr>
              <a:t> </a:t>
            </a:r>
            <a:r>
              <a:rPr lang="en-US" altLang="de-DE" b="1" dirty="0" err="1">
                <a:solidFill>
                  <a:srgbClr val="000099"/>
                </a:solidFill>
                <a:latin typeface="+mj-lt"/>
              </a:rPr>
              <a:t>numerossa</a:t>
            </a:r>
            <a:r>
              <a:rPr lang="en-US" altLang="de-DE" dirty="0">
                <a:solidFill>
                  <a:srgbClr val="000099"/>
                </a:solidFill>
                <a:latin typeface="+mj-lt"/>
              </a:rPr>
              <a:t> </a:t>
            </a:r>
            <a:r>
              <a:rPr lang="en-US" altLang="de-DE" dirty="0" err="1">
                <a:solidFill>
                  <a:srgbClr val="000099"/>
                </a:solidFill>
                <a:latin typeface="+mj-lt"/>
              </a:rPr>
              <a:t>näkyy</a:t>
            </a:r>
            <a:r>
              <a:rPr lang="en-US" altLang="de-DE" dirty="0">
                <a:solidFill>
                  <a:srgbClr val="000099"/>
                </a:solidFill>
                <a:latin typeface="+mj-lt"/>
              </a:rPr>
              <a:t> </a:t>
            </a:r>
            <a:r>
              <a:rPr lang="en-US" altLang="de-DE" dirty="0" err="1">
                <a:solidFill>
                  <a:srgbClr val="000099"/>
                </a:solidFill>
                <a:latin typeface="+mj-lt"/>
              </a:rPr>
              <a:t>valojuova</a:t>
            </a:r>
            <a:r>
              <a:rPr lang="en-US" altLang="de-DE" dirty="0">
                <a:solidFill>
                  <a:srgbClr val="000099"/>
                </a:solidFill>
                <a:latin typeface="+mj-lt"/>
              </a:rPr>
              <a:t>, </a:t>
            </a:r>
            <a:r>
              <a:rPr lang="en-US" altLang="de-DE" dirty="0" err="1">
                <a:solidFill>
                  <a:srgbClr val="000099"/>
                </a:solidFill>
                <a:latin typeface="+mj-lt"/>
              </a:rPr>
              <a:t>joka</a:t>
            </a:r>
            <a:r>
              <a:rPr lang="en-US" altLang="de-DE" dirty="0">
                <a:solidFill>
                  <a:srgbClr val="000099"/>
                </a:solidFill>
                <a:latin typeface="+mj-lt"/>
              </a:rPr>
              <a:t> </a:t>
            </a:r>
            <a:r>
              <a:rPr lang="en-US" altLang="de-DE" dirty="0" err="1">
                <a:solidFill>
                  <a:srgbClr val="000099"/>
                </a:solidFill>
                <a:latin typeface="+mj-lt"/>
              </a:rPr>
              <a:t>liikkuu</a:t>
            </a:r>
            <a:r>
              <a:rPr lang="en-US" altLang="de-DE" dirty="0">
                <a:solidFill>
                  <a:srgbClr val="000099"/>
                </a:solidFill>
                <a:latin typeface="+mj-lt"/>
              </a:rPr>
              <a:t> </a:t>
            </a:r>
            <a:r>
              <a:rPr lang="en-US" altLang="de-DE" dirty="0" err="1">
                <a:solidFill>
                  <a:srgbClr val="000099"/>
                </a:solidFill>
                <a:latin typeface="+mj-lt"/>
              </a:rPr>
              <a:t>ylös</a:t>
            </a:r>
            <a:r>
              <a:rPr lang="en-US" altLang="de-DE" dirty="0">
                <a:solidFill>
                  <a:srgbClr val="000099"/>
                </a:solidFill>
                <a:latin typeface="+mj-lt"/>
              </a:rPr>
              <a:t> ja alas </a:t>
            </a:r>
            <a:r>
              <a:rPr lang="en-US" altLang="de-DE" dirty="0" err="1">
                <a:solidFill>
                  <a:srgbClr val="000099"/>
                </a:solidFill>
                <a:latin typeface="+mj-lt"/>
              </a:rPr>
              <a:t>seteliä</a:t>
            </a:r>
            <a:r>
              <a:rPr lang="en-US" altLang="de-DE" dirty="0">
                <a:solidFill>
                  <a:srgbClr val="000099"/>
                </a:solidFill>
                <a:latin typeface="+mj-lt"/>
              </a:rPr>
              <a:t> </a:t>
            </a:r>
            <a:r>
              <a:rPr lang="en-US" altLang="de-DE" dirty="0" err="1">
                <a:solidFill>
                  <a:srgbClr val="000099"/>
                </a:solidFill>
                <a:latin typeface="+mj-lt"/>
              </a:rPr>
              <a:t>kallisteltaessa</a:t>
            </a:r>
            <a:r>
              <a:rPr lang="en-US" altLang="de-DE" dirty="0">
                <a:solidFill>
                  <a:srgbClr val="000099"/>
                </a:solidFill>
                <a:latin typeface="+mj-lt"/>
              </a:rPr>
              <a:t>.</a:t>
            </a:r>
            <a:endParaRPr lang="fi-FI" altLang="de-DE" dirty="0">
              <a:solidFill>
                <a:srgbClr val="000099"/>
              </a:solidFill>
              <a:latin typeface="+mj-lt"/>
            </a:endParaRPr>
          </a:p>
        </p:txBody>
      </p:sp>
      <p:sp>
        <p:nvSpPr>
          <p:cNvPr id="20" name="Rechteck 19"/>
          <p:cNvSpPr/>
          <p:nvPr/>
        </p:nvSpPr>
        <p:spPr>
          <a:xfrm>
            <a:off x="6392967" y="3082608"/>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pic>
        <p:nvPicPr>
          <p:cNvPr id="4099" name="Picture 3" descr="O:\Kd2\ECB\Beratung\Direct Marketing\Euro 5 und 10 und 20 Euro School ppt\Praese Material\Seite8_Fred.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96" y="2852936"/>
            <a:ext cx="2557772" cy="3996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new-video-security-20-portrait-hologram.mpg">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7605718" y="3192039"/>
            <a:ext cx="638690" cy="510952"/>
          </a:xfrm>
          <a:prstGeom prst="rect">
            <a:avLst/>
          </a:prstGeom>
        </p:spPr>
      </p:pic>
      <p:pic>
        <p:nvPicPr>
          <p:cNvPr id="23" name="Picture 8" descr="E:\Bilder\Sec_Feat_Stripe_01.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596336" y="3071708"/>
            <a:ext cx="648072" cy="2589540"/>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pic>
        <p:nvPicPr>
          <p:cNvPr id="13" name="Picture 2" descr="C:\Users\User\Desktop\Tilt_hinten.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303226" y="4313114"/>
            <a:ext cx="805278" cy="77207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3" descr="C:\Users\User\Desktop\Tilt_vorne.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275880" y="3433844"/>
            <a:ext cx="832624" cy="80687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10</a:t>
            </a:fld>
            <a:endParaRPr lang="fr-FR" dirty="0">
              <a:solidFill>
                <a:srgbClr val="000099"/>
              </a:solidFill>
            </a:endParaRPr>
          </a:p>
        </p:txBody>
      </p:sp>
      <p:sp>
        <p:nvSpPr>
          <p:cNvPr id="21"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a:t>
            </a:r>
            <a:r>
              <a:rPr lang="fr-FR" altLang="de-DE" sz="4000" b="1" dirty="0" err="1">
                <a:solidFill>
                  <a:srgbClr val="000099"/>
                </a:solidFill>
                <a:latin typeface="+mj-lt"/>
              </a:rPr>
              <a:t>Turvatekijät</a:t>
            </a:r>
            <a:endParaRPr lang="fr-FR" altLang="de-DE" sz="4000" b="1" dirty="0">
              <a:solidFill>
                <a:srgbClr val="000099"/>
              </a:solidFill>
              <a:latin typeface="+mj-lt"/>
            </a:endParaRPr>
          </a:p>
        </p:txBody>
      </p:sp>
      <p:sp>
        <p:nvSpPr>
          <p:cNvPr id="22" name="Rechteck 21"/>
          <p:cNvSpPr/>
          <p:nvPr/>
        </p:nvSpPr>
        <p:spPr>
          <a:xfrm>
            <a:off x="6426356" y="3497161"/>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Tree>
    <p:extLst>
      <p:ext uri="{BB962C8B-B14F-4D97-AF65-F5344CB8AC3E}">
        <p14:creationId xmlns:p14="http://schemas.microsoft.com/office/powerpoint/2010/main" val="3207454057"/>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2"/>
                </p:tgtEl>
              </p:cMediaNode>
            </p:video>
            <p:seq concurrent="1" nextAc="seek">
              <p:cTn id="3" restart="whenNotActive" fill="hold" evtFilter="cancelBubble" nodeType="interactiveSeq">
                <p:stCondLst>
                  <p:cond evt="onClick" delay="0">
                    <p:tgtEl>
                      <p:spTgt spid="16"/>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2"/>
                                        </p:tgtEl>
                                      </p:cBhvr>
                                    </p:cmd>
                                  </p:childTnLst>
                                </p:cTn>
                              </p:par>
                            </p:childTnLst>
                          </p:cTn>
                        </p:par>
                      </p:childTnLst>
                    </p:cTn>
                  </p:par>
                </p:childTnLst>
              </p:cTn>
              <p:nextCondLst>
                <p:cond evt="onClick" delay="0">
                  <p:tgtEl>
                    <p:spTgt spid="16"/>
                  </p:tgtEl>
                </p:cond>
              </p:nextCondLst>
            </p:seq>
            <p:video fullScrn="1">
              <p:cMediaNode vol="80000">
                <p:cTn id="8" fill="hold" display="0">
                  <p:stCondLst>
                    <p:cond delay="indefinite"/>
                  </p:stCondLst>
                </p:cTn>
                <p:tgtEl>
                  <p:spTgt spid="3"/>
                </p:tgtEl>
              </p:cMediaNode>
            </p:video>
            <p:seq concurrent="1" nextAc="seek">
              <p:cTn id="9" restart="whenNotActive" fill="hold" evtFilter="cancelBubble" nodeType="interactiveSeq">
                <p:stCondLst>
                  <p:cond evt="onClick" delay="0">
                    <p:tgtEl>
                      <p:spTgt spid="23"/>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3"/>
                                        </p:tgtEl>
                                      </p:cBhvr>
                                    </p:cmd>
                                  </p:childTnLst>
                                </p:cTn>
                              </p:par>
                            </p:childTnLst>
                          </p:cTn>
                        </p:par>
                      </p:childTnLst>
                    </p:cTn>
                  </p:par>
                </p:childTnLst>
              </p:cTn>
              <p:nextCondLst>
                <p:cond evt="onClick" delay="0">
                  <p:tgtEl>
                    <p:spTgt spid="2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8"/>
          <p:cNvSpPr txBox="1">
            <a:spLocks noChangeArrowheads="1"/>
          </p:cNvSpPr>
          <p:nvPr/>
        </p:nvSpPr>
        <p:spPr bwMode="auto">
          <a:xfrm>
            <a:off x="0" y="180000"/>
            <a:ext cx="9144000" cy="1323439"/>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fr-FR" altLang="de-DE" sz="4000" b="1" dirty="0" err="1">
                <a:solidFill>
                  <a:srgbClr val="000099"/>
                </a:solidFill>
                <a:latin typeface="+mj-lt"/>
              </a:rPr>
              <a:t>Sijoita</a:t>
            </a:r>
            <a:r>
              <a:rPr lang="fr-FR" altLang="de-DE" sz="4000" b="1" dirty="0">
                <a:solidFill>
                  <a:srgbClr val="000099"/>
                </a:solidFill>
                <a:latin typeface="+mj-lt"/>
              </a:rPr>
              <a:t> </a:t>
            </a:r>
            <a:r>
              <a:rPr lang="fr-FR" altLang="de-DE" sz="4000" b="1" dirty="0" err="1">
                <a:solidFill>
                  <a:srgbClr val="000099"/>
                </a:solidFill>
                <a:latin typeface="+mj-lt"/>
              </a:rPr>
              <a:t>turvatekijät</a:t>
            </a:r>
            <a:r>
              <a:rPr lang="fr-FR" altLang="de-DE" sz="4000" b="1" dirty="0">
                <a:solidFill>
                  <a:srgbClr val="000099"/>
                </a:solidFill>
                <a:latin typeface="+mj-lt"/>
              </a:rPr>
              <a:t> </a:t>
            </a:r>
          </a:p>
          <a:p>
            <a:pPr algn="ctr" eaLnBrk="1" hangingPunct="1">
              <a:spcBef>
                <a:spcPts val="0"/>
              </a:spcBef>
            </a:pPr>
            <a:r>
              <a:rPr lang="fr-FR" altLang="de-DE" sz="4000" b="1" dirty="0" err="1">
                <a:solidFill>
                  <a:srgbClr val="000099"/>
                </a:solidFill>
                <a:latin typeface="+mj-lt"/>
              </a:rPr>
              <a:t>oikeisiin</a:t>
            </a:r>
            <a:r>
              <a:rPr lang="fr-FR" altLang="de-DE" sz="4000" b="1" dirty="0">
                <a:solidFill>
                  <a:srgbClr val="000099"/>
                </a:solidFill>
                <a:latin typeface="+mj-lt"/>
              </a:rPr>
              <a:t> </a:t>
            </a:r>
            <a:r>
              <a:rPr lang="fr-FR" altLang="de-DE" sz="4000" b="1" dirty="0" err="1">
                <a:solidFill>
                  <a:srgbClr val="000099"/>
                </a:solidFill>
                <a:latin typeface="+mj-lt"/>
              </a:rPr>
              <a:t>kohtiin</a:t>
            </a:r>
            <a:r>
              <a:rPr lang="fr-FR" altLang="de-DE" sz="4000" b="1" dirty="0">
                <a:solidFill>
                  <a:srgbClr val="000099"/>
                </a:solidFill>
                <a:latin typeface="+mj-lt"/>
              </a:rPr>
              <a:t>!</a:t>
            </a:r>
          </a:p>
        </p:txBody>
      </p:sp>
      <p:sp>
        <p:nvSpPr>
          <p:cNvPr id="14339" name="Text Box 58"/>
          <p:cNvSpPr txBox="1">
            <a:spLocks noChangeArrowheads="1"/>
          </p:cNvSpPr>
          <p:nvPr/>
        </p:nvSpPr>
        <p:spPr bwMode="auto">
          <a:xfrm>
            <a:off x="6134029" y="5445224"/>
            <a:ext cx="13684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j-lt"/>
              </a:rPr>
              <a:t>Vesileima</a:t>
            </a:r>
            <a:endParaRPr lang="en-GB" altLang="de-DE" sz="1600" b="1" dirty="0">
              <a:solidFill>
                <a:srgbClr val="000099"/>
              </a:solidFill>
              <a:latin typeface="+mj-lt"/>
            </a:endParaRPr>
          </a:p>
        </p:txBody>
      </p:sp>
      <p:sp>
        <p:nvSpPr>
          <p:cNvPr id="14341" name="Text Box 22"/>
          <p:cNvSpPr txBox="1">
            <a:spLocks noChangeArrowheads="1"/>
          </p:cNvSpPr>
          <p:nvPr/>
        </p:nvSpPr>
        <p:spPr bwMode="auto">
          <a:xfrm>
            <a:off x="4283968" y="6281278"/>
            <a:ext cx="151216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j-lt"/>
              </a:rPr>
              <a:t>Hologrammi</a:t>
            </a:r>
            <a:endParaRPr lang="en-GB" altLang="de-DE" sz="1600" b="1" dirty="0">
              <a:solidFill>
                <a:srgbClr val="000099"/>
              </a:solidFill>
              <a:latin typeface="+mj-lt"/>
            </a:endParaRPr>
          </a:p>
        </p:txBody>
      </p:sp>
      <p:sp>
        <p:nvSpPr>
          <p:cNvPr id="14342" name="Text Box 31"/>
          <p:cNvSpPr txBox="1">
            <a:spLocks noChangeArrowheads="1"/>
          </p:cNvSpPr>
          <p:nvPr/>
        </p:nvSpPr>
        <p:spPr bwMode="auto">
          <a:xfrm>
            <a:off x="518587" y="6306543"/>
            <a:ext cx="14033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j-lt"/>
              </a:rPr>
              <a:t>Kohokuviot</a:t>
            </a:r>
            <a:endParaRPr lang="en-GB" altLang="de-DE" sz="1600" b="1" dirty="0">
              <a:solidFill>
                <a:srgbClr val="000099"/>
              </a:solidFill>
              <a:latin typeface="+mj-lt"/>
            </a:endParaRPr>
          </a:p>
        </p:txBody>
      </p:sp>
      <p:sp>
        <p:nvSpPr>
          <p:cNvPr id="14343" name="Text Box 58"/>
          <p:cNvSpPr txBox="1">
            <a:spLocks noChangeArrowheads="1"/>
          </p:cNvSpPr>
          <p:nvPr/>
        </p:nvSpPr>
        <p:spPr bwMode="auto">
          <a:xfrm>
            <a:off x="231179" y="4133840"/>
            <a:ext cx="20558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j-lt"/>
              </a:rPr>
              <a:t>Hohtavanvihreä</a:t>
            </a:r>
            <a:r>
              <a:rPr lang="en-GB" altLang="de-DE" sz="1600" b="1" dirty="0">
                <a:solidFill>
                  <a:srgbClr val="000099"/>
                </a:solidFill>
                <a:latin typeface="+mj-lt"/>
              </a:rPr>
              <a:t> </a:t>
            </a:r>
            <a:r>
              <a:rPr lang="en-GB" altLang="de-DE" sz="1600" b="1" dirty="0" err="1">
                <a:solidFill>
                  <a:srgbClr val="000099"/>
                </a:solidFill>
                <a:latin typeface="+mj-lt"/>
              </a:rPr>
              <a:t>numero</a:t>
            </a:r>
            <a:endParaRPr lang="en-GB" altLang="de-DE" sz="1600" b="1" dirty="0">
              <a:solidFill>
                <a:srgbClr val="000099"/>
              </a:solidFill>
              <a:latin typeface="+mj-lt"/>
            </a:endParaRPr>
          </a:p>
        </p:txBody>
      </p:sp>
      <p:sp>
        <p:nvSpPr>
          <p:cNvPr id="31" name="Text Box 58"/>
          <p:cNvSpPr txBox="1">
            <a:spLocks noChangeArrowheads="1"/>
          </p:cNvSpPr>
          <p:nvPr/>
        </p:nvSpPr>
        <p:spPr bwMode="auto">
          <a:xfrm>
            <a:off x="6228184" y="6142760"/>
            <a:ext cx="19136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j-lt"/>
              </a:rPr>
              <a:t>Kasvokuvaikkuna</a:t>
            </a:r>
            <a:endParaRPr lang="en-GB" altLang="de-DE" sz="1600" b="1" dirty="0">
              <a:solidFill>
                <a:srgbClr val="000099"/>
              </a:solidFill>
              <a:latin typeface="+mj-lt"/>
            </a:endParaRPr>
          </a:p>
        </p:txBody>
      </p:sp>
      <p:pic>
        <p:nvPicPr>
          <p:cNvPr id="17" name="Picture 3" descr="N:\User_ab_10062013\Boamah\ECB_DATEN\PNG\ECB_20euro_Full Banknote_back_578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1982980"/>
            <a:ext cx="3693333" cy="19944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8" name="Picture 2" descr="O:\Kd2\ECB\Beratung\Direct Marketing\Euro 5 und 10 und 20 Euro School ppt\Praese Material\Neu 2015 Freisteller\ECB_20euro_Full Banknote_front_577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158" y="1982463"/>
            <a:ext cx="3694291" cy="1994917"/>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20"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11</a:t>
            </a:fld>
            <a:endParaRPr lang="fr-FR" dirty="0">
              <a:solidFill>
                <a:srgbClr val="000099"/>
              </a:solidFill>
            </a:endParaRPr>
          </a:p>
        </p:txBody>
      </p:sp>
      <p:pic>
        <p:nvPicPr>
          <p:cNvPr id="8200" name="Picture 8" descr="E:\Bilder\Sec_Feat_Stripe_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07904" y="4643390"/>
            <a:ext cx="498454" cy="2016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descr="E:\Bilder\Sec_Feat_Watermark.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8001" y="4569805"/>
            <a:ext cx="686680" cy="792000"/>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197" name="Picture 5" descr="E:\Bilder\Sec_Feat_Emerald_03.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5536" y="4682798"/>
            <a:ext cx="684000" cy="477745"/>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201" name="Picture 9" descr="E:\Bilder\Sec_Feat_Raised_Print_01.jpg"/>
          <p:cNvPicPr preferRelativeResize="0">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40420" y="4682797"/>
            <a:ext cx="2700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E:\Bilder\Sec_Feat_Stripe_0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165" t="17618" r="6184" b="53775"/>
          <a:stretch/>
        </p:blipFill>
        <p:spPr bwMode="auto">
          <a:xfrm>
            <a:off x="8398611" y="5037826"/>
            <a:ext cx="442033" cy="576468"/>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8198" name="Picture 6" descr="E:\Bilder\Sec_Feat_Raised_Print_02.jpg"/>
          <p:cNvPicPr preferRelativeResize="0">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55776" y="4682797"/>
            <a:ext cx="2016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E:\ECB_20euro_Full Banknote_back_5787_Specimen.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0906" t="7593" r="9015" b="7748"/>
          <a:stretch/>
        </p:blipFill>
        <p:spPr bwMode="auto">
          <a:xfrm>
            <a:off x="8243213" y="5949280"/>
            <a:ext cx="422844" cy="5760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6732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4341"/>
                                        </p:tgtEl>
                                        <p:attrNameLst>
                                          <p:attrName>r</p:attrName>
                                        </p:attrNameLst>
                                      </p:cBhvr>
                                    </p:animRot>
                                    <p:animRot by="-240000">
                                      <p:cBhvr>
                                        <p:cTn id="7" dur="200" fill="hold">
                                          <p:stCondLst>
                                            <p:cond delay="200"/>
                                          </p:stCondLst>
                                        </p:cTn>
                                        <p:tgtEl>
                                          <p:spTgt spid="14341"/>
                                        </p:tgtEl>
                                        <p:attrNameLst>
                                          <p:attrName>r</p:attrName>
                                        </p:attrNameLst>
                                      </p:cBhvr>
                                    </p:animRot>
                                    <p:animRot by="240000">
                                      <p:cBhvr>
                                        <p:cTn id="8" dur="200" fill="hold">
                                          <p:stCondLst>
                                            <p:cond delay="400"/>
                                          </p:stCondLst>
                                        </p:cTn>
                                        <p:tgtEl>
                                          <p:spTgt spid="14341"/>
                                        </p:tgtEl>
                                        <p:attrNameLst>
                                          <p:attrName>r</p:attrName>
                                        </p:attrNameLst>
                                      </p:cBhvr>
                                    </p:animRot>
                                    <p:animRot by="-240000">
                                      <p:cBhvr>
                                        <p:cTn id="9" dur="200" fill="hold">
                                          <p:stCondLst>
                                            <p:cond delay="600"/>
                                          </p:stCondLst>
                                        </p:cTn>
                                        <p:tgtEl>
                                          <p:spTgt spid="14341"/>
                                        </p:tgtEl>
                                        <p:attrNameLst>
                                          <p:attrName>r</p:attrName>
                                        </p:attrNameLst>
                                      </p:cBhvr>
                                    </p:animRot>
                                    <p:animRot by="120000">
                                      <p:cBhvr>
                                        <p:cTn id="10" dur="200" fill="hold">
                                          <p:stCondLst>
                                            <p:cond delay="800"/>
                                          </p:stCondLst>
                                        </p:cTn>
                                        <p:tgtEl>
                                          <p:spTgt spid="1434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02413 -0.00069 C -0.05798 0.00532 -0.09132 0.01642 -0.12569 0.02012 C -0.14392 0.01827 -0.16215 0.01804 -0.18055 0.01642 C -0.20052 0.01527 -0.22066 0.00093 -0.24062 -0.003 C -0.25347 -0.01272 -0.24132 -0.00439 -0.2526 -0.01064 C -0.25538 -0.01179 -0.25816 -0.01411 -0.26093 -0.01572 C -0.26215 -0.01619 -0.26458 -0.01781 -0.26458 -0.01757 C -0.26962 -0.02498 -0.27482 -0.03076 -0.27986 -0.03839 C -0.28073 -0.04301 -0.28125 -0.04787 -0.28177 -0.05273 C -0.28229 -0.05666 -0.28385 -0.05805 -0.28455 -0.06082 C -0.28593 -0.06568 -0.2868 -0.06961 -0.2875 -0.07562 C -0.28784 -0.08256 -0.28889 -0.09551 -0.28889 -0.09505 C -0.28889 -0.10268 -0.28837 -0.14662 -0.28559 -0.15772 C -0.2842 -0.1635 -0.28159 -0.16674 -0.27986 -0.17299 C -0.27778 -0.18247 -0.27934 -0.17923 -0.27552 -0.18247 C -0.26805 -0.19843 -0.26007 -0.20513 -0.25104 -0.20768 C -0.21962 -0.23381 -0.1467 -0.20999 -0.14566 -0.20999 C -0.13455 -0.20791 -0.12378 -0.20675 -0.11302 -0.20259 C -0.08055 -0.20513 -0.04913 -0.21323 -0.01684 -0.21485 C -0.00868 -0.2167 -0.00191 -0.21924 0.00591 -0.22294 C 0.01233 -0.22965 0.01945 -0.23219 0.02622 -0.2352 C 0.03177 -0.25023 0.03125 -0.24792 0.03368 -0.26503 C 0.03386 -0.27035 0.03559 -0.28029 0.03559 -0.28006 C 0.03351 -0.29486 0.02535 -0.30805 0.01979 -0.31244 C 0.0158 -0.31961 0.01268 -0.32447 0.00868 -0.33025 C 0.00573 -0.3351 0.00209 -0.33626 -0.00034 -0.34251 C -0.01076 -0.36771 -0.0026 -0.34829 -0.00764 -0.36517 C -0.01076 -0.37558 -0.01857 -0.37581 -0.01857 -0.38899 " pathEditMode="relative" rAng="0" ptsTypes="ffffffffffffffffffffffffffff">
                                      <p:cBhvr>
                                        <p:cTn id="14" dur="2000" fill="hold"/>
                                        <p:tgtEl>
                                          <p:spTgt spid="8200"/>
                                        </p:tgtEl>
                                        <p:attrNameLst>
                                          <p:attrName>ppt_x</p:attrName>
                                          <p:attrName>ppt_y</p:attrName>
                                        </p:attrNameLst>
                                      </p:cBhvr>
                                      <p:rCtr x="-10260" y="-18386"/>
                                    </p:animMotion>
                                  </p:childTnLst>
                                </p:cTn>
                              </p:par>
                            </p:childTnLst>
                          </p:cTn>
                        </p:par>
                      </p:childTnLst>
                    </p:cTn>
                  </p:par>
                  <p:par>
                    <p:cTn id="15" fill="hold">
                      <p:stCondLst>
                        <p:cond delay="indefinite"/>
                      </p:stCondLst>
                      <p:childTnLst>
                        <p:par>
                          <p:cTn id="16" fill="hold">
                            <p:stCondLst>
                              <p:cond delay="0"/>
                            </p:stCondLst>
                            <p:childTnLst>
                              <p:par>
                                <p:cTn id="17" presetID="32" presetClass="emph" presetSubtype="0" fill="hold" grpId="0" nodeType="clickEffect">
                                  <p:stCondLst>
                                    <p:cond delay="0"/>
                                  </p:stCondLst>
                                  <p:childTnLst>
                                    <p:animRot by="120000">
                                      <p:cBhvr>
                                        <p:cTn id="18" dur="100" fill="hold">
                                          <p:stCondLst>
                                            <p:cond delay="0"/>
                                          </p:stCondLst>
                                        </p:cTn>
                                        <p:tgtEl>
                                          <p:spTgt spid="14339"/>
                                        </p:tgtEl>
                                        <p:attrNameLst>
                                          <p:attrName>r</p:attrName>
                                        </p:attrNameLst>
                                      </p:cBhvr>
                                    </p:animRot>
                                    <p:animRot by="-240000">
                                      <p:cBhvr>
                                        <p:cTn id="19" dur="200" fill="hold">
                                          <p:stCondLst>
                                            <p:cond delay="200"/>
                                          </p:stCondLst>
                                        </p:cTn>
                                        <p:tgtEl>
                                          <p:spTgt spid="14339"/>
                                        </p:tgtEl>
                                        <p:attrNameLst>
                                          <p:attrName>r</p:attrName>
                                        </p:attrNameLst>
                                      </p:cBhvr>
                                    </p:animRot>
                                    <p:animRot by="240000">
                                      <p:cBhvr>
                                        <p:cTn id="20" dur="200" fill="hold">
                                          <p:stCondLst>
                                            <p:cond delay="400"/>
                                          </p:stCondLst>
                                        </p:cTn>
                                        <p:tgtEl>
                                          <p:spTgt spid="14339"/>
                                        </p:tgtEl>
                                        <p:attrNameLst>
                                          <p:attrName>r</p:attrName>
                                        </p:attrNameLst>
                                      </p:cBhvr>
                                    </p:animRot>
                                    <p:animRot by="-240000">
                                      <p:cBhvr>
                                        <p:cTn id="21" dur="200" fill="hold">
                                          <p:stCondLst>
                                            <p:cond delay="600"/>
                                          </p:stCondLst>
                                        </p:cTn>
                                        <p:tgtEl>
                                          <p:spTgt spid="14339"/>
                                        </p:tgtEl>
                                        <p:attrNameLst>
                                          <p:attrName>r</p:attrName>
                                        </p:attrNameLst>
                                      </p:cBhvr>
                                    </p:animRot>
                                    <p:animRot by="120000">
                                      <p:cBhvr>
                                        <p:cTn id="22" dur="200" fill="hold">
                                          <p:stCondLst>
                                            <p:cond delay="800"/>
                                          </p:stCondLst>
                                        </p:cTn>
                                        <p:tgtEl>
                                          <p:spTgt spid="14339"/>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0.03334 0.0118 C -0.04219 0.01296 -0.0467 0.01342 -0.05417 0.01712 C -0.17604 0.01619 -0.29497 0.01619 -0.4165 0.00833 C -0.44775 0.00347 -0.47969 0.00417 -0.51094 0.00324 C -0.53438 -0.00508 -0.56111 -0.00485 -0.58542 -0.00717 C -0.59358 -0.00948 -0.59966 -0.01133 -0.60868 -0.01248 C -0.63889 -0.02197 -0.66927 -0.02382 -0.69948 -0.03654 C -0.70313 -0.04 -0.70712 -0.04347 -0.71094 -0.04694 C -0.71233 -0.0481 -0.71493 -0.05041 -0.71493 -0.05018 C -0.72379 -0.06799 -0.72361 -0.08695 -0.72657 -0.10754 C -0.72466 -0.1184 -0.72275 -0.14038 -0.72275 -0.14014 C -0.72379 -0.18085 -0.7257 -0.22155 -0.72014 -0.26156 C -0.7191 -0.30804 -0.71736 -0.33926 -0.71094 -0.38251 C -0.70903 -0.395 -0.70903 -0.40818 -0.70191 -0.4172 C -0.69948 -0.42738 -0.69636 -0.43408 -0.6915 -0.4431 C -0.69063 -0.44472 -0.68872 -0.44519 -0.68768 -0.44657 C -0.68507 -0.45004 -0.68368 -0.45513 -0.68108 -0.4586 C -0.6757 -0.46577 -0.66927 -0.47294 -0.66198 -0.47594 C -0.64792 -0.47502 -0.63768 -0.47502 -0.62552 -0.46901 C -0.62049 -0.45883 -0.61962 -0.45675 -0.61788 -0.44495 C -0.61806 -0.41951 -0.61806 -0.39408 -0.61875 -0.36864 C -0.61875 -0.36632 -0.62014 -0.36424 -0.62032 -0.36193 C -0.62257 -0.3469 -0.62049 -0.35198 -0.62275 -0.33233 C -0.62361 -0.32701 -0.62552 -0.31683 -0.62552 -0.3166 C -0.62483 -0.31221 -0.62483 -0.30758 -0.62413 -0.30296 C -0.62101 -0.28538 -0.62153 -0.2981 -0.62153 -0.28908 " pathEditMode="relative" rAng="0" ptsTypes="fffffffffffffffffffffffffA">
                                      <p:cBhvr>
                                        <p:cTn id="26" dur="2000" fill="hold"/>
                                        <p:tgtEl>
                                          <p:spTgt spid="37"/>
                                        </p:tgtEl>
                                        <p:attrNameLst>
                                          <p:attrName>ppt_x</p:attrName>
                                          <p:attrName>ppt_y</p:attrName>
                                        </p:attrNameLst>
                                      </p:cBhvr>
                                      <p:rCtr x="-34670" y="-24121"/>
                                    </p:animMotion>
                                  </p:childTnLst>
                                </p:cTn>
                              </p:par>
                            </p:childTnLst>
                          </p:cTn>
                        </p:par>
                      </p:childTnLst>
                    </p:cTn>
                  </p:par>
                  <p:par>
                    <p:cTn id="27" fill="hold">
                      <p:stCondLst>
                        <p:cond delay="indefinite"/>
                      </p:stCondLst>
                      <p:childTnLst>
                        <p:par>
                          <p:cTn id="28" fill="hold">
                            <p:stCondLst>
                              <p:cond delay="0"/>
                            </p:stCondLst>
                            <p:childTnLst>
                              <p:par>
                                <p:cTn id="29" presetID="32" presetClass="emph" presetSubtype="0" fill="hold" grpId="0" nodeType="clickEffect">
                                  <p:stCondLst>
                                    <p:cond delay="0"/>
                                  </p:stCondLst>
                                  <p:childTnLst>
                                    <p:animRot by="120000">
                                      <p:cBhvr>
                                        <p:cTn id="30" dur="100" fill="hold">
                                          <p:stCondLst>
                                            <p:cond delay="0"/>
                                          </p:stCondLst>
                                        </p:cTn>
                                        <p:tgtEl>
                                          <p:spTgt spid="14343"/>
                                        </p:tgtEl>
                                        <p:attrNameLst>
                                          <p:attrName>r</p:attrName>
                                        </p:attrNameLst>
                                      </p:cBhvr>
                                    </p:animRot>
                                    <p:animRot by="-240000">
                                      <p:cBhvr>
                                        <p:cTn id="31" dur="200" fill="hold">
                                          <p:stCondLst>
                                            <p:cond delay="200"/>
                                          </p:stCondLst>
                                        </p:cTn>
                                        <p:tgtEl>
                                          <p:spTgt spid="14343"/>
                                        </p:tgtEl>
                                        <p:attrNameLst>
                                          <p:attrName>r</p:attrName>
                                        </p:attrNameLst>
                                      </p:cBhvr>
                                    </p:animRot>
                                    <p:animRot by="240000">
                                      <p:cBhvr>
                                        <p:cTn id="32" dur="200" fill="hold">
                                          <p:stCondLst>
                                            <p:cond delay="400"/>
                                          </p:stCondLst>
                                        </p:cTn>
                                        <p:tgtEl>
                                          <p:spTgt spid="14343"/>
                                        </p:tgtEl>
                                        <p:attrNameLst>
                                          <p:attrName>r</p:attrName>
                                        </p:attrNameLst>
                                      </p:cBhvr>
                                    </p:animRot>
                                    <p:animRot by="-240000">
                                      <p:cBhvr>
                                        <p:cTn id="33" dur="200" fill="hold">
                                          <p:stCondLst>
                                            <p:cond delay="600"/>
                                          </p:stCondLst>
                                        </p:cTn>
                                        <p:tgtEl>
                                          <p:spTgt spid="14343"/>
                                        </p:tgtEl>
                                        <p:attrNameLst>
                                          <p:attrName>r</p:attrName>
                                        </p:attrNameLst>
                                      </p:cBhvr>
                                    </p:animRot>
                                    <p:animRot by="120000">
                                      <p:cBhvr>
                                        <p:cTn id="34" dur="200" fill="hold">
                                          <p:stCondLst>
                                            <p:cond delay="800"/>
                                          </p:stCondLst>
                                        </p:cTn>
                                        <p:tgtEl>
                                          <p:spTgt spid="14343"/>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0" presetClass="path" presetSubtype="0" accel="50000" decel="50000" fill="hold" nodeType="clickEffect">
                                  <p:stCondLst>
                                    <p:cond delay="0"/>
                                  </p:stCondLst>
                                  <p:childTnLst>
                                    <p:animMotion origin="layout" path="M 0.03767 1.23034E-6 C 0.03767 0.02081 0.03767 0.0525 0.05121 0.0673 C 0.0526 0.07262 0.05277 0.07585 0.05642 0.08002 C 0.05937 0.08279 0.0618 0.08164 0.06441 0.08511 C 0.07048 0.0932 0.06475 0.08973 0.07204 0.09204 C 0.07413 0.09551 0.07586 0.10014 0.07951 0.10338 C 0.08559 0.10962 0.09583 0.11008 0.10434 0.11401 C 0.11215 0.11956 0.12152 0.1265 0.13177 0.13066 C 0.14079 0.13437 0.14965 0.13691 0.15902 0.13922 C 0.17395 0.14662 0.19947 0.14454 0.21145 0.145 C 0.24861 0.15356 0.28784 0.1561 0.32552 0.15749 C 0.38107 0.16582 0.43715 0.1642 0.49218 0.16559 C 0.50833 0.16744 0.52378 0.1679 0.54132 0.17114 C 0.55399 0.16906 0.56527 0.16859 0.57708 0.1679 C 0.5835 0.16767 0.5809 0.16721 0.58507 0.16443 C 0.58923 0.16212 0.5967 0.16165 0.59895 0.16142 C 0.60572 0.15888 0.6118 0.15425 0.61788 0.1531 C 0.625 0.14847 0.63246 0.145 0.6401 0.14315 C 0.64618 0.142 0.65295 0.14177 0.65954 0.13737 C 0.66302 0.13575 0.66632 0.13251 0.66875 0.13066 C 0.67309 0.12881 0.67795 0.12835 0.68211 0.1265 C 0.6875 0.12165 0.69305 0.12026 0.69878 0.11679 C 0.70798 0.11193 0.71597 0.10708 0.72517 0.10338 C 0.73211 0.10037 0.73281 0.09528 0.73628 0.09089 C 0.74097 0.08696 0.74427 0.08511 0.74913 0.08256 C 0.75138 0.07817 0.75451 0.07354 0.75729 0.06869 C 0.75954 0.06082 0.76232 0.05828 0.76718 0.0525 C 0.77222 0.04579 0.77378 0.03746 0.77812 0.03029 C 0.77916 0.02382 0.78142 0.01734 0.78385 0.0111 C 0.78454 0.00301 0.78593 -0.00509 0.78836 -0.01226 C 0.7901 -0.02914 0.79427 -0.04579 0.79895 -0.06198 C 0.80243 -0.07308 0.80069 -0.06198 0.80243 -0.07308 C 0.80468 -0.09297 0.80798 -0.11286 0.8125 -0.13159 C 0.81423 -0.17946 0.821 -0.22826 0.80781 -0.27428 C 0.80503 -0.28307 0.80329 -0.29348 0.8 -0.30181 C 0.79826 -0.30712 0.79548 -0.31198 0.79322 -0.3173 L 0.79322 -0.31707 C 0.79045 -0.32401 0.78975 -0.32724 0.78593 -0.33372 C 0.78489 -0.33488 0.78385 -0.33765 0.78385 -0.33742 C 0.7809 -0.35153 0.76996 -0.358 0.76128 -0.3654 C 0.7552 -0.3698 0.75086 -0.37257 0.74392 -0.37627 C 0.73454 -0.38205 0.74982 -0.36749 0.72934 -0.38344 C 0.72795 -0.38437 0.72691 -0.38552 0.72517 -0.38576 C 0.72066 -0.38761 0.71545 -0.38807 0.7118 -0.39015 C 0.70312 -0.39431 0.69809 -0.39639 0.68854 -0.39824 C 0.67534 -0.4068 0.69687 -0.39431 0.6625 -0.40541 C 0.65156 -0.40888 0.6401 -0.41166 0.63003 -0.41374 C 0.61388 -0.4186 0.62795 -0.41513 0.60295 -0.41767 C 0.5875 -0.41883 0.57204 -0.42368 0.55711 -0.42623 C 0.53402 -0.4334 0.50677 -0.42785 0.48541 -0.42738 C 0.44236 -0.42785 0.35364 -0.42114 0.30225 -0.43316 C 0.25625 -0.43224 0.21111 -0.4334 0.16441 -0.43039 C 0.1552 -0.42877 0.14461 -0.42438 0.13576 -0.42183 C 0.12986 -0.41836 0.12569 -0.41328 0.11996 -0.41096 C 0.11458 -0.4068 0.11111 -0.40125 0.10642 -0.3957 C 0.10538 -0.39107 0.10503 -0.38761 0.1026 -0.38344 C 0.10104 -0.37835 0.09895 -0.37419 0.09652 -0.36957 C 0.09548 -0.358 0.09253 -0.34736 0.08836 -0.33765 C 0.08489 -0.3173 0.07569 -0.30088 0.06701 -0.28423 C 0.06336 -0.26966 0.06927 -0.29117 0.06354 -0.2759 C 0.05937 -0.26573 0.0585 -0.25463 0.05503 -0.24445 C 0.05468 -0.24052 0.05451 -0.23682 0.05364 -0.23312 C 0.05347 -0.23034 0.05225 -0.22502 0.05225 -0.22479 C 0.05034 -0.20976 0.04409 -0.1945 0.04409 -0.179 " pathEditMode="relative" rAng="0" ptsTypes="fffffffffffffffffffffffffffffffffffFffffffffffffffffffffffffffff">
                                      <p:cBhvr>
                                        <p:cTn id="38" dur="2000" fill="hold"/>
                                        <p:tgtEl>
                                          <p:spTgt spid="8197"/>
                                        </p:tgtEl>
                                        <p:attrNameLst>
                                          <p:attrName>ppt_x</p:attrName>
                                          <p:attrName>ppt_y</p:attrName>
                                        </p:attrNameLst>
                                      </p:cBhvr>
                                      <p:rCtr x="39167" y="-13113"/>
                                    </p:animMotion>
                                  </p:childTnLst>
                                </p:cTn>
                              </p:par>
                            </p:childTnLst>
                          </p:cTn>
                        </p:par>
                      </p:childTnLst>
                    </p:cTn>
                  </p:par>
                  <p:par>
                    <p:cTn id="39" fill="hold">
                      <p:stCondLst>
                        <p:cond delay="indefinite"/>
                      </p:stCondLst>
                      <p:childTnLst>
                        <p:par>
                          <p:cTn id="40" fill="hold">
                            <p:stCondLst>
                              <p:cond delay="0"/>
                            </p:stCondLst>
                            <p:childTnLst>
                              <p:par>
                                <p:cTn id="41" presetID="32" presetClass="emph" presetSubtype="0" fill="hold" grpId="0" nodeType="clickEffect">
                                  <p:stCondLst>
                                    <p:cond delay="0"/>
                                  </p:stCondLst>
                                  <p:childTnLst>
                                    <p:animRot by="120000">
                                      <p:cBhvr>
                                        <p:cTn id="42" dur="100" fill="hold">
                                          <p:stCondLst>
                                            <p:cond delay="0"/>
                                          </p:stCondLst>
                                        </p:cTn>
                                        <p:tgtEl>
                                          <p:spTgt spid="31"/>
                                        </p:tgtEl>
                                        <p:attrNameLst>
                                          <p:attrName>r</p:attrName>
                                        </p:attrNameLst>
                                      </p:cBhvr>
                                    </p:animRot>
                                    <p:animRot by="-240000">
                                      <p:cBhvr>
                                        <p:cTn id="43" dur="200" fill="hold">
                                          <p:stCondLst>
                                            <p:cond delay="200"/>
                                          </p:stCondLst>
                                        </p:cTn>
                                        <p:tgtEl>
                                          <p:spTgt spid="31"/>
                                        </p:tgtEl>
                                        <p:attrNameLst>
                                          <p:attrName>r</p:attrName>
                                        </p:attrNameLst>
                                      </p:cBhvr>
                                    </p:animRot>
                                    <p:animRot by="240000">
                                      <p:cBhvr>
                                        <p:cTn id="44" dur="200" fill="hold">
                                          <p:stCondLst>
                                            <p:cond delay="400"/>
                                          </p:stCondLst>
                                        </p:cTn>
                                        <p:tgtEl>
                                          <p:spTgt spid="31"/>
                                        </p:tgtEl>
                                        <p:attrNameLst>
                                          <p:attrName>r</p:attrName>
                                        </p:attrNameLst>
                                      </p:cBhvr>
                                    </p:animRot>
                                    <p:animRot by="-240000">
                                      <p:cBhvr>
                                        <p:cTn id="45" dur="200" fill="hold">
                                          <p:stCondLst>
                                            <p:cond delay="600"/>
                                          </p:stCondLst>
                                        </p:cTn>
                                        <p:tgtEl>
                                          <p:spTgt spid="31"/>
                                        </p:tgtEl>
                                        <p:attrNameLst>
                                          <p:attrName>r</p:attrName>
                                        </p:attrNameLst>
                                      </p:cBhvr>
                                    </p:animRot>
                                    <p:animRot by="120000">
                                      <p:cBhvr>
                                        <p:cTn id="46" dur="200" fill="hold">
                                          <p:stCondLst>
                                            <p:cond delay="800"/>
                                          </p:stCondLst>
                                        </p:cTn>
                                        <p:tgtEl>
                                          <p:spTgt spid="31"/>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0" presetClass="path" presetSubtype="0" accel="50000" decel="50000" fill="hold" nodeType="clickEffect">
                                  <p:stCondLst>
                                    <p:cond delay="0"/>
                                  </p:stCondLst>
                                  <p:childTnLst>
                                    <p:animMotion origin="layout" path="M 0.00782 -0.00532 C -0.02673 -0.00023 -0.0592 -0.00879 -0.09236 -0.01226 C -0.15208 -0.01873 -0.21232 -0.02104 -0.27256 -0.02428 C -0.3335 -0.02336 -0.3927 -0.02197 -0.45347 -0.02613 C -0.46319 -0.02752 -0.47274 -0.02914 -0.48159 -0.03284 C -0.48454 -0.03399 -0.48715 -0.03515 -0.48993 -0.03631 C -0.49097 -0.037 -0.49375 -0.03816 -0.49375 -0.03793 C -0.49895 -0.04533 -0.50659 -0.04787 -0.51128 -0.05527 C -0.51614 -0.06313 -0.51909 -0.07447 -0.52343 -0.08302 C -0.52465 -0.08719 -0.52656 -0.09089 -0.52743 -0.09505 C -0.52795 -0.09852 -0.52795 -0.10199 -0.52847 -0.10546 C -0.52899 -0.10707 -0.52916 -0.10892 -0.52916 -0.11078 C -0.52847 -0.13806 -0.52361 -0.1642 -0.51649 -0.1901 C -0.51684 -0.22132 -0.51458 -0.29486 -0.5217 -0.33811 C -0.521 -0.34898 -0.52222 -0.36332 -0.51267 -0.36979 L -0.52829 -0.39362 " pathEditMode="relative" rAng="0" ptsTypes="ffffffffffffffAf">
                                      <p:cBhvr>
                                        <p:cTn id="50" dur="2000" fill="hold"/>
                                        <p:tgtEl>
                                          <p:spTgt spid="16"/>
                                        </p:tgtEl>
                                        <p:attrNameLst>
                                          <p:attrName>ppt_x</p:attrName>
                                          <p:attrName>ppt_y</p:attrName>
                                        </p:attrNameLst>
                                      </p:cBhvr>
                                      <p:rCtr x="-26858" y="-19172"/>
                                    </p:animMotion>
                                  </p:childTnLst>
                                </p:cTn>
                              </p:par>
                            </p:childTnLst>
                          </p:cTn>
                        </p:par>
                      </p:childTnLst>
                    </p:cTn>
                  </p:par>
                  <p:par>
                    <p:cTn id="51" fill="hold">
                      <p:stCondLst>
                        <p:cond delay="indefinite"/>
                      </p:stCondLst>
                      <p:childTnLst>
                        <p:par>
                          <p:cTn id="52" fill="hold">
                            <p:stCondLst>
                              <p:cond delay="0"/>
                            </p:stCondLst>
                            <p:childTnLst>
                              <p:par>
                                <p:cTn id="53" presetID="0" presetClass="path" presetSubtype="0" accel="50000" decel="50000" fill="hold" nodeType="clickEffect">
                                  <p:stCondLst>
                                    <p:cond delay="0"/>
                                  </p:stCondLst>
                                  <p:childTnLst>
                                    <p:animMotion origin="layout" path="M -0.02465 -0.00046 C -0.38646 0.00347 -0.74809 0.0074 -0.78958 -0.03677 C -0.83107 -0.08094 -0.35017 -0.18432 -0.27396 -0.26503 C -0.19774 -0.34575 -0.32257 -0.4778 -0.33246 -0.52105 " pathEditMode="relative" ptsTypes="aaaA">
                                      <p:cBhvr>
                                        <p:cTn id="54" dur="2000" fill="hold"/>
                                        <p:tgtEl>
                                          <p:spTgt spid="19"/>
                                        </p:tgtEl>
                                        <p:attrNameLst>
                                          <p:attrName>ppt_x</p:attrName>
                                          <p:attrName>ppt_y</p:attrName>
                                        </p:attrNameLst>
                                      </p:cBhvr>
                                    </p:animMotion>
                                  </p:childTnLst>
                                </p:cTn>
                              </p:par>
                            </p:childTnLst>
                          </p:cTn>
                        </p:par>
                      </p:childTnLst>
                    </p:cTn>
                  </p:par>
                  <p:par>
                    <p:cTn id="55" fill="hold">
                      <p:stCondLst>
                        <p:cond delay="indefinite"/>
                      </p:stCondLst>
                      <p:childTnLst>
                        <p:par>
                          <p:cTn id="56" fill="hold">
                            <p:stCondLst>
                              <p:cond delay="0"/>
                            </p:stCondLst>
                            <p:childTnLst>
                              <p:par>
                                <p:cTn id="57" presetID="32" presetClass="emph" presetSubtype="0" fill="hold" grpId="0" nodeType="clickEffect">
                                  <p:stCondLst>
                                    <p:cond delay="0"/>
                                  </p:stCondLst>
                                  <p:childTnLst>
                                    <p:animRot by="120000">
                                      <p:cBhvr>
                                        <p:cTn id="58" dur="100" fill="hold">
                                          <p:stCondLst>
                                            <p:cond delay="0"/>
                                          </p:stCondLst>
                                        </p:cTn>
                                        <p:tgtEl>
                                          <p:spTgt spid="14342"/>
                                        </p:tgtEl>
                                        <p:attrNameLst>
                                          <p:attrName>r</p:attrName>
                                        </p:attrNameLst>
                                      </p:cBhvr>
                                    </p:animRot>
                                    <p:animRot by="-240000">
                                      <p:cBhvr>
                                        <p:cTn id="59" dur="200" fill="hold">
                                          <p:stCondLst>
                                            <p:cond delay="200"/>
                                          </p:stCondLst>
                                        </p:cTn>
                                        <p:tgtEl>
                                          <p:spTgt spid="14342"/>
                                        </p:tgtEl>
                                        <p:attrNameLst>
                                          <p:attrName>r</p:attrName>
                                        </p:attrNameLst>
                                      </p:cBhvr>
                                    </p:animRot>
                                    <p:animRot by="240000">
                                      <p:cBhvr>
                                        <p:cTn id="60" dur="200" fill="hold">
                                          <p:stCondLst>
                                            <p:cond delay="400"/>
                                          </p:stCondLst>
                                        </p:cTn>
                                        <p:tgtEl>
                                          <p:spTgt spid="14342"/>
                                        </p:tgtEl>
                                        <p:attrNameLst>
                                          <p:attrName>r</p:attrName>
                                        </p:attrNameLst>
                                      </p:cBhvr>
                                    </p:animRot>
                                    <p:animRot by="-240000">
                                      <p:cBhvr>
                                        <p:cTn id="61" dur="200" fill="hold">
                                          <p:stCondLst>
                                            <p:cond delay="600"/>
                                          </p:stCondLst>
                                        </p:cTn>
                                        <p:tgtEl>
                                          <p:spTgt spid="14342"/>
                                        </p:tgtEl>
                                        <p:attrNameLst>
                                          <p:attrName>r</p:attrName>
                                        </p:attrNameLst>
                                      </p:cBhvr>
                                    </p:animRot>
                                    <p:animRot by="120000">
                                      <p:cBhvr>
                                        <p:cTn id="62" dur="200" fill="hold">
                                          <p:stCondLst>
                                            <p:cond delay="800"/>
                                          </p:stCondLst>
                                        </p:cTn>
                                        <p:tgtEl>
                                          <p:spTgt spid="14342"/>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0" presetClass="path" presetSubtype="0" accel="50000" decel="50000" fill="hold" nodeType="clickEffect">
                                  <p:stCondLst>
                                    <p:cond delay="0"/>
                                  </p:stCondLst>
                                  <p:childTnLst>
                                    <p:animMotion origin="layout" path="M 0.00972 -0.00578 C 0.29688 -0.003 0.5842 -4.83811E-6 0.62656 -0.03006 C 0.66893 -0.06012 0.28733 -0.13159 0.26424 -0.1857 C 0.24115 -0.23982 0.50434 -0.32053 0.4875 -0.35522 C 0.47066 -0.38991 0.23056 -0.38644 0.16285 -0.39454 " pathEditMode="relative" rAng="0" ptsTypes="aaaaa">
                                      <p:cBhvr>
                                        <p:cTn id="66" dur="2000" fill="hold"/>
                                        <p:tgtEl>
                                          <p:spTgt spid="8198"/>
                                        </p:tgtEl>
                                        <p:attrNameLst>
                                          <p:attrName>ppt_x</p:attrName>
                                          <p:attrName>ppt_y</p:attrName>
                                        </p:attrNameLst>
                                      </p:cBhvr>
                                      <p:rCtr x="32951" y="-19149"/>
                                    </p:animMotion>
                                  </p:childTnLst>
                                </p:cTn>
                              </p:par>
                            </p:childTnLst>
                          </p:cTn>
                        </p:par>
                      </p:childTnLst>
                    </p:cTn>
                  </p:par>
                  <p:par>
                    <p:cTn id="67" fill="hold">
                      <p:stCondLst>
                        <p:cond delay="indefinite"/>
                      </p:stCondLst>
                      <p:childTnLst>
                        <p:par>
                          <p:cTn id="68" fill="hold">
                            <p:stCondLst>
                              <p:cond delay="0"/>
                            </p:stCondLst>
                            <p:childTnLst>
                              <p:par>
                                <p:cTn id="69" presetID="0" presetClass="path" presetSubtype="0" accel="50000" decel="50000" fill="hold" nodeType="clickEffect">
                                  <p:stCondLst>
                                    <p:cond delay="0"/>
                                  </p:stCondLst>
                                  <p:childTnLst>
                                    <p:animMotion origin="layout" path="M -0.00017 0.00046 C -0.01076 0.00462 -0.02118 0.00855 -0.03159 0.01295 C -0.046 0.01202 -0.06041 0.01249 -0.0743 0.00902 C -0.09496 0.00439 -0.11475 -0.00555 -0.13559 -0.01064 C -0.14322 -0.0155 -0.15017 -0.0229 -0.15816 -0.02683 C -0.16822 -0.03862 -0.16753 -0.05504 -0.17829 -0.06429 C -0.18107 -0.07701 -0.17916 -0.08997 -0.18385 -0.10199 C -0.18298 -0.11702 -0.18385 -0.13483 -0.17691 -0.14824 C -0.17482 -0.15773 -0.17048 -0.16813 -0.16684 -0.17692 C -0.1651 -0.18085 -0.16111 -0.18779 -0.16111 -0.18756 C -0.1592 -0.19473 -0.15798 -0.20167 -0.15694 -0.20907 C -0.15763 -0.21531 -0.15763 -0.22734 -0.16267 -0.23243 C -0.16562 -0.2352 -0.16961 -0.23497 -0.17256 -0.23751 C -0.17604 -0.24075 -0.17743 -0.24399 -0.17968 -0.24862 C -0.17881 -0.26665 -0.18038 -0.29186 -0.17534 -0.30921 C -0.17638 -0.32516 -0.17552 -0.34043 -0.18246 -0.35384 C -0.17864 -0.36957 -0.17691 -0.37836 -0.17691 -0.39501 " pathEditMode="relative" rAng="0" ptsTypes="ffffffffffffffffA">
                                      <p:cBhvr>
                                        <p:cTn id="70" dur="2000" fill="hold"/>
                                        <p:tgtEl>
                                          <p:spTgt spid="8201"/>
                                        </p:tgtEl>
                                        <p:attrNameLst>
                                          <p:attrName>ppt_x</p:attrName>
                                          <p:attrName>ppt_y</p:attrName>
                                        </p:attrNameLst>
                                      </p:cBhvr>
                                      <p:rCtr x="-9184" y="-1914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1" grpId="0"/>
      <p:bldP spid="14342" grpId="0"/>
      <p:bldP spid="14343"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79388"/>
            <a:ext cx="9144000" cy="132343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a:t>
            </a:r>
            <a:r>
              <a:rPr lang="fr-FR" altLang="de-DE" sz="4000" b="1" dirty="0" err="1">
                <a:solidFill>
                  <a:srgbClr val="000099"/>
                </a:solidFill>
                <a:latin typeface="+mj-lt"/>
              </a:rPr>
              <a:t>Keskuspankit</a:t>
            </a:r>
            <a:r>
              <a:rPr lang="fr-FR" altLang="de-DE" sz="4000" b="1" dirty="0">
                <a:solidFill>
                  <a:srgbClr val="000099"/>
                </a:solidFill>
                <a:latin typeface="+mj-lt"/>
              </a:rPr>
              <a:t> </a:t>
            </a:r>
            <a:r>
              <a:rPr lang="fr-FR" altLang="de-DE" sz="4000" b="1" dirty="0" err="1">
                <a:solidFill>
                  <a:srgbClr val="000099"/>
                </a:solidFill>
                <a:latin typeface="+mj-lt"/>
              </a:rPr>
              <a:t>kantavat</a:t>
            </a:r>
            <a:r>
              <a:rPr lang="fr-FR" altLang="de-DE" sz="4000" b="1" dirty="0">
                <a:solidFill>
                  <a:srgbClr val="000099"/>
                </a:solidFill>
                <a:latin typeface="+mj-lt"/>
              </a:rPr>
              <a:t> </a:t>
            </a:r>
            <a:r>
              <a:rPr lang="fr-FR" altLang="de-DE" sz="4000" b="1" dirty="0" err="1">
                <a:solidFill>
                  <a:srgbClr val="000099"/>
                </a:solidFill>
                <a:latin typeface="+mj-lt"/>
              </a:rPr>
              <a:t>vastuun</a:t>
            </a:r>
            <a:r>
              <a:rPr lang="fr-FR" altLang="de-DE" sz="4000" b="1" dirty="0">
                <a:solidFill>
                  <a:srgbClr val="000099"/>
                </a:solidFill>
                <a:latin typeface="+mj-lt"/>
              </a:rPr>
              <a:t> </a:t>
            </a:r>
            <a:r>
              <a:rPr lang="fr-FR" altLang="de-DE" sz="4000" b="1" dirty="0" err="1">
                <a:solidFill>
                  <a:srgbClr val="000099"/>
                </a:solidFill>
                <a:latin typeface="+mj-lt"/>
              </a:rPr>
              <a:t>eurosta</a:t>
            </a:r>
            <a:r>
              <a:rPr lang="fr-FR" altLang="de-DE" sz="4000" b="1" dirty="0">
                <a:solidFill>
                  <a:srgbClr val="000099"/>
                </a:solidFill>
                <a:latin typeface="+mj-lt"/>
              </a:rPr>
              <a:t> </a:t>
            </a: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rPr>
              <a:pPr>
                <a:defRPr/>
              </a:pPr>
              <a:t>12</a:t>
            </a:fld>
            <a:endParaRPr lang="fr-FR" dirty="0">
              <a:solidFill>
                <a:srgbClr val="000099"/>
              </a:solidFill>
            </a:endParaRPr>
          </a:p>
        </p:txBody>
      </p:sp>
      <p:pic>
        <p:nvPicPr>
          <p:cNvPr id="3" name="Picture 2" descr="N:\User_ab_10062013\Jakobi Zsuzsanna\NCBs\Banca dItali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0049" y="5211149"/>
            <a:ext cx="652900" cy="271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N:\User_ab_10062013\Jakobi Zsuzsanna\NCBs\Banco de Espan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39775" y="5234961"/>
            <a:ext cx="617800" cy="4476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N:\User_ab_10062013\Jakobi Zsuzsanna\NCBs\Banco de Portuga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31478" y="5635972"/>
            <a:ext cx="718419" cy="19907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N:\User_ab_10062013\Jakobi Zsuzsanna\NCBs\Bank of Greec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29374" y="5602981"/>
            <a:ext cx="540101" cy="2932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N:\User_ab_10062013\Jakobi Zsuzsanna\NCBs\Banka Slovenij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84418" y="4528911"/>
            <a:ext cx="372186" cy="3402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N:\User_ab_10062013\Jakobi Zsuzsanna\NCBs\Banque centrale  du Luxembourg.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52062" y="3898391"/>
            <a:ext cx="517885" cy="29327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N:\User_ab_10062013\Jakobi Zsuzsanna\NCBs\Banque de France.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10463" y="4323143"/>
            <a:ext cx="489808" cy="34203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N:\User_ab_10062013\Jakobi Zsuzsanna\NCBs\Central Bank of Cyprus.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90864" y="5981697"/>
            <a:ext cx="590332" cy="35104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N:\User_ab_10062013\Jakobi Zsuzsanna\NCBs\Central Bank of Ireland.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523723" y="3276377"/>
            <a:ext cx="376336" cy="451120"/>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N:\User_ab_10062013\Jakobi Zsuzsanna\NCBs\Central Bank of Malta.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012894" y="5896274"/>
            <a:ext cx="495547" cy="31268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N:\User_ab_10062013\Jakobi Zsuzsanna\NCBs\De Nederlandsche Bank.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076722" y="3428999"/>
            <a:ext cx="550680" cy="337151"/>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N:\User_ab_10062013\Jakobi Zsuzsanna\NCBs\Deutsche Bundesbank.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809328" y="3503483"/>
            <a:ext cx="681441" cy="3060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N:\User_ab_10062013\Jakobi Zsuzsanna\NCBs\Eesti Pank.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945001" y="2183477"/>
            <a:ext cx="576064" cy="419279"/>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N:\User_ab_10062013\Jakobi Zsuzsanna\NCBs\EUROPEAN CENTRAL BANK.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730976" y="3889870"/>
            <a:ext cx="670627" cy="43327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N:\User_ab_10062013\Jakobi Zsuzsanna\NCBs\LATVIJAS BANKA.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489257" y="2601448"/>
            <a:ext cx="716022" cy="317183"/>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N:\User_ab_10062013\Jakobi Zsuzsanna\NCBs\Lietuvos bankas.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670114" y="2949037"/>
            <a:ext cx="535165" cy="263939"/>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N:\User_ab_10062013\Jakobi Zsuzsanna\NCBs\Narodna banka Slovenska.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6016883" y="3875704"/>
            <a:ext cx="412491" cy="413771"/>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descr="N:\User_ab_10062013\Jakobi Zsuzsanna\NCBs\Nationale Bank van Belgie_Banque Nationale de Belgique.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3845896" y="3781132"/>
            <a:ext cx="558829" cy="263896"/>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N:\User_ab_10062013\Jakobi Zsuzsanna\NCBs\Oesterreichische  Nationalbank.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5381371" y="4166155"/>
            <a:ext cx="590425" cy="313976"/>
          </a:xfrm>
          <a:prstGeom prst="rect">
            <a:avLst/>
          </a:prstGeom>
          <a:noFill/>
          <a:extLst>
            <a:ext uri="{909E8E84-426E-40DD-AFC4-6F175D3DCCD1}">
              <a14:hiddenFill xmlns:a14="http://schemas.microsoft.com/office/drawing/2010/main">
                <a:solidFill>
                  <a:srgbClr val="FFFFFF"/>
                </a:solidFill>
              </a14:hiddenFill>
            </a:ext>
          </a:extLst>
        </p:spPr>
      </p:pic>
      <p:pic>
        <p:nvPicPr>
          <p:cNvPr id="1045" name="Picture 21" descr="N:\User_ab_10062013\Jakobi Zsuzsanna\NCBs\Suomen Pankki – Finlands Bank.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6847268" y="1579040"/>
            <a:ext cx="608534" cy="34631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O:\Kd2\ECB\Beratung\Direct Marketing\Euro 5 und 10 und 20 Euro School ppt\Praese Material\Legenden\Legende_FI.png"/>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08000" y="980728"/>
            <a:ext cx="1308706" cy="43200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 descr="O:\Kd2\ECB\Beratung\Direct Marketing\Euro 5 und 10 und 20 Euro School ppt\Praese Material\Inseln\Inseln_FI.png"/>
          <p:cNvPicPr>
            <a:picLocks noChangeAspect="1" noChangeArrowheads="1"/>
          </p:cNvPicPr>
          <p:nvPr/>
        </p:nvPicPr>
        <p:blipFill rotWithShape="1">
          <a:blip r:embed="rId25">
            <a:extLst>
              <a:ext uri="{28A0092B-C50C-407E-A947-70E740481C1C}">
                <a14:useLocalDpi xmlns:a14="http://schemas.microsoft.com/office/drawing/2010/main" val="0"/>
              </a:ext>
            </a:extLst>
          </a:blip>
          <a:srcRect r="22851"/>
          <a:stretch/>
        </p:blipFill>
        <p:spPr bwMode="auto">
          <a:xfrm>
            <a:off x="107504" y="4320000"/>
            <a:ext cx="392113" cy="248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79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3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4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3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04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04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04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6" presetClass="entr" presetSubtype="0" fill="hold" nodeType="clickEffect">
                                  <p:stCondLst>
                                    <p:cond delay="0"/>
                                  </p:stCondLst>
                                  <p:childTnLst>
                                    <p:set>
                                      <p:cBhvr>
                                        <p:cTn id="82" dur="1" fill="hold">
                                          <p:stCondLst>
                                            <p:cond delay="0"/>
                                          </p:stCondLst>
                                        </p:cTn>
                                        <p:tgtEl>
                                          <p:spTgt spid="1039"/>
                                        </p:tgtEl>
                                        <p:attrNameLst>
                                          <p:attrName>style.visibility</p:attrName>
                                        </p:attrNameLst>
                                      </p:cBhvr>
                                      <p:to>
                                        <p:strVal val="visible"/>
                                      </p:to>
                                    </p:set>
                                    <p:animEffect transition="in" filter="wipe(down)">
                                      <p:cBhvr>
                                        <p:cTn id="83" dur="580">
                                          <p:stCondLst>
                                            <p:cond delay="0"/>
                                          </p:stCondLst>
                                        </p:cTn>
                                        <p:tgtEl>
                                          <p:spTgt spid="1039"/>
                                        </p:tgtEl>
                                      </p:cBhvr>
                                    </p:animEffect>
                                    <p:anim calcmode="lin" valueType="num">
                                      <p:cBhvr>
                                        <p:cTn id="84" dur="1822" tmFilter="0,0; 0.14,0.36; 0.43,0.73; 0.71,0.91; 1.0,1.0">
                                          <p:stCondLst>
                                            <p:cond delay="0"/>
                                          </p:stCondLst>
                                        </p:cTn>
                                        <p:tgtEl>
                                          <p:spTgt spid="1039"/>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1039"/>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1039"/>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1039"/>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1039"/>
                                        </p:tgtEl>
                                        <p:attrNameLst>
                                          <p:attrName>ppt_y</p:attrName>
                                        </p:attrNameLst>
                                      </p:cBhvr>
                                      <p:tavLst>
                                        <p:tav tm="0" fmla="#ppt_y-sin(pi*$)/81">
                                          <p:val>
                                            <p:fltVal val="0"/>
                                          </p:val>
                                        </p:tav>
                                        <p:tav tm="100000">
                                          <p:val>
                                            <p:fltVal val="1"/>
                                          </p:val>
                                        </p:tav>
                                      </p:tavLst>
                                    </p:anim>
                                    <p:animScale>
                                      <p:cBhvr>
                                        <p:cTn id="89" dur="26">
                                          <p:stCondLst>
                                            <p:cond delay="650"/>
                                          </p:stCondLst>
                                        </p:cTn>
                                        <p:tgtEl>
                                          <p:spTgt spid="1039"/>
                                        </p:tgtEl>
                                      </p:cBhvr>
                                      <p:to x="100000" y="60000"/>
                                    </p:animScale>
                                    <p:animScale>
                                      <p:cBhvr>
                                        <p:cTn id="90" dur="166" decel="50000">
                                          <p:stCondLst>
                                            <p:cond delay="676"/>
                                          </p:stCondLst>
                                        </p:cTn>
                                        <p:tgtEl>
                                          <p:spTgt spid="1039"/>
                                        </p:tgtEl>
                                      </p:cBhvr>
                                      <p:to x="100000" y="100000"/>
                                    </p:animScale>
                                    <p:animScale>
                                      <p:cBhvr>
                                        <p:cTn id="91" dur="26">
                                          <p:stCondLst>
                                            <p:cond delay="1312"/>
                                          </p:stCondLst>
                                        </p:cTn>
                                        <p:tgtEl>
                                          <p:spTgt spid="1039"/>
                                        </p:tgtEl>
                                      </p:cBhvr>
                                      <p:to x="100000" y="80000"/>
                                    </p:animScale>
                                    <p:animScale>
                                      <p:cBhvr>
                                        <p:cTn id="92" dur="166" decel="50000">
                                          <p:stCondLst>
                                            <p:cond delay="1338"/>
                                          </p:stCondLst>
                                        </p:cTn>
                                        <p:tgtEl>
                                          <p:spTgt spid="1039"/>
                                        </p:tgtEl>
                                      </p:cBhvr>
                                      <p:to x="100000" y="100000"/>
                                    </p:animScale>
                                    <p:animScale>
                                      <p:cBhvr>
                                        <p:cTn id="93" dur="26">
                                          <p:stCondLst>
                                            <p:cond delay="1642"/>
                                          </p:stCondLst>
                                        </p:cTn>
                                        <p:tgtEl>
                                          <p:spTgt spid="1039"/>
                                        </p:tgtEl>
                                      </p:cBhvr>
                                      <p:to x="100000" y="90000"/>
                                    </p:animScale>
                                    <p:animScale>
                                      <p:cBhvr>
                                        <p:cTn id="94" dur="166" decel="50000">
                                          <p:stCondLst>
                                            <p:cond delay="1668"/>
                                          </p:stCondLst>
                                        </p:cTn>
                                        <p:tgtEl>
                                          <p:spTgt spid="1039"/>
                                        </p:tgtEl>
                                      </p:cBhvr>
                                      <p:to x="100000" y="100000"/>
                                    </p:animScale>
                                    <p:animScale>
                                      <p:cBhvr>
                                        <p:cTn id="95" dur="26">
                                          <p:stCondLst>
                                            <p:cond delay="1808"/>
                                          </p:stCondLst>
                                        </p:cTn>
                                        <p:tgtEl>
                                          <p:spTgt spid="1039"/>
                                        </p:tgtEl>
                                      </p:cBhvr>
                                      <p:to x="100000" y="95000"/>
                                    </p:animScale>
                                    <p:animScale>
                                      <p:cBhvr>
                                        <p:cTn id="96" dur="166" decel="50000">
                                          <p:stCondLst>
                                            <p:cond delay="1834"/>
                                          </p:stCondLst>
                                        </p:cTn>
                                        <p:tgtEl>
                                          <p:spTgt spid="103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O:\Kd2\ECB\Beratung\Direct Marketing\Euro 5 und 10 und 20 Euro School ppt\New Proof 1 Euro Run PPT\Euro-Run-Game_visu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9192" y="2060848"/>
            <a:ext cx="5950413" cy="3600000"/>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15363" name="Text Box 14"/>
          <p:cNvSpPr txBox="1">
            <a:spLocks noChangeArrowheads="1"/>
          </p:cNvSpPr>
          <p:nvPr/>
        </p:nvSpPr>
        <p:spPr bwMode="auto">
          <a:xfrm>
            <a:off x="1547664" y="6567488"/>
            <a:ext cx="580319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fi-FI" altLang="de-DE" sz="1000" dirty="0">
                <a:solidFill>
                  <a:schemeClr val="bg1"/>
                </a:solidFill>
              </a:rPr>
              <a:t>© Euroopan keskuspankki </a:t>
            </a:r>
            <a:r>
              <a:rPr lang="fi-FI" altLang="de-DE" sz="1000" dirty="0" smtClean="0">
                <a:solidFill>
                  <a:schemeClr val="bg1"/>
                </a:solidFill>
              </a:rPr>
              <a:t>2015 </a:t>
            </a:r>
            <a:r>
              <a:rPr lang="fi-FI" altLang="de-DE" sz="1000" dirty="0">
                <a:solidFill>
                  <a:schemeClr val="bg1"/>
                </a:solidFill>
              </a:rPr>
              <a:t>(alkuperäinen konsepti: Ranskan </a:t>
            </a:r>
            <a:r>
              <a:rPr lang="fi-FI" altLang="de-DE" sz="1000" dirty="0" smtClean="0">
                <a:solidFill>
                  <a:schemeClr val="bg1"/>
                </a:solidFill>
              </a:rPr>
              <a:t>keskuspankki (</a:t>
            </a:r>
            <a:r>
              <a:rPr lang="fi-FI" altLang="de-DE" sz="1000" dirty="0" err="1" smtClean="0">
                <a:solidFill>
                  <a:schemeClr val="bg1"/>
                </a:solidFill>
              </a:rPr>
              <a:t>Banque</a:t>
            </a:r>
            <a:r>
              <a:rPr lang="fi-FI" altLang="de-DE" sz="1000" dirty="0" smtClean="0">
                <a:solidFill>
                  <a:schemeClr val="bg1"/>
                </a:solidFill>
              </a:rPr>
              <a:t> </a:t>
            </a:r>
            <a:r>
              <a:rPr lang="fi-FI" altLang="de-DE" sz="1000" dirty="0">
                <a:solidFill>
                  <a:schemeClr val="bg1"/>
                </a:solidFill>
              </a:rPr>
              <a:t>de France)</a:t>
            </a:r>
          </a:p>
        </p:txBody>
      </p:sp>
      <p:grpSp>
        <p:nvGrpSpPr>
          <p:cNvPr id="15365" name="Gruppieren 2"/>
          <p:cNvGrpSpPr>
            <a:grpSpLocks/>
          </p:cNvGrpSpPr>
          <p:nvPr/>
        </p:nvGrpSpPr>
        <p:grpSpPr bwMode="auto">
          <a:xfrm rot="190444">
            <a:off x="1449352" y="481229"/>
            <a:ext cx="2813470" cy="1728790"/>
            <a:chOff x="1115265" y="1353757"/>
            <a:chExt cx="3455075" cy="1895626"/>
          </a:xfrm>
          <a:effectLst>
            <a:outerShdw blurRad="63500" sx="102000" sy="102000" algn="ctr" rotWithShape="0">
              <a:prstClr val="black">
                <a:alpha val="40000"/>
              </a:prstClr>
            </a:outerShdw>
          </a:effectLst>
        </p:grpSpPr>
        <p:pic>
          <p:nvPicPr>
            <p:cNvPr id="13" name="Picture 7" descr="D:\_Bilder_fuer_Praese\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409556">
              <a:off x="1115265" y="1353757"/>
              <a:ext cx="3453050" cy="1895626"/>
            </a:xfrm>
            <a:prstGeom prst="rect">
              <a:avLst/>
            </a:prstGeom>
            <a:noFill/>
            <a:ln>
              <a:noFill/>
            </a:ln>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1" name="Text Box 7"/>
            <p:cNvSpPr txBox="1">
              <a:spLocks noChangeArrowheads="1"/>
            </p:cNvSpPr>
            <p:nvPr/>
          </p:nvSpPr>
          <p:spPr bwMode="auto">
            <a:xfrm rot="21409556">
              <a:off x="1431852" y="1873909"/>
              <a:ext cx="3138488" cy="890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lnSpc>
                  <a:spcPct val="130000"/>
                </a:lnSpc>
                <a:spcBef>
                  <a:spcPct val="50000"/>
                </a:spcBef>
              </a:pPr>
              <a:r>
                <a:rPr lang="en-GB" altLang="de-DE" b="1" dirty="0" err="1">
                  <a:solidFill>
                    <a:srgbClr val="000099"/>
                  </a:solidFill>
                  <a:latin typeface="+mj-lt"/>
                </a:rPr>
                <a:t>Pelaa</a:t>
              </a:r>
              <a:r>
                <a:rPr lang="en-GB" altLang="de-DE" b="1" dirty="0">
                  <a:solidFill>
                    <a:srgbClr val="000099"/>
                  </a:solidFill>
                  <a:latin typeface="+mj-lt"/>
                </a:rPr>
                <a:t> Euro </a:t>
              </a:r>
              <a:r>
                <a:rPr lang="en-GB" altLang="de-DE" b="1" dirty="0" smtClean="0">
                  <a:solidFill>
                    <a:srgbClr val="000099"/>
                  </a:solidFill>
                  <a:latin typeface="+mj-lt"/>
                </a:rPr>
                <a:t>Run</a:t>
              </a:r>
              <a:br>
                <a:rPr lang="en-GB" altLang="de-DE" b="1" dirty="0" smtClean="0">
                  <a:solidFill>
                    <a:srgbClr val="000099"/>
                  </a:solidFill>
                  <a:latin typeface="+mj-lt"/>
                </a:rPr>
              </a:br>
              <a:r>
                <a:rPr lang="en-GB" altLang="de-DE" b="1" dirty="0" smtClean="0">
                  <a:solidFill>
                    <a:srgbClr val="000099"/>
                  </a:solidFill>
                  <a:latin typeface="+mj-lt"/>
                </a:rPr>
                <a:t>-</a:t>
              </a:r>
              <a:r>
                <a:rPr lang="en-GB" altLang="de-DE" b="1" dirty="0" err="1" smtClean="0">
                  <a:solidFill>
                    <a:srgbClr val="000099"/>
                  </a:solidFill>
                  <a:latin typeface="+mj-lt"/>
                </a:rPr>
                <a:t>peliä</a:t>
              </a:r>
              <a:r>
                <a:rPr lang="en-GB" altLang="de-DE" b="1" dirty="0">
                  <a:solidFill>
                    <a:srgbClr val="000099"/>
                  </a:solidFill>
                  <a:latin typeface="+mj-lt"/>
                </a:rPr>
                <a:t>...</a:t>
              </a:r>
            </a:p>
          </p:txBody>
        </p:sp>
      </p:grpSp>
      <p:grpSp>
        <p:nvGrpSpPr>
          <p:cNvPr id="15366" name="Gruppieren 1"/>
          <p:cNvGrpSpPr>
            <a:grpSpLocks/>
          </p:cNvGrpSpPr>
          <p:nvPr/>
        </p:nvGrpSpPr>
        <p:grpSpPr bwMode="auto">
          <a:xfrm>
            <a:off x="4550692" y="620687"/>
            <a:ext cx="2786411" cy="1759749"/>
            <a:chOff x="4828202" y="943477"/>
            <a:chExt cx="3333750" cy="2200275"/>
          </a:xfrm>
          <a:effectLst>
            <a:outerShdw blurRad="50800" dist="38100" dir="16200000" rotWithShape="0">
              <a:prstClr val="black">
                <a:alpha val="40000"/>
              </a:prstClr>
            </a:outerShdw>
          </a:effectLst>
        </p:grpSpPr>
        <p:pic>
          <p:nvPicPr>
            <p:cNvPr id="15368" name="Picture 11" descr="E:\Sprechblase Kopi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163546">
              <a:off x="4828202" y="943477"/>
              <a:ext cx="3333750"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9" name="Text Box 15"/>
            <p:cNvSpPr txBox="1">
              <a:spLocks noChangeArrowheads="1"/>
            </p:cNvSpPr>
            <p:nvPr/>
          </p:nvSpPr>
          <p:spPr bwMode="auto">
            <a:xfrm>
              <a:off x="5064081" y="1802291"/>
              <a:ext cx="2727326" cy="461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b="1" dirty="0" smtClean="0">
                  <a:solidFill>
                    <a:srgbClr val="000099"/>
                  </a:solidFill>
                  <a:latin typeface="+mj-lt"/>
                </a:rPr>
                <a:t>…</a:t>
              </a:r>
              <a:r>
                <a:rPr lang="en-GB" altLang="de-DE" b="1" dirty="0" err="1" smtClean="0">
                  <a:solidFill>
                    <a:srgbClr val="000099"/>
                  </a:solidFill>
                  <a:latin typeface="+mj-lt"/>
                </a:rPr>
                <a:t>ja</a:t>
              </a:r>
              <a:r>
                <a:rPr lang="en-GB" altLang="de-DE" b="1" dirty="0" smtClean="0">
                  <a:solidFill>
                    <a:srgbClr val="000099"/>
                  </a:solidFill>
                  <a:latin typeface="+mj-lt"/>
                </a:rPr>
                <a:t> </a:t>
              </a:r>
              <a:r>
                <a:rPr lang="en-GB" altLang="de-DE" b="1" dirty="0" err="1">
                  <a:solidFill>
                    <a:srgbClr val="000099"/>
                  </a:solidFill>
                  <a:latin typeface="+mj-lt"/>
                </a:rPr>
                <a:t>opi</a:t>
              </a:r>
              <a:r>
                <a:rPr lang="en-GB" altLang="de-DE" b="1" dirty="0">
                  <a:solidFill>
                    <a:srgbClr val="000099"/>
                  </a:solidFill>
                  <a:latin typeface="+mj-lt"/>
                </a:rPr>
                <a:t> </a:t>
              </a:r>
              <a:r>
                <a:rPr lang="en-GB" altLang="de-DE" b="1" dirty="0" err="1">
                  <a:solidFill>
                    <a:srgbClr val="000099"/>
                  </a:solidFill>
                  <a:latin typeface="+mj-lt"/>
                </a:rPr>
                <a:t>lisää</a:t>
              </a:r>
              <a:r>
                <a:rPr lang="en-GB" altLang="de-DE" b="1" dirty="0">
                  <a:solidFill>
                    <a:srgbClr val="000099"/>
                  </a:solidFill>
                  <a:latin typeface="+mj-lt"/>
                </a:rPr>
                <a:t>!</a:t>
              </a:r>
            </a:p>
          </p:txBody>
        </p:sp>
      </p:grpSp>
      <p:sp>
        <p:nvSpPr>
          <p:cNvPr id="2" name="Rectangle 1"/>
          <p:cNvSpPr/>
          <p:nvPr/>
        </p:nvSpPr>
        <p:spPr>
          <a:xfrm>
            <a:off x="3084994" y="5553857"/>
            <a:ext cx="2955874" cy="417487"/>
          </a:xfrm>
          <a:prstGeom prst="rect">
            <a:avLst/>
          </a:prstGeom>
        </p:spPr>
        <p:txBody>
          <a:bodyPr wrap="none">
            <a:spAutoFit/>
          </a:bodyPr>
          <a:lstStyle/>
          <a:p>
            <a:pPr algn="ctr">
              <a:lnSpc>
                <a:spcPct val="130000"/>
              </a:lnSpc>
              <a:spcBef>
                <a:spcPct val="50000"/>
              </a:spcBef>
            </a:pPr>
            <a:r>
              <a:rPr lang="en-GB" b="1" dirty="0">
                <a:solidFill>
                  <a:srgbClr val="000099"/>
                </a:solidFill>
                <a:latin typeface="+mj-lt"/>
              </a:rPr>
              <a:t>www.uudet-eurosetelit.eu</a:t>
            </a:r>
          </a:p>
        </p:txBody>
      </p:sp>
      <p:pic>
        <p:nvPicPr>
          <p:cNvPr id="15" name="Picture 2" descr="O:\Kd2\ECB\Beratung\Direct Marketing\Euro 5 und 10 und 20 Euro School ppt\Praese Material\Neu 2015 Freisteller\_alex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94200" y="1100387"/>
            <a:ext cx="3573648" cy="5976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O:\Kd2\ECB\Beratung\Direct Marketing\Euro 5 und 10 und 20 Euro School ppt\Praese Material\Neu 2015 Freisteller\_anna09_0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2868" y="1196736"/>
            <a:ext cx="3656665" cy="583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a:t>
            </a:r>
            <a:r>
              <a:rPr lang="fr-FR" altLang="de-DE" sz="4000" b="1" dirty="0" err="1">
                <a:solidFill>
                  <a:srgbClr val="000099"/>
                </a:solidFill>
                <a:latin typeface="+mj-lt"/>
              </a:rPr>
              <a:t>Eurokolikot</a:t>
            </a:r>
            <a:endParaRPr lang="fr-FR" altLang="de-DE" sz="4000" b="1" dirty="0">
              <a:solidFill>
                <a:srgbClr val="000099"/>
              </a:solidFill>
              <a:latin typeface="+mj-lt"/>
            </a:endParaRP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pic>
        <p:nvPicPr>
          <p:cNvPr id="13" name="Picture 29" descr="EUR 2_com-ne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10872" y="1268760"/>
            <a:ext cx="790994" cy="7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35" descr="EUR 1_com-ne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79509" y="2141974"/>
            <a:ext cx="719033"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4" descr="cent 50_com-new"/>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16918" y="2961024"/>
            <a:ext cx="684948" cy="6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3" descr="cent 20_com-new"/>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60432" y="3717104"/>
            <a:ext cx="648000"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2" descr="cent 10_com-new"/>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32504" y="4437112"/>
            <a:ext cx="576000" cy="5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31" descr="cent 5_com"/>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613333" y="5085184"/>
            <a:ext cx="502874" cy="502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0" descr="cent 2_com"/>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98307" y="5661248"/>
            <a:ext cx="398850" cy="39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8" descr="cent 1_com"/>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749867" y="6131407"/>
            <a:ext cx="356815" cy="35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descr="O:\Kd2\ECB\Beratung\Direct Marketing\Euro 5 und 10 und 20 Euro School ppt\Praese Material\Neu 2015 Freisteller\Sprechblase.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708164" flipH="1">
            <a:off x="-122411" y="1012956"/>
            <a:ext cx="2062179" cy="2397141"/>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8" name="Rectangle 11"/>
          <p:cNvSpPr/>
          <p:nvPr/>
        </p:nvSpPr>
        <p:spPr>
          <a:xfrm>
            <a:off x="-180033" y="1379519"/>
            <a:ext cx="1802322" cy="1089529"/>
          </a:xfrm>
          <a:prstGeom prst="rect">
            <a:avLst/>
          </a:prstGeom>
        </p:spPr>
        <p:txBody>
          <a:bodyPr wrap="square" anchor="ctr" anchorCtr="0">
            <a:noAutofit/>
          </a:bodyPr>
          <a:lstStyle/>
          <a:p>
            <a:pPr lvl="1" algn="ctr">
              <a:lnSpc>
                <a:spcPct val="90000"/>
              </a:lnSpc>
              <a:buClr>
                <a:srgbClr val="FF9900"/>
              </a:buClr>
              <a:buSzPct val="205000"/>
            </a:pPr>
            <a:r>
              <a:rPr lang="fi-FI" altLang="de-DE" b="1" dirty="0">
                <a:solidFill>
                  <a:srgbClr val="000099"/>
                </a:solidFill>
                <a:latin typeface="+mj-lt"/>
              </a:rPr>
              <a:t>Mikä kolikko on mistäkin maasta? </a:t>
            </a:r>
          </a:p>
        </p:txBody>
      </p:sp>
      <p:pic>
        <p:nvPicPr>
          <p:cNvPr id="3074" name="Picture 2" descr="O:\Kd2\ECB\Beratung\Direct Marketing\Euro 5 und 10 und 20 Euro School ppt\Praese Material\Coins png\AT01EURO_2002.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184199" y="4026458"/>
            <a:ext cx="459918"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O:\Kd2\ECB\Beratung\Direct Marketing\Euro 5 und 10 und 20 Euro School ppt\Praese Material\Coins png\BE01EURO_2014.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746560" y="3609080"/>
            <a:ext cx="4657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Coins png\CY01EURO_2008.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308304" y="6060098"/>
            <a:ext cx="46633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Coins png\DE01EURO_2002.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690229" y="3537064"/>
            <a:ext cx="459197"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Coins png\EE01EURO_2011.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480593" y="2168920"/>
            <a:ext cx="467723"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O:\Kd2\ECB\Beratung\Direct Marketing\Euro 5 und 10 und 20 Euro School ppt\Praese Material\Coins png\ES01EURO_2015.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999421" y="5287876"/>
            <a:ext cx="4581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O:\Kd2\ECB\Beratung\Direct Marketing\Euro 5 und 10 und 20 Euro School ppt\Praese Material\Coins png\FI01EURO_1999.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944472" y="1394760"/>
            <a:ext cx="46209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1" name="Picture 9" descr="O:\Kd2\ECB\Beratung\Direct Marketing\Euro 5 und 10 und 20 Euro School ppt\Praese Material\Coins png\FR01EURO_1999.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3746561" y="4329152"/>
            <a:ext cx="45990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O:\Kd2\ECB\Beratung\Direct Marketing\Euro 5 und 10 und 20 Euro School ppt\Praese Material\Coins png\GR01EURO_2002.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6117340" y="5391248"/>
            <a:ext cx="46282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descr="O:\Kd2\ECB\Beratung\Direct Marketing\Euro 5 und 10 und 20 Euro School ppt\Praese Material\Coins png\IE01EURO_2002.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2250381" y="3375564"/>
            <a:ext cx="45995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O:\Kd2\ECB\Beratung\Direct Marketing\Euro 5 und 10 und 20 Euro School ppt\Praese Material\Coins png\IT01EURO_2002.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5315669" y="5073064"/>
            <a:ext cx="459893"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O:\Kd2\ECB\Beratung\Direct Marketing\Euro 5 und 10 und 20 Euro School ppt\Praese Material\Coins png\LT01EURO_2015.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6205183" y="2812931"/>
            <a:ext cx="477376"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O:\Kd2\ECB\Beratung\Direct Marketing\Euro 5 und 10 und 20 Euro School ppt\Praese Material\Coins png\LU01EURO_2002.pn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4306656" y="411312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O:\Kd2\ECB\Beratung\Direct Marketing\Euro 5 und 10 und 20 Euro School ppt\Praese Material\Coins png\LV01EURO_2014.png"/>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7195111" y="2606483"/>
            <a:ext cx="46824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O:\Kd2\ECB\Beratung\Direct Marketing\Euro 5 und 10 und 20 Euro School ppt\Praese Material\Coins png\MT01EURO_2008.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5082528" y="5860673"/>
            <a:ext cx="46308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O:\Kd2\ECB\Beratung\Direct Marketing\Euro 5 und 10 und 20 Euro School ppt\Praese Material\Coins png\NL01EURO_2014.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4006153" y="3105024"/>
            <a:ext cx="46984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O:\Kd2\ECB\Beratung\Direct Marketing\Euro 5 und 10 und 20 Euro School ppt\Praese Material\Coins png\PT01EURO_2002.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2311869" y="539124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O:\Kd2\ECB\Beratung\Direct Marketing\Euro 5 und 10 und 20 Euro School ppt\Praese Material\Coins png\SK01EURO_2009.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6337829" y="3897104"/>
            <a:ext cx="46641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O:\Kd2\ECB\Beratung\Direct Marketing\Euro 5 und 10 und 20 Euro School ppt\Praese Material\Coins png\SL01EURO_2007.pn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5142220" y="4545112"/>
            <a:ext cx="47602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C:\Users\User\Desktop\Alex_gedreht.png"/>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611560" y="2632016"/>
            <a:ext cx="1905154" cy="4253368"/>
          </a:xfrm>
          <a:prstGeom prst="rect">
            <a:avLst/>
          </a:prstGeom>
          <a:noFill/>
          <a:extLst>
            <a:ext uri="{909E8E84-426E-40DD-AFC4-6F175D3DCCD1}">
              <a14:hiddenFill xmlns:a14="http://schemas.microsoft.com/office/drawing/2010/main">
                <a:solidFill>
                  <a:srgbClr val="FFFFFF"/>
                </a:solidFill>
              </a14:hiddenFill>
            </a:ext>
          </a:extLst>
        </p:spPr>
      </p:pic>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rPr>
              <a:pPr>
                <a:defRPr/>
              </a:pPr>
              <a:t>2</a:t>
            </a:fld>
            <a:endParaRPr lang="fr-FR" dirty="0">
              <a:solidFill>
                <a:srgbClr val="000099"/>
              </a:solidFill>
            </a:endParaRPr>
          </a:p>
        </p:txBody>
      </p:sp>
      <p:pic>
        <p:nvPicPr>
          <p:cNvPr id="39" name="Picture 4" descr="O:\Kd2\ECB\Beratung\Direct Marketing\Euro 5 und 10 und 20 Euro School ppt\Praese Material\Legenden\Legende_FI.png"/>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08000" y="360000"/>
            <a:ext cx="1308706" cy="43200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3" descr="O:\Kd2\ECB\Beratung\Direct Marketing\Euro 5 und 10 und 20 Euro School ppt\Praese Material\Inseln\Inseln_FI.png"/>
          <p:cNvPicPr>
            <a:picLocks noChangeAspect="1" noChangeArrowheads="1"/>
          </p:cNvPicPr>
          <p:nvPr/>
        </p:nvPicPr>
        <p:blipFill rotWithShape="1">
          <a:blip r:embed="rId34">
            <a:extLst>
              <a:ext uri="{28A0092B-C50C-407E-A947-70E740481C1C}">
                <a14:useLocalDpi xmlns:a14="http://schemas.microsoft.com/office/drawing/2010/main" val="0"/>
              </a:ext>
            </a:extLst>
          </a:blip>
          <a:srcRect r="22851"/>
          <a:stretch/>
        </p:blipFill>
        <p:spPr bwMode="auto">
          <a:xfrm>
            <a:off x="107504" y="4320000"/>
            <a:ext cx="392113" cy="2484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80">
                                          <p:stCondLst>
                                            <p:cond delay="0"/>
                                          </p:stCondLst>
                                        </p:cTn>
                                        <p:tgtEl>
                                          <p:spTgt spid="22"/>
                                        </p:tgtEl>
                                      </p:cBhvr>
                                    </p:animEffect>
                                    <p:anim calcmode="lin" valueType="num">
                                      <p:cBhvr>
                                        <p:cTn id="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3" dur="26">
                                          <p:stCondLst>
                                            <p:cond delay="650"/>
                                          </p:stCondLst>
                                        </p:cTn>
                                        <p:tgtEl>
                                          <p:spTgt spid="22"/>
                                        </p:tgtEl>
                                      </p:cBhvr>
                                      <p:to x="100000" y="60000"/>
                                    </p:animScale>
                                    <p:animScale>
                                      <p:cBhvr>
                                        <p:cTn id="14" dur="166" decel="50000">
                                          <p:stCondLst>
                                            <p:cond delay="676"/>
                                          </p:stCondLst>
                                        </p:cTn>
                                        <p:tgtEl>
                                          <p:spTgt spid="22"/>
                                        </p:tgtEl>
                                      </p:cBhvr>
                                      <p:to x="100000" y="100000"/>
                                    </p:animScale>
                                    <p:animScale>
                                      <p:cBhvr>
                                        <p:cTn id="15" dur="26">
                                          <p:stCondLst>
                                            <p:cond delay="1312"/>
                                          </p:stCondLst>
                                        </p:cTn>
                                        <p:tgtEl>
                                          <p:spTgt spid="22"/>
                                        </p:tgtEl>
                                      </p:cBhvr>
                                      <p:to x="100000" y="80000"/>
                                    </p:animScale>
                                    <p:animScale>
                                      <p:cBhvr>
                                        <p:cTn id="16" dur="166" decel="50000">
                                          <p:stCondLst>
                                            <p:cond delay="1338"/>
                                          </p:stCondLst>
                                        </p:cTn>
                                        <p:tgtEl>
                                          <p:spTgt spid="22"/>
                                        </p:tgtEl>
                                      </p:cBhvr>
                                      <p:to x="100000" y="100000"/>
                                    </p:animScale>
                                    <p:animScale>
                                      <p:cBhvr>
                                        <p:cTn id="17" dur="26">
                                          <p:stCondLst>
                                            <p:cond delay="1642"/>
                                          </p:stCondLst>
                                        </p:cTn>
                                        <p:tgtEl>
                                          <p:spTgt spid="22"/>
                                        </p:tgtEl>
                                      </p:cBhvr>
                                      <p:to x="100000" y="90000"/>
                                    </p:animScale>
                                    <p:animScale>
                                      <p:cBhvr>
                                        <p:cTn id="18" dur="166" decel="50000">
                                          <p:stCondLst>
                                            <p:cond delay="1668"/>
                                          </p:stCondLst>
                                        </p:cTn>
                                        <p:tgtEl>
                                          <p:spTgt spid="22"/>
                                        </p:tgtEl>
                                      </p:cBhvr>
                                      <p:to x="100000" y="100000"/>
                                    </p:animScale>
                                    <p:animScale>
                                      <p:cBhvr>
                                        <p:cTn id="19" dur="26">
                                          <p:stCondLst>
                                            <p:cond delay="1808"/>
                                          </p:stCondLst>
                                        </p:cTn>
                                        <p:tgtEl>
                                          <p:spTgt spid="22"/>
                                        </p:tgtEl>
                                      </p:cBhvr>
                                      <p:to x="100000" y="95000"/>
                                    </p:animScale>
                                    <p:animScale>
                                      <p:cBhvr>
                                        <p:cTn id="20" dur="166" decel="50000">
                                          <p:stCondLst>
                                            <p:cond delay="1834"/>
                                          </p:stCondLst>
                                        </p:cTn>
                                        <p:tgtEl>
                                          <p:spTgt spid="2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0-#ppt_w/2"/>
                                          </p:val>
                                        </p:tav>
                                        <p:tav tm="100000">
                                          <p:val>
                                            <p:strVal val="#ppt_x"/>
                                          </p:val>
                                        </p:tav>
                                      </p:tavLst>
                                    </p:anim>
                                    <p:anim calcmode="lin" valueType="num">
                                      <p:cBhvr additive="base">
                                        <p:cTn id="26" dur="500" fill="hold"/>
                                        <p:tgtEl>
                                          <p:spTgt spid="21"/>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2" presetClass="entr" presetSubtype="9"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0-#ppt_h/2"/>
                                          </p:val>
                                        </p:tav>
                                        <p:tav tm="100000">
                                          <p:val>
                                            <p:strVal val="#ppt_y"/>
                                          </p:val>
                                        </p:tav>
                                      </p:tavLst>
                                    </p:anim>
                                  </p:childTnLst>
                                </p:cTn>
                              </p:par>
                            </p:childTnLst>
                          </p:cTn>
                        </p:par>
                        <p:par>
                          <p:cTn id="32" fill="hold">
                            <p:stCondLst>
                              <p:cond delay="1000"/>
                            </p:stCondLst>
                            <p:childTnLst>
                              <p:par>
                                <p:cTn id="33" presetID="2" presetClass="entr" presetSubtype="9"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par>
                          <p:cTn id="37" fill="hold">
                            <p:stCondLst>
                              <p:cond delay="1500"/>
                            </p:stCondLst>
                            <p:childTnLst>
                              <p:par>
                                <p:cTn id="38" presetID="2" presetClass="entr" presetSubtype="9"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0-#ppt_h/2"/>
                                          </p:val>
                                        </p:tav>
                                        <p:tav tm="100000">
                                          <p:val>
                                            <p:strVal val="#ppt_y"/>
                                          </p:val>
                                        </p:tav>
                                      </p:tavLst>
                                    </p:anim>
                                  </p:childTnLst>
                                </p:cTn>
                              </p:par>
                            </p:childTnLst>
                          </p:cTn>
                        </p:par>
                        <p:par>
                          <p:cTn id="42" fill="hold">
                            <p:stCondLst>
                              <p:cond delay="2000"/>
                            </p:stCondLst>
                            <p:childTnLst>
                              <p:par>
                                <p:cTn id="43" presetID="2" presetClass="entr" presetSubtype="9"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0-#ppt_w/2"/>
                                          </p:val>
                                        </p:tav>
                                        <p:tav tm="100000">
                                          <p:val>
                                            <p:strVal val="#ppt_x"/>
                                          </p:val>
                                        </p:tav>
                                      </p:tavLst>
                                    </p:anim>
                                    <p:anim calcmode="lin" valueType="num">
                                      <p:cBhvr additive="base">
                                        <p:cTn id="46" dur="500" fill="hold"/>
                                        <p:tgtEl>
                                          <p:spTgt spid="17"/>
                                        </p:tgtEl>
                                        <p:attrNameLst>
                                          <p:attrName>ppt_y</p:attrName>
                                        </p:attrNameLst>
                                      </p:cBhvr>
                                      <p:tavLst>
                                        <p:tav tm="0">
                                          <p:val>
                                            <p:strVal val="0-#ppt_h/2"/>
                                          </p:val>
                                        </p:tav>
                                        <p:tav tm="100000">
                                          <p:val>
                                            <p:strVal val="#ppt_y"/>
                                          </p:val>
                                        </p:tav>
                                      </p:tavLst>
                                    </p:anim>
                                  </p:childTnLst>
                                </p:cTn>
                              </p:par>
                            </p:childTnLst>
                          </p:cTn>
                        </p:par>
                        <p:par>
                          <p:cTn id="47" fill="hold">
                            <p:stCondLst>
                              <p:cond delay="2500"/>
                            </p:stCondLst>
                            <p:childTnLst>
                              <p:par>
                                <p:cTn id="48" presetID="2" presetClass="entr" presetSubtype="9"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0-#ppt_w/2"/>
                                          </p:val>
                                        </p:tav>
                                        <p:tav tm="100000">
                                          <p:val>
                                            <p:strVal val="#ppt_x"/>
                                          </p:val>
                                        </p:tav>
                                      </p:tavLst>
                                    </p:anim>
                                    <p:anim calcmode="lin" valueType="num">
                                      <p:cBhvr additive="base">
                                        <p:cTn id="51" dur="500" fill="hold"/>
                                        <p:tgtEl>
                                          <p:spTgt spid="16"/>
                                        </p:tgtEl>
                                        <p:attrNameLst>
                                          <p:attrName>ppt_y</p:attrName>
                                        </p:attrNameLst>
                                      </p:cBhvr>
                                      <p:tavLst>
                                        <p:tav tm="0">
                                          <p:val>
                                            <p:strVal val="0-#ppt_h/2"/>
                                          </p:val>
                                        </p:tav>
                                        <p:tav tm="100000">
                                          <p:val>
                                            <p:strVal val="#ppt_y"/>
                                          </p:val>
                                        </p:tav>
                                      </p:tavLst>
                                    </p:anim>
                                  </p:childTnLst>
                                </p:cTn>
                              </p:par>
                            </p:childTnLst>
                          </p:cTn>
                        </p:par>
                        <p:par>
                          <p:cTn id="52" fill="hold">
                            <p:stCondLst>
                              <p:cond delay="3000"/>
                            </p:stCondLst>
                            <p:childTnLst>
                              <p:par>
                                <p:cTn id="53" presetID="2" presetClass="entr" presetSubtype="9"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3080"/>
                                        </p:tgtEl>
                                        <p:attrNameLst>
                                          <p:attrName>style.visibility</p:attrName>
                                        </p:attrNameLst>
                                      </p:cBhvr>
                                      <p:to>
                                        <p:strVal val="visible"/>
                                      </p:to>
                                    </p:set>
                                    <p:anim calcmode="lin" valueType="num">
                                      <p:cBhvr additive="base">
                                        <p:cTn id="61" dur="500" fill="hold"/>
                                        <p:tgtEl>
                                          <p:spTgt spid="3080"/>
                                        </p:tgtEl>
                                        <p:attrNameLst>
                                          <p:attrName>ppt_x</p:attrName>
                                        </p:attrNameLst>
                                      </p:cBhvr>
                                      <p:tavLst>
                                        <p:tav tm="0">
                                          <p:val>
                                            <p:strVal val="0-#ppt_w/2"/>
                                          </p:val>
                                        </p:tav>
                                        <p:tav tm="100000">
                                          <p:val>
                                            <p:strVal val="#ppt_x"/>
                                          </p:val>
                                        </p:tav>
                                      </p:tavLst>
                                    </p:anim>
                                    <p:anim calcmode="lin" valueType="num">
                                      <p:cBhvr additive="base">
                                        <p:cTn id="62" dur="500" fill="hold"/>
                                        <p:tgtEl>
                                          <p:spTgt spid="3080"/>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3078"/>
                                        </p:tgtEl>
                                        <p:attrNameLst>
                                          <p:attrName>style.visibility</p:attrName>
                                        </p:attrNameLst>
                                      </p:cBhvr>
                                      <p:to>
                                        <p:strVal val="visible"/>
                                      </p:to>
                                    </p:set>
                                    <p:anim calcmode="lin" valueType="num">
                                      <p:cBhvr additive="base">
                                        <p:cTn id="67" dur="500" fill="hold"/>
                                        <p:tgtEl>
                                          <p:spTgt spid="3078"/>
                                        </p:tgtEl>
                                        <p:attrNameLst>
                                          <p:attrName>ppt_x</p:attrName>
                                        </p:attrNameLst>
                                      </p:cBhvr>
                                      <p:tavLst>
                                        <p:tav tm="0">
                                          <p:val>
                                            <p:strVal val="0-#ppt_w/2"/>
                                          </p:val>
                                        </p:tav>
                                        <p:tav tm="100000">
                                          <p:val>
                                            <p:strVal val="#ppt_x"/>
                                          </p:val>
                                        </p:tav>
                                      </p:tavLst>
                                    </p:anim>
                                    <p:anim calcmode="lin" valueType="num">
                                      <p:cBhvr additive="base">
                                        <p:cTn id="68" dur="500" fill="hold"/>
                                        <p:tgtEl>
                                          <p:spTgt spid="307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1028"/>
                                        </p:tgtEl>
                                        <p:attrNameLst>
                                          <p:attrName>style.visibility</p:attrName>
                                        </p:attrNameLst>
                                      </p:cBhvr>
                                      <p:to>
                                        <p:strVal val="visible"/>
                                      </p:to>
                                    </p:set>
                                    <p:anim calcmode="lin" valueType="num">
                                      <p:cBhvr additive="base">
                                        <p:cTn id="73" dur="500" fill="hold"/>
                                        <p:tgtEl>
                                          <p:spTgt spid="1028"/>
                                        </p:tgtEl>
                                        <p:attrNameLst>
                                          <p:attrName>ppt_x</p:attrName>
                                        </p:attrNameLst>
                                      </p:cBhvr>
                                      <p:tavLst>
                                        <p:tav tm="0">
                                          <p:val>
                                            <p:strVal val="0-#ppt_w/2"/>
                                          </p:val>
                                        </p:tav>
                                        <p:tav tm="100000">
                                          <p:val>
                                            <p:strVal val="#ppt_x"/>
                                          </p:val>
                                        </p:tav>
                                      </p:tavLst>
                                    </p:anim>
                                    <p:anim calcmode="lin" valueType="num">
                                      <p:cBhvr additive="base">
                                        <p:cTn id="74" dur="500" fill="hold"/>
                                        <p:tgtEl>
                                          <p:spTgt spid="1028"/>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nodeType="clickEffect">
                                  <p:stCondLst>
                                    <p:cond delay="0"/>
                                  </p:stCondLst>
                                  <p:childTnLst>
                                    <p:set>
                                      <p:cBhvr>
                                        <p:cTn id="78" dur="1" fill="hold">
                                          <p:stCondLst>
                                            <p:cond delay="0"/>
                                          </p:stCondLst>
                                        </p:cTn>
                                        <p:tgtEl>
                                          <p:spTgt spid="1026"/>
                                        </p:tgtEl>
                                        <p:attrNameLst>
                                          <p:attrName>style.visibility</p:attrName>
                                        </p:attrNameLst>
                                      </p:cBhvr>
                                      <p:to>
                                        <p:strVal val="visible"/>
                                      </p:to>
                                    </p:set>
                                    <p:anim calcmode="lin" valueType="num">
                                      <p:cBhvr additive="base">
                                        <p:cTn id="79" dur="500" fill="hold"/>
                                        <p:tgtEl>
                                          <p:spTgt spid="1026"/>
                                        </p:tgtEl>
                                        <p:attrNameLst>
                                          <p:attrName>ppt_x</p:attrName>
                                        </p:attrNameLst>
                                      </p:cBhvr>
                                      <p:tavLst>
                                        <p:tav tm="0">
                                          <p:val>
                                            <p:strVal val="0-#ppt_w/2"/>
                                          </p:val>
                                        </p:tav>
                                        <p:tav tm="100000">
                                          <p:val>
                                            <p:strVal val="#ppt_x"/>
                                          </p:val>
                                        </p:tav>
                                      </p:tavLst>
                                    </p:anim>
                                    <p:anim calcmode="lin" valueType="num">
                                      <p:cBhvr additive="base">
                                        <p:cTn id="80" dur="500" fill="hold"/>
                                        <p:tgtEl>
                                          <p:spTgt spid="102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nodeType="clickEffect">
                                  <p:stCondLst>
                                    <p:cond delay="0"/>
                                  </p:stCondLst>
                                  <p:childTnLst>
                                    <p:set>
                                      <p:cBhvr>
                                        <p:cTn id="84" dur="1" fill="hold">
                                          <p:stCondLst>
                                            <p:cond delay="0"/>
                                          </p:stCondLst>
                                        </p:cTn>
                                        <p:tgtEl>
                                          <p:spTgt spid="1030"/>
                                        </p:tgtEl>
                                        <p:attrNameLst>
                                          <p:attrName>style.visibility</p:attrName>
                                        </p:attrNameLst>
                                      </p:cBhvr>
                                      <p:to>
                                        <p:strVal val="visible"/>
                                      </p:to>
                                    </p:set>
                                    <p:anim calcmode="lin" valueType="num">
                                      <p:cBhvr additive="base">
                                        <p:cTn id="85" dur="500" fill="hold"/>
                                        <p:tgtEl>
                                          <p:spTgt spid="1030"/>
                                        </p:tgtEl>
                                        <p:attrNameLst>
                                          <p:attrName>ppt_x</p:attrName>
                                        </p:attrNameLst>
                                      </p:cBhvr>
                                      <p:tavLst>
                                        <p:tav tm="0">
                                          <p:val>
                                            <p:strVal val="0-#ppt_w/2"/>
                                          </p:val>
                                        </p:tav>
                                        <p:tav tm="100000">
                                          <p:val>
                                            <p:strVal val="#ppt_x"/>
                                          </p:val>
                                        </p:tav>
                                      </p:tavLst>
                                    </p:anim>
                                    <p:anim calcmode="lin" valueType="num">
                                      <p:cBhvr additive="base">
                                        <p:cTn id="86" dur="500" fill="hold"/>
                                        <p:tgtEl>
                                          <p:spTgt spid="1030"/>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nodeType="clickEffect">
                                  <p:stCondLst>
                                    <p:cond delay="0"/>
                                  </p:stCondLst>
                                  <p:childTnLst>
                                    <p:set>
                                      <p:cBhvr>
                                        <p:cTn id="90" dur="1" fill="hold">
                                          <p:stCondLst>
                                            <p:cond delay="0"/>
                                          </p:stCondLst>
                                        </p:cTn>
                                        <p:tgtEl>
                                          <p:spTgt spid="3083"/>
                                        </p:tgtEl>
                                        <p:attrNameLst>
                                          <p:attrName>style.visibility</p:attrName>
                                        </p:attrNameLst>
                                      </p:cBhvr>
                                      <p:to>
                                        <p:strVal val="visible"/>
                                      </p:to>
                                    </p:set>
                                    <p:anim calcmode="lin" valueType="num">
                                      <p:cBhvr additive="base">
                                        <p:cTn id="91" dur="500" fill="hold"/>
                                        <p:tgtEl>
                                          <p:spTgt spid="3083"/>
                                        </p:tgtEl>
                                        <p:attrNameLst>
                                          <p:attrName>ppt_x</p:attrName>
                                        </p:attrNameLst>
                                      </p:cBhvr>
                                      <p:tavLst>
                                        <p:tav tm="0">
                                          <p:val>
                                            <p:strVal val="0-#ppt_w/2"/>
                                          </p:val>
                                        </p:tav>
                                        <p:tav tm="100000">
                                          <p:val>
                                            <p:strVal val="#ppt_x"/>
                                          </p:val>
                                        </p:tav>
                                      </p:tavLst>
                                    </p:anim>
                                    <p:anim calcmode="lin" valueType="num">
                                      <p:cBhvr additive="base">
                                        <p:cTn id="92" dur="500" fill="hold"/>
                                        <p:tgtEl>
                                          <p:spTgt spid="3083"/>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nodeType="clickEffect">
                                  <p:stCondLst>
                                    <p:cond delay="0"/>
                                  </p:stCondLst>
                                  <p:childTnLst>
                                    <p:set>
                                      <p:cBhvr>
                                        <p:cTn id="96" dur="1" fill="hold">
                                          <p:stCondLst>
                                            <p:cond delay="0"/>
                                          </p:stCondLst>
                                        </p:cTn>
                                        <p:tgtEl>
                                          <p:spTgt spid="3075"/>
                                        </p:tgtEl>
                                        <p:attrNameLst>
                                          <p:attrName>style.visibility</p:attrName>
                                        </p:attrNameLst>
                                      </p:cBhvr>
                                      <p:to>
                                        <p:strVal val="visible"/>
                                      </p:to>
                                    </p:set>
                                    <p:anim calcmode="lin" valueType="num">
                                      <p:cBhvr additive="base">
                                        <p:cTn id="97" dur="500" fill="hold"/>
                                        <p:tgtEl>
                                          <p:spTgt spid="3075"/>
                                        </p:tgtEl>
                                        <p:attrNameLst>
                                          <p:attrName>ppt_x</p:attrName>
                                        </p:attrNameLst>
                                      </p:cBhvr>
                                      <p:tavLst>
                                        <p:tav tm="0">
                                          <p:val>
                                            <p:strVal val="0-#ppt_w/2"/>
                                          </p:val>
                                        </p:tav>
                                        <p:tav tm="100000">
                                          <p:val>
                                            <p:strVal val="#ppt_x"/>
                                          </p:val>
                                        </p:tav>
                                      </p:tavLst>
                                    </p:anim>
                                    <p:anim calcmode="lin" valueType="num">
                                      <p:cBhvr additive="base">
                                        <p:cTn id="98"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nodeType="clickEffect">
                                  <p:stCondLst>
                                    <p:cond delay="0"/>
                                  </p:stCondLst>
                                  <p:childTnLst>
                                    <p:set>
                                      <p:cBhvr>
                                        <p:cTn id="102" dur="1" fill="hold">
                                          <p:stCondLst>
                                            <p:cond delay="0"/>
                                          </p:stCondLst>
                                        </p:cTn>
                                        <p:tgtEl>
                                          <p:spTgt spid="3077"/>
                                        </p:tgtEl>
                                        <p:attrNameLst>
                                          <p:attrName>style.visibility</p:attrName>
                                        </p:attrNameLst>
                                      </p:cBhvr>
                                      <p:to>
                                        <p:strVal val="visible"/>
                                      </p:to>
                                    </p:set>
                                    <p:anim calcmode="lin" valueType="num">
                                      <p:cBhvr additive="base">
                                        <p:cTn id="103" dur="500" fill="hold"/>
                                        <p:tgtEl>
                                          <p:spTgt spid="3077"/>
                                        </p:tgtEl>
                                        <p:attrNameLst>
                                          <p:attrName>ppt_x</p:attrName>
                                        </p:attrNameLst>
                                      </p:cBhvr>
                                      <p:tavLst>
                                        <p:tav tm="0">
                                          <p:val>
                                            <p:strVal val="0-#ppt_w/2"/>
                                          </p:val>
                                        </p:tav>
                                        <p:tav tm="100000">
                                          <p:val>
                                            <p:strVal val="#ppt_x"/>
                                          </p:val>
                                        </p:tav>
                                      </p:tavLst>
                                    </p:anim>
                                    <p:anim calcmode="lin" valueType="num">
                                      <p:cBhvr additive="base">
                                        <p:cTn id="104" dur="500" fill="hold"/>
                                        <p:tgtEl>
                                          <p:spTgt spid="3077"/>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nodeType="clickEffect">
                                  <p:stCondLst>
                                    <p:cond delay="0"/>
                                  </p:stCondLst>
                                  <p:childTnLst>
                                    <p:set>
                                      <p:cBhvr>
                                        <p:cTn id="108" dur="1" fill="hold">
                                          <p:stCondLst>
                                            <p:cond delay="0"/>
                                          </p:stCondLst>
                                        </p:cTn>
                                        <p:tgtEl>
                                          <p:spTgt spid="1032"/>
                                        </p:tgtEl>
                                        <p:attrNameLst>
                                          <p:attrName>style.visibility</p:attrName>
                                        </p:attrNameLst>
                                      </p:cBhvr>
                                      <p:to>
                                        <p:strVal val="visible"/>
                                      </p:to>
                                    </p:set>
                                    <p:anim calcmode="lin" valueType="num">
                                      <p:cBhvr additive="base">
                                        <p:cTn id="109" dur="500" fill="hold"/>
                                        <p:tgtEl>
                                          <p:spTgt spid="1032"/>
                                        </p:tgtEl>
                                        <p:attrNameLst>
                                          <p:attrName>ppt_x</p:attrName>
                                        </p:attrNameLst>
                                      </p:cBhvr>
                                      <p:tavLst>
                                        <p:tav tm="0">
                                          <p:val>
                                            <p:strVal val="0-#ppt_w/2"/>
                                          </p:val>
                                        </p:tav>
                                        <p:tav tm="100000">
                                          <p:val>
                                            <p:strVal val="#ppt_x"/>
                                          </p:val>
                                        </p:tav>
                                      </p:tavLst>
                                    </p:anim>
                                    <p:anim calcmode="lin" valueType="num">
                                      <p:cBhvr additive="base">
                                        <p:cTn id="110" dur="500" fill="hold"/>
                                        <p:tgtEl>
                                          <p:spTgt spid="1032"/>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nodeType="clickEffect">
                                  <p:stCondLst>
                                    <p:cond delay="0"/>
                                  </p:stCondLst>
                                  <p:childTnLst>
                                    <p:set>
                                      <p:cBhvr>
                                        <p:cTn id="114" dur="1" fill="hold">
                                          <p:stCondLst>
                                            <p:cond delay="0"/>
                                          </p:stCondLst>
                                        </p:cTn>
                                        <p:tgtEl>
                                          <p:spTgt spid="3074"/>
                                        </p:tgtEl>
                                        <p:attrNameLst>
                                          <p:attrName>style.visibility</p:attrName>
                                        </p:attrNameLst>
                                      </p:cBhvr>
                                      <p:to>
                                        <p:strVal val="visible"/>
                                      </p:to>
                                    </p:set>
                                    <p:anim calcmode="lin" valueType="num">
                                      <p:cBhvr additive="base">
                                        <p:cTn id="115" dur="500" fill="hold"/>
                                        <p:tgtEl>
                                          <p:spTgt spid="3074"/>
                                        </p:tgtEl>
                                        <p:attrNameLst>
                                          <p:attrName>ppt_x</p:attrName>
                                        </p:attrNameLst>
                                      </p:cBhvr>
                                      <p:tavLst>
                                        <p:tav tm="0">
                                          <p:val>
                                            <p:strVal val="0-#ppt_w/2"/>
                                          </p:val>
                                        </p:tav>
                                        <p:tav tm="100000">
                                          <p:val>
                                            <p:strVal val="#ppt_x"/>
                                          </p:val>
                                        </p:tav>
                                      </p:tavLst>
                                    </p:anim>
                                    <p:anim calcmode="lin" valueType="num">
                                      <p:cBhvr additive="base">
                                        <p:cTn id="116" dur="500" fill="hold"/>
                                        <p:tgtEl>
                                          <p:spTgt spid="3074"/>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nodeType="clickEffect">
                                  <p:stCondLst>
                                    <p:cond delay="0"/>
                                  </p:stCondLst>
                                  <p:childTnLst>
                                    <p:set>
                                      <p:cBhvr>
                                        <p:cTn id="120" dur="1" fill="hold">
                                          <p:stCondLst>
                                            <p:cond delay="0"/>
                                          </p:stCondLst>
                                        </p:cTn>
                                        <p:tgtEl>
                                          <p:spTgt spid="1027"/>
                                        </p:tgtEl>
                                        <p:attrNameLst>
                                          <p:attrName>style.visibility</p:attrName>
                                        </p:attrNameLst>
                                      </p:cBhvr>
                                      <p:to>
                                        <p:strVal val="visible"/>
                                      </p:to>
                                    </p:set>
                                    <p:anim calcmode="lin" valueType="num">
                                      <p:cBhvr additive="base">
                                        <p:cTn id="121" dur="500" fill="hold"/>
                                        <p:tgtEl>
                                          <p:spTgt spid="1027"/>
                                        </p:tgtEl>
                                        <p:attrNameLst>
                                          <p:attrName>ppt_x</p:attrName>
                                        </p:attrNameLst>
                                      </p:cBhvr>
                                      <p:tavLst>
                                        <p:tav tm="0">
                                          <p:val>
                                            <p:strVal val="0-#ppt_w/2"/>
                                          </p:val>
                                        </p:tav>
                                        <p:tav tm="100000">
                                          <p:val>
                                            <p:strVal val="#ppt_x"/>
                                          </p:val>
                                        </p:tav>
                                      </p:tavLst>
                                    </p:anim>
                                    <p:anim calcmode="lin" valueType="num">
                                      <p:cBhvr additive="base">
                                        <p:cTn id="122" dur="500" fill="hold"/>
                                        <p:tgtEl>
                                          <p:spTgt spid="1027"/>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nodeType="clickEffect">
                                  <p:stCondLst>
                                    <p:cond delay="0"/>
                                  </p:stCondLst>
                                  <p:childTnLst>
                                    <p:set>
                                      <p:cBhvr>
                                        <p:cTn id="126" dur="1" fill="hold">
                                          <p:stCondLst>
                                            <p:cond delay="0"/>
                                          </p:stCondLst>
                                        </p:cTn>
                                        <p:tgtEl>
                                          <p:spTgt spid="3081"/>
                                        </p:tgtEl>
                                        <p:attrNameLst>
                                          <p:attrName>style.visibility</p:attrName>
                                        </p:attrNameLst>
                                      </p:cBhvr>
                                      <p:to>
                                        <p:strVal val="visible"/>
                                      </p:to>
                                    </p:set>
                                    <p:anim calcmode="lin" valueType="num">
                                      <p:cBhvr additive="base">
                                        <p:cTn id="127" dur="500" fill="hold"/>
                                        <p:tgtEl>
                                          <p:spTgt spid="3081"/>
                                        </p:tgtEl>
                                        <p:attrNameLst>
                                          <p:attrName>ppt_x</p:attrName>
                                        </p:attrNameLst>
                                      </p:cBhvr>
                                      <p:tavLst>
                                        <p:tav tm="0">
                                          <p:val>
                                            <p:strVal val="0-#ppt_w/2"/>
                                          </p:val>
                                        </p:tav>
                                        <p:tav tm="100000">
                                          <p:val>
                                            <p:strVal val="#ppt_x"/>
                                          </p:val>
                                        </p:tav>
                                      </p:tavLst>
                                    </p:anim>
                                    <p:anim calcmode="lin" valueType="num">
                                      <p:cBhvr additive="base">
                                        <p:cTn id="128" dur="500" fill="hold"/>
                                        <p:tgtEl>
                                          <p:spTgt spid="3081"/>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8" fill="hold" nodeType="clickEffect">
                                  <p:stCondLst>
                                    <p:cond delay="0"/>
                                  </p:stCondLst>
                                  <p:childTnLst>
                                    <p:set>
                                      <p:cBhvr>
                                        <p:cTn id="132" dur="1" fill="hold">
                                          <p:stCondLst>
                                            <p:cond delay="0"/>
                                          </p:stCondLst>
                                        </p:cTn>
                                        <p:tgtEl>
                                          <p:spTgt spid="3079"/>
                                        </p:tgtEl>
                                        <p:attrNameLst>
                                          <p:attrName>style.visibility</p:attrName>
                                        </p:attrNameLst>
                                      </p:cBhvr>
                                      <p:to>
                                        <p:strVal val="visible"/>
                                      </p:to>
                                    </p:set>
                                    <p:anim calcmode="lin" valueType="num">
                                      <p:cBhvr additive="base">
                                        <p:cTn id="133" dur="500" fill="hold"/>
                                        <p:tgtEl>
                                          <p:spTgt spid="3079"/>
                                        </p:tgtEl>
                                        <p:attrNameLst>
                                          <p:attrName>ppt_x</p:attrName>
                                        </p:attrNameLst>
                                      </p:cBhvr>
                                      <p:tavLst>
                                        <p:tav tm="0">
                                          <p:val>
                                            <p:strVal val="0-#ppt_w/2"/>
                                          </p:val>
                                        </p:tav>
                                        <p:tav tm="100000">
                                          <p:val>
                                            <p:strVal val="#ppt_x"/>
                                          </p:val>
                                        </p:tav>
                                      </p:tavLst>
                                    </p:anim>
                                    <p:anim calcmode="lin" valueType="num">
                                      <p:cBhvr additive="base">
                                        <p:cTn id="134" dur="500" fill="hold"/>
                                        <p:tgtEl>
                                          <p:spTgt spid="3079"/>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8" fill="hold" nodeType="clickEffect">
                                  <p:stCondLst>
                                    <p:cond delay="0"/>
                                  </p:stCondLst>
                                  <p:childTnLst>
                                    <p:set>
                                      <p:cBhvr>
                                        <p:cTn id="138" dur="1" fill="hold">
                                          <p:stCondLst>
                                            <p:cond delay="0"/>
                                          </p:stCondLst>
                                        </p:cTn>
                                        <p:tgtEl>
                                          <p:spTgt spid="1031"/>
                                        </p:tgtEl>
                                        <p:attrNameLst>
                                          <p:attrName>style.visibility</p:attrName>
                                        </p:attrNameLst>
                                      </p:cBhvr>
                                      <p:to>
                                        <p:strVal val="visible"/>
                                      </p:to>
                                    </p:set>
                                    <p:anim calcmode="lin" valueType="num">
                                      <p:cBhvr additive="base">
                                        <p:cTn id="139" dur="500" fill="hold"/>
                                        <p:tgtEl>
                                          <p:spTgt spid="1031"/>
                                        </p:tgtEl>
                                        <p:attrNameLst>
                                          <p:attrName>ppt_x</p:attrName>
                                        </p:attrNameLst>
                                      </p:cBhvr>
                                      <p:tavLst>
                                        <p:tav tm="0">
                                          <p:val>
                                            <p:strVal val="0-#ppt_w/2"/>
                                          </p:val>
                                        </p:tav>
                                        <p:tav tm="100000">
                                          <p:val>
                                            <p:strVal val="#ppt_x"/>
                                          </p:val>
                                        </p:tav>
                                      </p:tavLst>
                                    </p:anim>
                                    <p:anim calcmode="lin" valueType="num">
                                      <p:cBhvr additive="base">
                                        <p:cTn id="140" dur="500" fill="hold"/>
                                        <p:tgtEl>
                                          <p:spTgt spid="1031"/>
                                        </p:tgtEl>
                                        <p:attrNameLst>
                                          <p:attrName>ppt_y</p:attrName>
                                        </p:attrNameLst>
                                      </p:cBhvr>
                                      <p:tavLst>
                                        <p:tav tm="0">
                                          <p:val>
                                            <p:strVal val="#ppt_y"/>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8" fill="hold" nodeType="clickEffect">
                                  <p:stCondLst>
                                    <p:cond delay="0"/>
                                  </p:stCondLst>
                                  <p:childTnLst>
                                    <p:set>
                                      <p:cBhvr>
                                        <p:cTn id="144" dur="1" fill="hold">
                                          <p:stCondLst>
                                            <p:cond delay="0"/>
                                          </p:stCondLst>
                                        </p:cTn>
                                        <p:tgtEl>
                                          <p:spTgt spid="1033"/>
                                        </p:tgtEl>
                                        <p:attrNameLst>
                                          <p:attrName>style.visibility</p:attrName>
                                        </p:attrNameLst>
                                      </p:cBhvr>
                                      <p:to>
                                        <p:strVal val="visible"/>
                                      </p:to>
                                    </p:set>
                                    <p:anim calcmode="lin" valueType="num">
                                      <p:cBhvr additive="base">
                                        <p:cTn id="145" dur="500" fill="hold"/>
                                        <p:tgtEl>
                                          <p:spTgt spid="1033"/>
                                        </p:tgtEl>
                                        <p:attrNameLst>
                                          <p:attrName>ppt_x</p:attrName>
                                        </p:attrNameLst>
                                      </p:cBhvr>
                                      <p:tavLst>
                                        <p:tav tm="0">
                                          <p:val>
                                            <p:strVal val="0-#ppt_w/2"/>
                                          </p:val>
                                        </p:tav>
                                        <p:tav tm="100000">
                                          <p:val>
                                            <p:strVal val="#ppt_x"/>
                                          </p:val>
                                        </p:tav>
                                      </p:tavLst>
                                    </p:anim>
                                    <p:anim calcmode="lin" valueType="num">
                                      <p:cBhvr additive="base">
                                        <p:cTn id="146" dur="500" fill="hold"/>
                                        <p:tgtEl>
                                          <p:spTgt spid="1033"/>
                                        </p:tgtEl>
                                        <p:attrNameLst>
                                          <p:attrName>ppt_y</p:attrName>
                                        </p:attrNameLst>
                                      </p:cBhvr>
                                      <p:tavLst>
                                        <p:tav tm="0">
                                          <p:val>
                                            <p:strVal val="#ppt_y"/>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8" fill="hold" nodeType="clickEffect">
                                  <p:stCondLst>
                                    <p:cond delay="0"/>
                                  </p:stCondLst>
                                  <p:childTnLst>
                                    <p:set>
                                      <p:cBhvr>
                                        <p:cTn id="150" dur="1" fill="hold">
                                          <p:stCondLst>
                                            <p:cond delay="0"/>
                                          </p:stCondLst>
                                        </p:cTn>
                                        <p:tgtEl>
                                          <p:spTgt spid="3084"/>
                                        </p:tgtEl>
                                        <p:attrNameLst>
                                          <p:attrName>style.visibility</p:attrName>
                                        </p:attrNameLst>
                                      </p:cBhvr>
                                      <p:to>
                                        <p:strVal val="visible"/>
                                      </p:to>
                                    </p:set>
                                    <p:anim calcmode="lin" valueType="num">
                                      <p:cBhvr additive="base">
                                        <p:cTn id="151" dur="500" fill="hold"/>
                                        <p:tgtEl>
                                          <p:spTgt spid="3084"/>
                                        </p:tgtEl>
                                        <p:attrNameLst>
                                          <p:attrName>ppt_x</p:attrName>
                                        </p:attrNameLst>
                                      </p:cBhvr>
                                      <p:tavLst>
                                        <p:tav tm="0">
                                          <p:val>
                                            <p:strVal val="0-#ppt_w/2"/>
                                          </p:val>
                                        </p:tav>
                                        <p:tav tm="100000">
                                          <p:val>
                                            <p:strVal val="#ppt_x"/>
                                          </p:val>
                                        </p:tav>
                                      </p:tavLst>
                                    </p:anim>
                                    <p:anim calcmode="lin" valueType="num">
                                      <p:cBhvr additive="base">
                                        <p:cTn id="152" dur="500" fill="hold"/>
                                        <p:tgtEl>
                                          <p:spTgt spid="3084"/>
                                        </p:tgtEl>
                                        <p:attrNameLst>
                                          <p:attrName>ppt_y</p:attrName>
                                        </p:attrNameLst>
                                      </p:cBhvr>
                                      <p:tavLst>
                                        <p:tav tm="0">
                                          <p:val>
                                            <p:strVal val="#ppt_y"/>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8" fill="hold" nodeType="clickEffect">
                                  <p:stCondLst>
                                    <p:cond delay="0"/>
                                  </p:stCondLst>
                                  <p:childTnLst>
                                    <p:set>
                                      <p:cBhvr>
                                        <p:cTn id="156" dur="1" fill="hold">
                                          <p:stCondLst>
                                            <p:cond delay="0"/>
                                          </p:stCondLst>
                                        </p:cTn>
                                        <p:tgtEl>
                                          <p:spTgt spid="1029"/>
                                        </p:tgtEl>
                                        <p:attrNameLst>
                                          <p:attrName>style.visibility</p:attrName>
                                        </p:attrNameLst>
                                      </p:cBhvr>
                                      <p:to>
                                        <p:strVal val="visible"/>
                                      </p:to>
                                    </p:set>
                                    <p:anim calcmode="lin" valueType="num">
                                      <p:cBhvr additive="base">
                                        <p:cTn id="157" dur="500" fill="hold"/>
                                        <p:tgtEl>
                                          <p:spTgt spid="1029"/>
                                        </p:tgtEl>
                                        <p:attrNameLst>
                                          <p:attrName>ppt_x</p:attrName>
                                        </p:attrNameLst>
                                      </p:cBhvr>
                                      <p:tavLst>
                                        <p:tav tm="0">
                                          <p:val>
                                            <p:strVal val="0-#ppt_w/2"/>
                                          </p:val>
                                        </p:tav>
                                        <p:tav tm="100000">
                                          <p:val>
                                            <p:strVal val="#ppt_x"/>
                                          </p:val>
                                        </p:tav>
                                      </p:tavLst>
                                    </p:anim>
                                    <p:anim calcmode="lin" valueType="num">
                                      <p:cBhvr additive="base">
                                        <p:cTn id="158" dur="500" fill="hold"/>
                                        <p:tgtEl>
                                          <p:spTgt spid="1029"/>
                                        </p:tgtEl>
                                        <p:attrNameLst>
                                          <p:attrName>ppt_y</p:attrName>
                                        </p:attrNameLst>
                                      </p:cBhvr>
                                      <p:tavLst>
                                        <p:tav tm="0">
                                          <p:val>
                                            <p:strVal val="#ppt_y"/>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8" fill="hold" nodeType="clickEffect">
                                  <p:stCondLst>
                                    <p:cond delay="0"/>
                                  </p:stCondLst>
                                  <p:childTnLst>
                                    <p:set>
                                      <p:cBhvr>
                                        <p:cTn id="162" dur="1" fill="hold">
                                          <p:stCondLst>
                                            <p:cond delay="0"/>
                                          </p:stCondLst>
                                        </p:cTn>
                                        <p:tgtEl>
                                          <p:spTgt spid="3082"/>
                                        </p:tgtEl>
                                        <p:attrNameLst>
                                          <p:attrName>style.visibility</p:attrName>
                                        </p:attrNameLst>
                                      </p:cBhvr>
                                      <p:to>
                                        <p:strVal val="visible"/>
                                      </p:to>
                                    </p:set>
                                    <p:anim calcmode="lin" valueType="num">
                                      <p:cBhvr additive="base">
                                        <p:cTn id="163" dur="500" fill="hold"/>
                                        <p:tgtEl>
                                          <p:spTgt spid="3082"/>
                                        </p:tgtEl>
                                        <p:attrNameLst>
                                          <p:attrName>ppt_x</p:attrName>
                                        </p:attrNameLst>
                                      </p:cBhvr>
                                      <p:tavLst>
                                        <p:tav tm="0">
                                          <p:val>
                                            <p:strVal val="0-#ppt_w/2"/>
                                          </p:val>
                                        </p:tav>
                                        <p:tav tm="100000">
                                          <p:val>
                                            <p:strVal val="#ppt_x"/>
                                          </p:val>
                                        </p:tav>
                                      </p:tavLst>
                                    </p:anim>
                                    <p:anim calcmode="lin" valueType="num">
                                      <p:cBhvr additive="base">
                                        <p:cTn id="164" dur="500" fill="hold"/>
                                        <p:tgtEl>
                                          <p:spTgt spid="3082"/>
                                        </p:tgtEl>
                                        <p:attrNameLst>
                                          <p:attrName>ppt_y</p:attrName>
                                        </p:attrNameLst>
                                      </p:cBhvr>
                                      <p:tavLst>
                                        <p:tav tm="0">
                                          <p:val>
                                            <p:strVal val="#ppt_y"/>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8" fill="hold" nodeType="clickEffect">
                                  <p:stCondLst>
                                    <p:cond delay="0"/>
                                  </p:stCondLst>
                                  <p:childTnLst>
                                    <p:set>
                                      <p:cBhvr>
                                        <p:cTn id="168" dur="1" fill="hold">
                                          <p:stCondLst>
                                            <p:cond delay="0"/>
                                          </p:stCondLst>
                                        </p:cTn>
                                        <p:tgtEl>
                                          <p:spTgt spid="3076"/>
                                        </p:tgtEl>
                                        <p:attrNameLst>
                                          <p:attrName>style.visibility</p:attrName>
                                        </p:attrNameLst>
                                      </p:cBhvr>
                                      <p:to>
                                        <p:strVal val="visible"/>
                                      </p:to>
                                    </p:set>
                                    <p:anim calcmode="lin" valueType="num">
                                      <p:cBhvr additive="base">
                                        <p:cTn id="169" dur="500" fill="hold"/>
                                        <p:tgtEl>
                                          <p:spTgt spid="3076"/>
                                        </p:tgtEl>
                                        <p:attrNameLst>
                                          <p:attrName>ppt_x</p:attrName>
                                        </p:attrNameLst>
                                      </p:cBhvr>
                                      <p:tavLst>
                                        <p:tav tm="0">
                                          <p:val>
                                            <p:strVal val="0-#ppt_w/2"/>
                                          </p:val>
                                        </p:tav>
                                        <p:tav tm="100000">
                                          <p:val>
                                            <p:strVal val="#ppt_x"/>
                                          </p:val>
                                        </p:tav>
                                      </p:tavLst>
                                    </p:anim>
                                    <p:anim calcmode="lin" valueType="num">
                                      <p:cBhvr additive="base">
                                        <p:cTn id="170"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4048" y="227687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err="1" smtClean="0">
                <a:solidFill>
                  <a:srgbClr val="000099"/>
                </a:solidFill>
                <a:latin typeface="+mj-lt"/>
              </a:rPr>
              <a:t>Klassinen</a:t>
            </a:r>
            <a:endParaRPr lang="en-GB" sz="1600" b="1" dirty="0">
              <a:solidFill>
                <a:srgbClr val="000099"/>
              </a:solidFill>
              <a:latin typeface="+mj-lt"/>
            </a:endParaRPr>
          </a:p>
        </p:txBody>
      </p:sp>
      <p:sp>
        <p:nvSpPr>
          <p:cNvPr id="20" name="Content Placeholder 19"/>
          <p:cNvSpPr txBox="1">
            <a:spLocks noGrp="1"/>
          </p:cNvSpPr>
          <p:nvPr>
            <p:ph idx="1"/>
          </p:nvPr>
        </p:nvSpPr>
        <p:spPr>
          <a:xfrm>
            <a:off x="4954880" y="413216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0" indent="0" algn="ctr">
              <a:buNone/>
            </a:pPr>
            <a:r>
              <a:rPr lang="en-GB" sz="1600" b="1" dirty="0" err="1">
                <a:solidFill>
                  <a:srgbClr val="000099"/>
                </a:solidFill>
                <a:latin typeface="+mj-lt"/>
              </a:rPr>
              <a:t>Romaaninen</a:t>
            </a:r>
            <a:endParaRPr lang="en-GB" sz="1600" b="1" dirty="0">
              <a:solidFill>
                <a:srgbClr val="000099"/>
              </a:solidFill>
              <a:latin typeface="+mj-lt"/>
            </a:endParaRPr>
          </a:p>
        </p:txBody>
      </p:sp>
      <p:sp>
        <p:nvSpPr>
          <p:cNvPr id="23" name="Content Placeholder 19"/>
          <p:cNvSpPr txBox="1">
            <a:spLocks/>
          </p:cNvSpPr>
          <p:nvPr/>
        </p:nvSpPr>
        <p:spPr>
          <a:xfrm>
            <a:off x="5004048" y="6093296"/>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buFontTx/>
              <a:buNone/>
            </a:pPr>
            <a:r>
              <a:rPr lang="en-GB" sz="1600" b="1" kern="0" dirty="0" err="1">
                <a:solidFill>
                  <a:srgbClr val="000099"/>
                </a:solidFill>
                <a:latin typeface="+mj-lt"/>
              </a:rPr>
              <a:t>Goottilainen</a:t>
            </a:r>
            <a:endParaRPr lang="en-GB" sz="1600" b="1" kern="0" dirty="0">
              <a:solidFill>
                <a:srgbClr val="000099"/>
              </a:solidFill>
              <a:latin typeface="+mj-lt"/>
            </a:endParaRPr>
          </a:p>
        </p:txBody>
      </p:sp>
      <p:pic>
        <p:nvPicPr>
          <p:cNvPr id="3074" name="Picture 2" descr="O:\Kd2\ECB\Beratung\Direct Marketing\Euro 5 und 10 und 20 Euro School ppt\Praese Material\Neu 2015 Freisteller\Seite8_Anna.png"/>
          <p:cNvPicPr>
            <a:picLocks noChangeAspect="1" noChangeArrowheads="1"/>
          </p:cNvPicPr>
          <p:nvPr/>
        </p:nvPicPr>
        <p:blipFill rotWithShape="1">
          <a:blip r:embed="rId3">
            <a:extLst>
              <a:ext uri="{28A0092B-C50C-407E-A947-70E740481C1C}">
                <a14:useLocalDpi xmlns:a14="http://schemas.microsoft.com/office/drawing/2010/main" val="0"/>
              </a:ext>
            </a:extLst>
          </a:blip>
          <a:srcRect t="-2" b="-897"/>
          <a:stretch/>
        </p:blipFill>
        <p:spPr bwMode="auto">
          <a:xfrm>
            <a:off x="32865" y="2263110"/>
            <a:ext cx="2450903" cy="462227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a:t>
            </a:r>
            <a:r>
              <a:rPr lang="fr-FR" altLang="de-DE" sz="4000" b="1" dirty="0" err="1">
                <a:solidFill>
                  <a:srgbClr val="000099"/>
                </a:solidFill>
                <a:latin typeface="+mj-lt"/>
              </a:rPr>
              <a:t>Eurosetelit</a:t>
            </a:r>
            <a:r>
              <a:rPr lang="fr-FR" altLang="de-DE" sz="4000" b="1" dirty="0">
                <a:solidFill>
                  <a:srgbClr val="000099"/>
                </a:solidFill>
                <a:latin typeface="+mj-lt"/>
              </a:rPr>
              <a:t> </a:t>
            </a:r>
          </a:p>
        </p:txBody>
      </p:sp>
      <p:pic>
        <p:nvPicPr>
          <p:cNvPr id="22" name="Picture 4" descr="O:\Kd2\ECB\Beratung\Direct Marketing\Euro 5 und 10 und 20 Euro School ppt\Praese Material\Neu 2015 Freisteller\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040735">
            <a:off x="1488333" y="1075257"/>
            <a:ext cx="2932640" cy="2340000"/>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4" name="Rectangle 12"/>
          <p:cNvSpPr/>
          <p:nvPr/>
        </p:nvSpPr>
        <p:spPr>
          <a:xfrm>
            <a:off x="1661200" y="1340768"/>
            <a:ext cx="2520280" cy="1338828"/>
          </a:xfrm>
          <a:prstGeom prst="rect">
            <a:avLst/>
          </a:prstGeom>
        </p:spPr>
        <p:txBody>
          <a:bodyPr wrap="square">
            <a:spAutoFit/>
          </a:bodyPr>
          <a:lstStyle/>
          <a:p>
            <a:pPr lvl="1" algn="ctr">
              <a:lnSpc>
                <a:spcPct val="90000"/>
              </a:lnSpc>
              <a:buClr>
                <a:srgbClr val="FF9900"/>
              </a:buClr>
              <a:buSzPct val="205000"/>
            </a:pPr>
            <a:r>
              <a:rPr lang="fi-FI" altLang="de-DE" sz="1750" b="1" dirty="0">
                <a:solidFill>
                  <a:srgbClr val="000099"/>
                </a:solidFill>
                <a:latin typeface="+mj-lt"/>
              </a:rPr>
              <a:t>Setelien aiheena ovat eurooppalaisen </a:t>
            </a:r>
            <a:r>
              <a:rPr lang="fi-FI" altLang="de-DE" sz="1750" b="1" dirty="0" smtClean="0">
                <a:solidFill>
                  <a:srgbClr val="000099"/>
                </a:solidFill>
                <a:latin typeface="+mj-lt"/>
              </a:rPr>
              <a:t>arkkitehtuurin</a:t>
            </a:r>
          </a:p>
          <a:p>
            <a:pPr lvl="1" algn="ctr">
              <a:lnSpc>
                <a:spcPct val="90000"/>
              </a:lnSpc>
              <a:buClr>
                <a:srgbClr val="FF9900"/>
              </a:buClr>
              <a:buSzPct val="205000"/>
            </a:pPr>
            <a:r>
              <a:rPr lang="fi-FI" altLang="de-DE" sz="1750" b="1" dirty="0" smtClean="0">
                <a:solidFill>
                  <a:srgbClr val="000099"/>
                </a:solidFill>
                <a:latin typeface="+mj-lt"/>
              </a:rPr>
              <a:t>tyylisuunnat. </a:t>
            </a:r>
            <a:endParaRPr lang="fi-FI" altLang="de-DE" sz="1750" b="1" dirty="0">
              <a:solidFill>
                <a:srgbClr val="000099"/>
              </a:solidFill>
              <a:latin typeface="+mj-lt"/>
            </a:endParaRPr>
          </a:p>
        </p:txBody>
      </p:sp>
      <p:pic>
        <p:nvPicPr>
          <p:cNvPr id="3" name="Picture 2" descr="O:\Kd2\ECB\Beratung\Direct Marketing\Euro 5 und 10 und 20 Euro School ppt\Praese Material\Bills jpegs\ECB_5_euro_Banknote_Specimen_Front_anderer Holo_RGB_72dpi.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42055" y="1052736"/>
            <a:ext cx="2118177" cy="108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051" name="Picture 3" descr="O:\Kd2\ECB\Beratung\Direct Marketing\Euro 5 und 10 und 20 Euro School ppt\Praese Material\Bills jpegs\ECB_10euro_Banknote_front_Specimen_RGB_72dpi.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55864" y="2853064"/>
            <a:ext cx="2204368"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 name="Picture 4" descr="O:\Kd2\ECB\Beratung\Direct Marketing\Euro 5 und 10 und 20 Euro School ppt\Praese Material\Bills jpegs\ECB_20euro_Full Banknote_front_5777_Specimen.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21804" y="4689280"/>
            <a:ext cx="2338428" cy="126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6" name="Picture 2" descr="C:\Users\User\Desktop\Bilder_Istock_2608\iStock_000020452645_Larg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44073" y="4689280"/>
            <a:ext cx="972343" cy="1296001"/>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7" name="Picture 3" descr="C:\Users\User\Desktop\Bilder_Istock_2608\iStock_000005382046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7625" t="6103" r="5173" b="13897"/>
          <a:stretch/>
        </p:blipFill>
        <p:spPr bwMode="auto">
          <a:xfrm>
            <a:off x="7340259" y="2853064"/>
            <a:ext cx="976157"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8" name="Picture 4" descr="C:\Users\User\Desktop\Bilder_Istock_2608\iStock_000052648354_Full.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40947" r="6208" b="15442"/>
          <a:stretch/>
        </p:blipFill>
        <p:spPr bwMode="auto">
          <a:xfrm>
            <a:off x="7285394" y="1052736"/>
            <a:ext cx="1031022" cy="109984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3</a:t>
            </a:fld>
            <a:endParaRPr lang="fr-FR" dirty="0">
              <a:solidFill>
                <a:srgbClr val="000099"/>
              </a:solidFill>
            </a:endParaRPr>
          </a:p>
        </p:txBody>
      </p:sp>
    </p:spTree>
    <p:extLst>
      <p:ext uri="{BB962C8B-B14F-4D97-AF65-F5344CB8AC3E}">
        <p14:creationId xmlns:p14="http://schemas.microsoft.com/office/powerpoint/2010/main" val="57933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2051"/>
                                        </p:tgtEl>
                                        <p:attrNameLst>
                                          <p:attrName>style.visibility</p:attrName>
                                        </p:attrNameLst>
                                      </p:cBhvr>
                                      <p:to>
                                        <p:strVal val="visible"/>
                                      </p:to>
                                    </p:set>
                                    <p:anim calcmode="lin" valueType="num">
                                      <p:cBhvr additive="base">
                                        <p:cTn id="21" dur="500" fill="hold"/>
                                        <p:tgtEl>
                                          <p:spTgt spid="2051"/>
                                        </p:tgtEl>
                                        <p:attrNameLst>
                                          <p:attrName>ppt_x</p:attrName>
                                        </p:attrNameLst>
                                      </p:cBhvr>
                                      <p:tavLst>
                                        <p:tav tm="0">
                                          <p:val>
                                            <p:strVal val="0-#ppt_w/2"/>
                                          </p:val>
                                        </p:tav>
                                        <p:tav tm="100000">
                                          <p:val>
                                            <p:strVal val="#ppt_x"/>
                                          </p:val>
                                        </p:tav>
                                      </p:tavLst>
                                    </p:anim>
                                    <p:anim calcmode="lin" valueType="num">
                                      <p:cBhvr additive="base">
                                        <p:cTn id="22" dur="500" fill="hold"/>
                                        <p:tgtEl>
                                          <p:spTgt spid="205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20">
                                            <p:bg/>
                                          </p:spTgt>
                                        </p:tgtEl>
                                        <p:attrNameLst>
                                          <p:attrName>style.visibility</p:attrName>
                                        </p:attrNameLst>
                                      </p:cBhvr>
                                      <p:to>
                                        <p:strVal val="visible"/>
                                      </p:to>
                                    </p:set>
                                    <p:anim calcmode="lin" valueType="num">
                                      <p:cBhvr additive="base">
                                        <p:cTn id="36" dur="500" fill="hold"/>
                                        <p:tgtEl>
                                          <p:spTgt spid="20">
                                            <p:bg/>
                                          </p:spTgt>
                                        </p:tgtEl>
                                        <p:attrNameLst>
                                          <p:attrName>ppt_x</p:attrName>
                                        </p:attrNameLst>
                                      </p:cBhvr>
                                      <p:tavLst>
                                        <p:tav tm="0">
                                          <p:val>
                                            <p:strVal val="#ppt_x"/>
                                          </p:val>
                                        </p:tav>
                                        <p:tav tm="100000">
                                          <p:val>
                                            <p:strVal val="#ppt_x"/>
                                          </p:val>
                                        </p:tav>
                                      </p:tavLst>
                                    </p:anim>
                                    <p:anim calcmode="lin" valueType="num">
                                      <p:cBhvr additive="base">
                                        <p:cTn id="37" dur="500" fill="hold"/>
                                        <p:tgtEl>
                                          <p:spTgt spid="20">
                                            <p:bg/>
                                          </p:spTgt>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0">
                                            <p:txEl>
                                              <p:pRg st="0" end="0"/>
                                            </p:txEl>
                                          </p:spTgt>
                                        </p:tgtEl>
                                        <p:attrNameLst>
                                          <p:attrName>style.visibility</p:attrName>
                                        </p:attrNameLst>
                                      </p:cBhvr>
                                      <p:to>
                                        <p:strVal val="visible"/>
                                      </p:to>
                                    </p:set>
                                    <p:anim calcmode="lin" valueType="num">
                                      <p:cBhvr additive="base">
                                        <p:cTn id="40"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500" fill="hold"/>
                                        <p:tgtEl>
                                          <p:spTgt spid="2"/>
                                        </p:tgtEl>
                                        <p:attrNameLst>
                                          <p:attrName>ppt_x</p:attrName>
                                        </p:attrNameLst>
                                      </p:cBhvr>
                                      <p:tavLst>
                                        <p:tav tm="0">
                                          <p:val>
                                            <p:strVal val="#ppt_x"/>
                                          </p:val>
                                        </p:tav>
                                        <p:tav tm="100000">
                                          <p:val>
                                            <p:strVal val="#ppt_x"/>
                                          </p:val>
                                        </p:tav>
                                      </p:tavLst>
                                    </p:anim>
                                    <p:anim calcmode="lin" valueType="num">
                                      <p:cBhvr additive="base">
                                        <p:cTn id="45" dur="500" fill="hold"/>
                                        <p:tgtEl>
                                          <p:spTgt spid="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uiExpand="1" build="p"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O:\Kd2\ECB\Beratung\Direct Marketing\Euro 5 und 10 und 20 Euro School ppt\Praese Material\Neu 2015 Freisteller\Seite2 (2).png"/>
          <p:cNvPicPr>
            <a:picLocks noChangeAspect="1" noChangeArrowheads="1"/>
          </p:cNvPicPr>
          <p:nvPr/>
        </p:nvPicPr>
        <p:blipFill rotWithShape="1">
          <a:blip r:embed="rId3">
            <a:extLst>
              <a:ext uri="{28A0092B-C50C-407E-A947-70E740481C1C}">
                <a14:useLocalDpi xmlns:a14="http://schemas.microsoft.com/office/drawing/2010/main" val="0"/>
              </a:ext>
            </a:extLst>
          </a:blip>
          <a:srcRect t="-1" r="232" b="-2087"/>
          <a:stretch/>
        </p:blipFill>
        <p:spPr bwMode="auto">
          <a:xfrm>
            <a:off x="7092280" y="908720"/>
            <a:ext cx="2048120" cy="4677948"/>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187928" y="3799205"/>
            <a:ext cx="2880016" cy="3600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en-GB" sz="1400" b="1" dirty="0" err="1">
                <a:solidFill>
                  <a:srgbClr val="000099"/>
                </a:solidFill>
                <a:latin typeface="+mj-lt"/>
              </a:rPr>
              <a:t>Renessanssi</a:t>
            </a:r>
            <a:endParaRPr lang="en-GB" sz="1400" b="1" dirty="0">
              <a:solidFill>
                <a:srgbClr val="000099"/>
              </a:solidFill>
              <a:latin typeface="+mj-lt"/>
            </a:endParaRPr>
          </a:p>
        </p:txBody>
      </p:sp>
      <p:sp>
        <p:nvSpPr>
          <p:cNvPr id="20" name="TextBox 19"/>
          <p:cNvSpPr txBox="1"/>
          <p:nvPr/>
        </p:nvSpPr>
        <p:spPr>
          <a:xfrm>
            <a:off x="430289" y="6244777"/>
            <a:ext cx="2376000" cy="3600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en-GB" sz="1400" b="1" dirty="0" err="1">
                <a:solidFill>
                  <a:srgbClr val="000099"/>
                </a:solidFill>
                <a:latin typeface="+mj-lt"/>
              </a:rPr>
              <a:t>Barokki</a:t>
            </a:r>
            <a:endParaRPr lang="en-GB" sz="1400" b="1" dirty="0">
              <a:solidFill>
                <a:srgbClr val="000099"/>
              </a:solidFill>
              <a:latin typeface="+mj-lt"/>
            </a:endParaRPr>
          </a:p>
        </p:txBody>
      </p:sp>
      <p:sp>
        <p:nvSpPr>
          <p:cNvPr id="21" name="TextBox 20"/>
          <p:cNvSpPr txBox="1"/>
          <p:nvPr/>
        </p:nvSpPr>
        <p:spPr>
          <a:xfrm>
            <a:off x="3222898" y="6246224"/>
            <a:ext cx="2448008" cy="3600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en-GB" sz="1400" b="1" dirty="0">
                <a:solidFill>
                  <a:srgbClr val="000099"/>
                </a:solidFill>
                <a:latin typeface="+mj-lt"/>
              </a:rPr>
              <a:t>1800‑luku: </a:t>
            </a:r>
            <a:r>
              <a:rPr lang="en-GB" sz="1400" b="1" dirty="0" err="1">
                <a:solidFill>
                  <a:srgbClr val="000099"/>
                </a:solidFill>
                <a:latin typeface="+mj-lt"/>
              </a:rPr>
              <a:t>terästä</a:t>
            </a:r>
            <a:r>
              <a:rPr lang="en-GB" sz="1400" b="1" dirty="0">
                <a:solidFill>
                  <a:srgbClr val="000099"/>
                </a:solidFill>
                <a:latin typeface="+mj-lt"/>
              </a:rPr>
              <a:t> ja </a:t>
            </a:r>
            <a:r>
              <a:rPr lang="en-GB" sz="1400" b="1" dirty="0" err="1">
                <a:solidFill>
                  <a:srgbClr val="000099"/>
                </a:solidFill>
                <a:latin typeface="+mj-lt"/>
              </a:rPr>
              <a:t>lasia</a:t>
            </a:r>
            <a:endParaRPr lang="en-GB" sz="1400" b="1" dirty="0">
              <a:solidFill>
                <a:srgbClr val="000099"/>
              </a:solidFill>
              <a:latin typeface="+mj-lt"/>
            </a:endParaRPr>
          </a:p>
        </p:txBody>
      </p:sp>
      <p:sp>
        <p:nvSpPr>
          <p:cNvPr id="26" name="TextBox 25"/>
          <p:cNvSpPr txBox="1"/>
          <p:nvPr/>
        </p:nvSpPr>
        <p:spPr>
          <a:xfrm>
            <a:off x="6218659" y="6244777"/>
            <a:ext cx="2376000" cy="3600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en-GB" sz="1400" b="1" dirty="0">
                <a:solidFill>
                  <a:srgbClr val="000099"/>
                </a:solidFill>
                <a:latin typeface="+mj-lt"/>
              </a:rPr>
              <a:t>1900-luku</a:t>
            </a:r>
          </a:p>
        </p:txBody>
      </p:sp>
      <p:sp>
        <p:nvSpPr>
          <p:cNvPr id="22"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a:t>
            </a:r>
            <a:r>
              <a:rPr lang="fr-FR" altLang="de-DE" sz="4000" b="1" dirty="0" err="1">
                <a:solidFill>
                  <a:srgbClr val="000099"/>
                </a:solidFill>
                <a:latin typeface="+mj-lt"/>
              </a:rPr>
              <a:t>Eurosetelit</a:t>
            </a:r>
            <a:r>
              <a:rPr lang="fr-FR" altLang="de-DE" sz="4000" b="1" dirty="0">
                <a:solidFill>
                  <a:srgbClr val="000099"/>
                </a:solidFill>
                <a:latin typeface="+mj-lt"/>
              </a:rPr>
              <a:t> </a:t>
            </a:r>
          </a:p>
        </p:txBody>
      </p:sp>
      <p:pic>
        <p:nvPicPr>
          <p:cNvPr id="2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1960" y="908721"/>
            <a:ext cx="3391067" cy="1152128"/>
          </a:xfrm>
          <a:prstGeom prst="rect">
            <a:avLst/>
          </a:prstGeom>
          <a:noFill/>
          <a:ln>
            <a:noFill/>
          </a:ln>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hteck 7"/>
          <p:cNvSpPr/>
          <p:nvPr/>
        </p:nvSpPr>
        <p:spPr>
          <a:xfrm>
            <a:off x="4499992" y="1099483"/>
            <a:ext cx="2583373" cy="830997"/>
          </a:xfrm>
          <a:prstGeom prst="rect">
            <a:avLst/>
          </a:prstGeom>
        </p:spPr>
        <p:txBody>
          <a:bodyPr wrap="square">
            <a:spAutoFit/>
          </a:bodyPr>
          <a:lstStyle/>
          <a:p>
            <a:pPr algn="ctr"/>
            <a:r>
              <a:rPr lang="fi-FI" sz="1600" b="1" dirty="0">
                <a:solidFill>
                  <a:srgbClr val="000099"/>
                </a:solidFill>
                <a:latin typeface="+mj-lt"/>
              </a:rPr>
              <a:t>Setelien kuva-aiheina on ikkunoita, porttikäytäviä ja </a:t>
            </a:r>
            <a:r>
              <a:rPr lang="fi-FI" sz="1600" b="1" dirty="0" smtClean="0">
                <a:solidFill>
                  <a:srgbClr val="000099"/>
                </a:solidFill>
                <a:latin typeface="+mj-lt"/>
              </a:rPr>
              <a:t>siltoja.</a:t>
            </a:r>
            <a:endParaRPr lang="fi-FI" sz="1600" b="1" dirty="0">
              <a:solidFill>
                <a:srgbClr val="000099"/>
              </a:solidFill>
              <a:latin typeface="+mj-lt"/>
            </a:endParaRPr>
          </a:p>
        </p:txBody>
      </p:sp>
      <p:pic>
        <p:nvPicPr>
          <p:cNvPr id="3075" name="Picture 3" descr="O:\Kd2\ECB\Beratung\Direct Marketing\Euro 5 und 10 und 20 Euro School ppt\Praese Material\Bills jpegs\50euro_fr_ES1_Specimen_RGB_72dpi.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763" y="2029642"/>
            <a:ext cx="2917326"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Bills jpegs\100euro_fr_ES1_Specimen_RGB_72dpi.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763" y="4668154"/>
            <a:ext cx="259505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Bills jpegs\200euro_fr_ES1_Specimen_RGB_72dpi.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17769" y="4668154"/>
            <a:ext cx="2692174"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Bills jpegs\500euro_fr_ES1_Specimen_RGB_72dpi.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12160" y="4668154"/>
            <a:ext cx="281379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026" name="Picture 2" descr="C:\Users\User\Desktop\Bilder_Istock_2608\iStock_000020952948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15498"/>
          <a:stretch/>
        </p:blipFill>
        <p:spPr bwMode="auto">
          <a:xfrm>
            <a:off x="3600894" y="2043354"/>
            <a:ext cx="1264782"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8"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4</a:t>
            </a:fld>
            <a:endParaRPr lang="fr-FR" dirty="0">
              <a:solidFill>
                <a:srgbClr val="000099"/>
              </a:solidFill>
            </a:endParaRPr>
          </a:p>
        </p:txBody>
      </p:sp>
    </p:spTree>
    <p:extLst>
      <p:ext uri="{BB962C8B-B14F-4D97-AF65-F5344CB8AC3E}">
        <p14:creationId xmlns:p14="http://schemas.microsoft.com/office/powerpoint/2010/main" val="523923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additive="base">
                                        <p:cTn id="11" dur="500" fill="hold"/>
                                        <p:tgtEl>
                                          <p:spTgt spid="3075"/>
                                        </p:tgtEl>
                                        <p:attrNameLst>
                                          <p:attrName>ppt_x</p:attrName>
                                        </p:attrNameLst>
                                      </p:cBhvr>
                                      <p:tavLst>
                                        <p:tav tm="0">
                                          <p:val>
                                            <p:strVal val="0-#ppt_w/2"/>
                                          </p:val>
                                        </p:tav>
                                        <p:tav tm="100000">
                                          <p:val>
                                            <p:strVal val="#ppt_x"/>
                                          </p:val>
                                        </p:tav>
                                      </p:tavLst>
                                    </p:anim>
                                    <p:anim calcmode="lin" valueType="num">
                                      <p:cBhvr additive="base">
                                        <p:cTn id="12"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076"/>
                                        </p:tgtEl>
                                        <p:attrNameLst>
                                          <p:attrName>style.visibility</p:attrName>
                                        </p:attrNameLst>
                                      </p:cBhvr>
                                      <p:to>
                                        <p:strVal val="visible"/>
                                      </p:to>
                                    </p:set>
                                    <p:anim calcmode="lin" valueType="num">
                                      <p:cBhvr additive="base">
                                        <p:cTn id="23" dur="500" fill="hold"/>
                                        <p:tgtEl>
                                          <p:spTgt spid="3076"/>
                                        </p:tgtEl>
                                        <p:attrNameLst>
                                          <p:attrName>ppt_x</p:attrName>
                                        </p:attrNameLst>
                                      </p:cBhvr>
                                      <p:tavLst>
                                        <p:tav tm="0">
                                          <p:val>
                                            <p:strVal val="#ppt_x"/>
                                          </p:val>
                                        </p:tav>
                                        <p:tav tm="100000">
                                          <p:val>
                                            <p:strVal val="#ppt_x"/>
                                          </p:val>
                                        </p:tav>
                                      </p:tavLst>
                                    </p:anim>
                                    <p:anim calcmode="lin" valueType="num">
                                      <p:cBhvr additive="base">
                                        <p:cTn id="24" dur="500" fill="hold"/>
                                        <p:tgtEl>
                                          <p:spTgt spid="307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077"/>
                                        </p:tgtEl>
                                        <p:attrNameLst>
                                          <p:attrName>style.visibility</p:attrName>
                                        </p:attrNameLst>
                                      </p:cBhvr>
                                      <p:to>
                                        <p:strVal val="visible"/>
                                      </p:to>
                                    </p:set>
                                    <p:anim calcmode="lin" valueType="num">
                                      <p:cBhvr additive="base">
                                        <p:cTn id="27" dur="500" fill="hold"/>
                                        <p:tgtEl>
                                          <p:spTgt spid="3077"/>
                                        </p:tgtEl>
                                        <p:attrNameLst>
                                          <p:attrName>ppt_x</p:attrName>
                                        </p:attrNameLst>
                                      </p:cBhvr>
                                      <p:tavLst>
                                        <p:tav tm="0">
                                          <p:val>
                                            <p:strVal val="#ppt_x"/>
                                          </p:val>
                                        </p:tav>
                                        <p:tav tm="100000">
                                          <p:val>
                                            <p:strVal val="#ppt_x"/>
                                          </p:val>
                                        </p:tav>
                                      </p:tavLst>
                                    </p:anim>
                                    <p:anim calcmode="lin" valueType="num">
                                      <p:cBhvr additive="base">
                                        <p:cTn id="28" dur="500" fill="hold"/>
                                        <p:tgtEl>
                                          <p:spTgt spid="307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078"/>
                                        </p:tgtEl>
                                        <p:attrNameLst>
                                          <p:attrName>style.visibility</p:attrName>
                                        </p:attrNameLst>
                                      </p:cBhvr>
                                      <p:to>
                                        <p:strVal val="visible"/>
                                      </p:to>
                                    </p:set>
                                    <p:anim calcmode="lin" valueType="num">
                                      <p:cBhvr additive="base">
                                        <p:cTn id="31" dur="500" fill="hold"/>
                                        <p:tgtEl>
                                          <p:spTgt spid="3078"/>
                                        </p:tgtEl>
                                        <p:attrNameLst>
                                          <p:attrName>ppt_x</p:attrName>
                                        </p:attrNameLst>
                                      </p:cBhvr>
                                      <p:tavLst>
                                        <p:tav tm="0">
                                          <p:val>
                                            <p:strVal val="#ppt_x"/>
                                          </p:val>
                                        </p:tav>
                                        <p:tav tm="100000">
                                          <p:val>
                                            <p:strVal val="#ppt_x"/>
                                          </p:val>
                                        </p:tav>
                                      </p:tavLst>
                                    </p:anim>
                                    <p:anim calcmode="lin" valueType="num">
                                      <p:cBhvr additive="base">
                                        <p:cTn id="32"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ppt_x"/>
                                          </p:val>
                                        </p:tav>
                                        <p:tav tm="100000">
                                          <p:val>
                                            <p:strVal val="#ppt_x"/>
                                          </p:val>
                                        </p:tav>
                                      </p:tavLst>
                                    </p:anim>
                                    <p:anim calcmode="lin" valueType="num">
                                      <p:cBhvr additive="base">
                                        <p:cTn id="5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6"/>
          <p:cNvSpPr txBox="1">
            <a:spLocks noChangeArrowheads="1"/>
          </p:cNvSpPr>
          <p:nvPr/>
        </p:nvSpPr>
        <p:spPr bwMode="auto">
          <a:xfrm>
            <a:off x="1476024" y="3978000"/>
            <a:ext cx="3312000" cy="978729"/>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indent="-200025" algn="ctr">
              <a:lnSpc>
                <a:spcPct val="90000"/>
              </a:lnSpc>
              <a:buClr>
                <a:srgbClr val="FF9900"/>
              </a:buClr>
              <a:buSzPct val="205000"/>
            </a:pPr>
            <a:r>
              <a:rPr lang="fi-FI" sz="1600" b="1" dirty="0">
                <a:solidFill>
                  <a:srgbClr val="000099"/>
                </a:solidFill>
                <a:latin typeface="+mj-lt"/>
              </a:rPr>
              <a:t>Sillat kuvastavat yhteyksiä Euroopan kansojen kesken ja myös Euroopan ja muun maailman välillä.</a:t>
            </a:r>
          </a:p>
        </p:txBody>
      </p:sp>
      <p:sp>
        <p:nvSpPr>
          <p:cNvPr id="11"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a:t>
            </a:r>
            <a:r>
              <a:rPr lang="fr-FR" altLang="de-DE" sz="4000" b="1" dirty="0" err="1">
                <a:solidFill>
                  <a:srgbClr val="000099"/>
                </a:solidFill>
                <a:latin typeface="+mj-lt"/>
              </a:rPr>
              <a:t>Eurosetelit</a:t>
            </a:r>
            <a:r>
              <a:rPr lang="fr-FR" altLang="de-DE" sz="4000" b="1" dirty="0">
                <a:solidFill>
                  <a:srgbClr val="000099"/>
                </a:solidFill>
                <a:latin typeface="+mj-lt"/>
              </a:rPr>
              <a:t> </a:t>
            </a:r>
          </a:p>
        </p:txBody>
      </p:sp>
      <p:grpSp>
        <p:nvGrpSpPr>
          <p:cNvPr id="3" name="Gruppieren 2"/>
          <p:cNvGrpSpPr/>
          <p:nvPr/>
        </p:nvGrpSpPr>
        <p:grpSpPr>
          <a:xfrm>
            <a:off x="5652488" y="1358184"/>
            <a:ext cx="3312000" cy="1077218"/>
            <a:chOff x="5436096" y="1358184"/>
            <a:chExt cx="3312000" cy="1077218"/>
          </a:xfrm>
        </p:grpSpPr>
        <p:sp>
          <p:nvSpPr>
            <p:cNvPr id="23" name="Text Box 21"/>
            <p:cNvSpPr txBox="1">
              <a:spLocks noChangeArrowheads="1"/>
            </p:cNvSpPr>
            <p:nvPr/>
          </p:nvSpPr>
          <p:spPr bwMode="auto">
            <a:xfrm>
              <a:off x="5436096" y="1412776"/>
              <a:ext cx="3312000" cy="9792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spAutoFit/>
            </a:bodyPr>
            <a:lstStyle>
              <a:lvl1pPr marL="342900" indent="-342900"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nSpc>
                  <a:spcPct val="90000"/>
                </a:lnSpc>
                <a:spcBef>
                  <a:spcPct val="20000"/>
                </a:spcBef>
                <a:buClr>
                  <a:srgbClr val="FF9900"/>
                </a:buClr>
                <a:buSzPct val="205000"/>
              </a:pPr>
              <a:r>
                <a:rPr lang="en-IE" altLang="de-DE" dirty="0">
                  <a:solidFill>
                    <a:srgbClr val="000099"/>
                  </a:solidFill>
                  <a:latin typeface="Gill Sans MT" pitchFamily="34" charset="0"/>
                </a:rPr>
                <a:t>   </a:t>
              </a:r>
            </a:p>
          </p:txBody>
        </p:sp>
        <p:sp>
          <p:nvSpPr>
            <p:cNvPr id="4" name="Rechteck 3"/>
            <p:cNvSpPr/>
            <p:nvPr/>
          </p:nvSpPr>
          <p:spPr>
            <a:xfrm>
              <a:off x="5436096" y="1358184"/>
              <a:ext cx="3311975" cy="1077218"/>
            </a:xfrm>
            <a:prstGeom prst="rect">
              <a:avLst/>
            </a:prstGeom>
          </p:spPr>
          <p:txBody>
            <a:bodyPr wrap="square">
              <a:spAutoFit/>
            </a:bodyPr>
            <a:lstStyle/>
            <a:p>
              <a:pPr algn="ctr"/>
              <a:r>
                <a:rPr lang="fi-FI" altLang="de-DE" sz="1600" b="1" dirty="0">
                  <a:solidFill>
                    <a:srgbClr val="000099"/>
                  </a:solidFill>
                  <a:latin typeface="+mj-lt"/>
                </a:rPr>
                <a:t>Eurosetelien ikkunat ja porttikäytävät kuvastavat avoimuuden ja yhteistyön henkeä Euroopassa.</a:t>
              </a:r>
            </a:p>
          </p:txBody>
        </p:sp>
      </p:grpSp>
      <p:pic>
        <p:nvPicPr>
          <p:cNvPr id="17" name="Picture 2" descr="O:\Kd2\ECB\Beratung\Direct Marketing\Euro 5 und 10 und 20 Euro School ppt\Praese Material\Bilder\ECB_20euro_Full Banknote_back_5787_Specimen.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416" r="55255" b="63407"/>
          <a:stretch/>
        </p:blipFill>
        <p:spPr bwMode="auto">
          <a:xfrm>
            <a:off x="3377821" y="5229201"/>
            <a:ext cx="1130471" cy="762173"/>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8" name="Picture 2" descr="O:\Kd2\ECB\Beratung\Direct Marketing\Euro 5 und 10 und 20 Euro School ppt\Praese Material\Bills jpegs\ECB_20euro_Full Banknote_front_5777_Specime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422" y="1412776"/>
            <a:ext cx="4075546"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9" name="Picture 3" descr="O:\Kd2\ECB\Beratung\Direct Marketing\Euro 5 und 10 und 20 Euro School ppt\Praese Material\Bills jpegs\ECB_20euro_Full Banknote_back_5787_Specime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4524" y="3975540"/>
            <a:ext cx="4093421"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2" name="Picture 2" descr="E:\ECB_20euro_Full Banknote_front_5777_Specimen.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0" y="1750512"/>
            <a:ext cx="765750" cy="1231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3"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5</a:t>
            </a:fld>
            <a:endParaRPr lang="fr-FR" dirty="0">
              <a:solidFill>
                <a:srgbClr val="000099"/>
              </a:solidFill>
            </a:endParaRPr>
          </a:p>
        </p:txBody>
      </p:sp>
    </p:spTree>
    <p:extLst>
      <p:ext uri="{BB962C8B-B14F-4D97-AF65-F5344CB8AC3E}">
        <p14:creationId xmlns:p14="http://schemas.microsoft.com/office/powerpoint/2010/main" val="10521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2"/>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1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E:\ECB_20euro_Portrait watermark_front_transmission_5003.jpg"/>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5540" y="3216831"/>
            <a:ext cx="2340000" cy="2520000"/>
          </a:xfrm>
          <a:prstGeom prst="rect">
            <a:avLst/>
          </a:prstGeom>
          <a:noFill/>
          <a:ln w="19050">
            <a:solidFill>
              <a:schemeClr val="bg1"/>
            </a:solidFill>
          </a:ln>
          <a:effectLst>
            <a:softEdge rad="0"/>
          </a:effectLst>
          <a:extLst>
            <a:ext uri="{909E8E84-426E-40DD-AFC4-6F175D3DCCD1}">
              <a14:hiddenFill xmlns:a14="http://schemas.microsoft.com/office/drawing/2010/main">
                <a:solidFill>
                  <a:srgbClr val="FFFFFF"/>
                </a:solidFill>
              </a14:hiddenFill>
            </a:ext>
          </a:extLst>
        </p:spPr>
      </p:pic>
      <p:pic>
        <p:nvPicPr>
          <p:cNvPr id="4" name="Content Placeholder 3" descr="http://www.new-euro-banknotes.eu/var/storage/images/media/images/vase_mytheuropa/434901-15-eng-GB/Vase_mythEuropa.jpg"/>
          <p:cNvPicPr>
            <a:picLocks noGrp="1"/>
          </p:cNvPicPr>
          <p:nvPr>
            <p:ph idx="1"/>
          </p:nvPr>
        </p:nvPicPr>
        <p:blipFill rotWithShape="1">
          <a:blip r:embed="rId4">
            <a:extLst>
              <a:ext uri="{28A0092B-C50C-407E-A947-70E740481C1C}">
                <a14:useLocalDpi xmlns:a14="http://schemas.microsoft.com/office/drawing/2010/main" val="0"/>
              </a:ext>
            </a:extLst>
          </a:blip>
          <a:srcRect l="20342" b="52185"/>
          <a:stretch/>
        </p:blipFill>
        <p:spPr bwMode="auto">
          <a:xfrm>
            <a:off x="3563888" y="3226356"/>
            <a:ext cx="2340000" cy="2520000"/>
          </a:xfrm>
          <a:prstGeom prst="rect">
            <a:avLst/>
          </a:prstGeom>
          <a:noFill/>
          <a:ln w="19050">
            <a:solidFill>
              <a:schemeClr val="bg1"/>
            </a:solidFill>
          </a:ln>
          <a:effectLst>
            <a:softEdge rad="0"/>
          </a:effectLst>
        </p:spPr>
      </p:pic>
      <p:sp>
        <p:nvSpPr>
          <p:cNvPr id="9" name="TextBox 8"/>
          <p:cNvSpPr txBox="1"/>
          <p:nvPr/>
        </p:nvSpPr>
        <p:spPr>
          <a:xfrm>
            <a:off x="6228184" y="5877360"/>
            <a:ext cx="2340000" cy="830997"/>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eaLnBrk="0" hangingPunct="0">
              <a:spcBef>
                <a:spcPct val="20000"/>
              </a:spcBef>
            </a:pPr>
            <a:r>
              <a:rPr lang="fi-FI" sz="1450" b="1" kern="0" dirty="0">
                <a:solidFill>
                  <a:srgbClr val="000099"/>
                </a:solidFill>
                <a:latin typeface="+mj-lt"/>
              </a:rPr>
              <a:t>Europan kasvokuva esiintyy uusien setelien turvatekijöissä. </a:t>
            </a:r>
          </a:p>
        </p:txBody>
      </p:sp>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n-GB" altLang="de-DE" sz="4000" b="1" dirty="0">
                <a:solidFill>
                  <a:srgbClr val="000099"/>
                </a:solidFill>
                <a:latin typeface="+mj-lt"/>
              </a:rPr>
              <a:t>Europa-</a:t>
            </a:r>
            <a:r>
              <a:rPr lang="en-GB" altLang="de-DE" sz="4000" b="1" dirty="0" err="1">
                <a:solidFill>
                  <a:srgbClr val="000099"/>
                </a:solidFill>
                <a:latin typeface="+mj-lt"/>
              </a:rPr>
              <a:t>neito</a:t>
            </a:r>
            <a:endParaRPr lang="en-GB" altLang="de-DE" sz="4000" b="1" dirty="0">
              <a:solidFill>
                <a:srgbClr val="000099"/>
              </a:solidFill>
              <a:latin typeface="+mj-lt"/>
            </a:endParaRPr>
          </a:p>
        </p:txBody>
      </p:sp>
      <p:pic>
        <p:nvPicPr>
          <p:cNvPr id="13" name="Picture 7" descr="D:\_Bilder_fuer_Praese\Sprechblas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54918" y="973851"/>
            <a:ext cx="3829250" cy="1951093"/>
          </a:xfrm>
          <a:prstGeom prst="rect">
            <a:avLst/>
          </a:prstGeom>
          <a:noFill/>
          <a:ln>
            <a:noFill/>
          </a:ln>
          <a:effectLst>
            <a:outerShdw blurRad="50800" dist="38100" dir="16200000" rotWithShape="0">
              <a:prstClr val="black">
                <a:alpha val="40000"/>
              </a:prstClr>
            </a:outerShdw>
          </a:effectLst>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hteck 13"/>
          <p:cNvSpPr/>
          <p:nvPr/>
        </p:nvSpPr>
        <p:spPr>
          <a:xfrm>
            <a:off x="2688419" y="1078300"/>
            <a:ext cx="3289069" cy="1569660"/>
          </a:xfrm>
          <a:prstGeom prst="rect">
            <a:avLst/>
          </a:prstGeom>
        </p:spPr>
        <p:txBody>
          <a:bodyPr wrap="square">
            <a:spAutoFit/>
          </a:bodyPr>
          <a:lstStyle/>
          <a:p>
            <a:pPr algn="ctr"/>
            <a:r>
              <a:rPr lang="fi-FI" sz="1600" b="1" dirty="0">
                <a:solidFill>
                  <a:srgbClr val="000099"/>
                </a:solidFill>
                <a:latin typeface="+mj-lt"/>
              </a:rPr>
              <a:t>Hei! </a:t>
            </a:r>
          </a:p>
          <a:p>
            <a:pPr algn="ctr"/>
            <a:r>
              <a:rPr lang="fi-FI" sz="1600" b="1" dirty="0">
                <a:solidFill>
                  <a:srgbClr val="000099"/>
                </a:solidFill>
                <a:latin typeface="+mj-lt"/>
              </a:rPr>
              <a:t>Minä olen Europa, </a:t>
            </a:r>
          </a:p>
          <a:p>
            <a:pPr algn="ctr"/>
            <a:r>
              <a:rPr lang="fi-FI" sz="1600" b="1" dirty="0">
                <a:solidFill>
                  <a:srgbClr val="000099"/>
                </a:solidFill>
                <a:latin typeface="+mj-lt"/>
              </a:rPr>
              <a:t>kreikkalaisessa mytologiassa esiintyvä prinsessa. </a:t>
            </a:r>
          </a:p>
          <a:p>
            <a:pPr algn="ctr"/>
            <a:r>
              <a:rPr lang="fi-FI" sz="1600" b="1" dirty="0">
                <a:solidFill>
                  <a:srgbClr val="000099"/>
                </a:solidFill>
                <a:latin typeface="+mj-lt"/>
              </a:rPr>
              <a:t>Euroopan maanosa on nimetty minun mukaani.</a:t>
            </a:r>
          </a:p>
        </p:txBody>
      </p:sp>
      <p:pic>
        <p:nvPicPr>
          <p:cNvPr id="1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30" y="1772816"/>
            <a:ext cx="2937693" cy="3528392"/>
          </a:xfrm>
          <a:prstGeom prst="rect">
            <a:avLst/>
          </a:prstGeom>
          <a:noFill/>
          <a:ln>
            <a:noFill/>
          </a:ln>
          <a:effectLst>
            <a:glow rad="889000">
              <a:schemeClr val="accent1">
                <a:alpha val="40000"/>
              </a:schemeClr>
            </a:glow>
            <a:outerShdw blurRad="812800" dist="35921" sx="98000" sy="98000" algn="ctr" rotWithShape="0">
              <a:srgbClr val="D9D9D9">
                <a:alpha val="52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6</a:t>
            </a:fld>
            <a:endParaRPr lang="fr-FR" dirty="0">
              <a:solidFill>
                <a:srgbClr val="000099"/>
              </a:solidFill>
            </a:endParaRPr>
          </a:p>
        </p:txBody>
      </p:sp>
      <p:sp>
        <p:nvSpPr>
          <p:cNvPr id="5" name="Rechteck 4"/>
          <p:cNvSpPr/>
          <p:nvPr/>
        </p:nvSpPr>
        <p:spPr>
          <a:xfrm>
            <a:off x="3563888" y="5877360"/>
            <a:ext cx="2340000" cy="831600"/>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Textfeld 2"/>
          <p:cNvSpPr txBox="1"/>
          <p:nvPr/>
        </p:nvSpPr>
        <p:spPr>
          <a:xfrm>
            <a:off x="3563888" y="5906160"/>
            <a:ext cx="2340000" cy="761747"/>
          </a:xfrm>
          <a:prstGeom prst="rect">
            <a:avLst/>
          </a:prstGeom>
          <a:noFill/>
        </p:spPr>
        <p:txBody>
          <a:bodyPr wrap="square" rtlCol="0">
            <a:spAutoFit/>
          </a:bodyPr>
          <a:lstStyle/>
          <a:p>
            <a:pPr marL="0" indent="0" algn="ctr">
              <a:buFontTx/>
              <a:buNone/>
            </a:pPr>
            <a:r>
              <a:rPr lang="fi-FI" sz="1450" b="1" kern="0" dirty="0">
                <a:solidFill>
                  <a:srgbClr val="000099"/>
                </a:solidFill>
                <a:latin typeface="+mj-lt"/>
              </a:rPr>
              <a:t>Maljakko, josta Europan kuva on peräisin (Louvre, Pariisi)</a:t>
            </a:r>
          </a:p>
        </p:txBody>
      </p:sp>
    </p:spTree>
    <p:extLst>
      <p:ext uri="{BB962C8B-B14F-4D97-AF65-F5344CB8AC3E}">
        <p14:creationId xmlns:p14="http://schemas.microsoft.com/office/powerpoint/2010/main" val="1116709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4"/>
                                        </p:tgtEl>
                                      </p:cBhvr>
                                    </p:animEffect>
                                    <p:animScale>
                                      <p:cBhvr>
                                        <p:cTn id="7" dur="500" autoRev="1" fill="hold"/>
                                        <p:tgtEl>
                                          <p:spTgt spid="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1000" tmFilter="0, 0; .2, .5; .8, .5; 1, 0"/>
                                        <p:tgtEl>
                                          <p:spTgt spid="15"/>
                                        </p:tgtEl>
                                      </p:cBhvr>
                                    </p:animEffect>
                                    <p:animScale>
                                      <p:cBhvr>
                                        <p:cTn id="12" dur="50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pieren 7"/>
          <p:cNvGrpSpPr/>
          <p:nvPr/>
        </p:nvGrpSpPr>
        <p:grpSpPr>
          <a:xfrm>
            <a:off x="4546283" y="1427616"/>
            <a:ext cx="1560747" cy="1551014"/>
            <a:chOff x="4546283" y="1427616"/>
            <a:chExt cx="1560747" cy="1551014"/>
          </a:xfrm>
          <a:effectLst>
            <a:outerShdw blurRad="50800" dist="38100" dir="16200000" algn="tl" rotWithShape="0">
              <a:prstClr val="black">
                <a:alpha val="40000"/>
              </a:prstClr>
            </a:outerShdw>
          </a:effectLst>
        </p:grpSpPr>
        <p:pic>
          <p:nvPicPr>
            <p:cNvPr id="20" name="Picture 4" descr="O:\Kd2\ECB\Beratung\Direct Marketing\Euro 5 und 10 und 20 Euro School ppt\Praese Material\Neu 2015 Freisteller\Sprechblas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03732">
              <a:off x="4546283" y="1427616"/>
              <a:ext cx="1560747" cy="1551014"/>
            </a:xfrm>
            <a:prstGeom prst="rect">
              <a:avLst/>
            </a:prstGeom>
            <a:noFill/>
            <a:extLst>
              <a:ext uri="{909E8E84-426E-40DD-AFC4-6F175D3DCCD1}">
                <a14:hiddenFill xmlns:a14="http://schemas.microsoft.com/office/drawing/2010/main">
                  <a:solidFill>
                    <a:srgbClr val="FFFFFF"/>
                  </a:solidFill>
                </a14:hiddenFill>
              </a:ext>
            </a:extLst>
          </p:spPr>
        </p:pic>
        <p:sp>
          <p:nvSpPr>
            <p:cNvPr id="3" name="Rechteck 2"/>
            <p:cNvSpPr/>
            <p:nvPr/>
          </p:nvSpPr>
          <p:spPr>
            <a:xfrm>
              <a:off x="4788024" y="1772816"/>
              <a:ext cx="1172535" cy="369332"/>
            </a:xfrm>
            <a:prstGeom prst="rect">
              <a:avLst/>
            </a:prstGeom>
          </p:spPr>
          <p:txBody>
            <a:bodyPr wrap="square">
              <a:spAutoFit/>
            </a:bodyPr>
            <a:lstStyle/>
            <a:p>
              <a:pPr algn="ctr"/>
              <a:r>
                <a:rPr lang="en-GB" b="1" dirty="0">
                  <a:solidFill>
                    <a:srgbClr val="000099"/>
                  </a:solidFill>
                  <a:latin typeface="+mj-lt"/>
                </a:rPr>
                <a:t>...</a:t>
              </a:r>
              <a:r>
                <a:rPr lang="en-GB" b="1" dirty="0" err="1">
                  <a:solidFill>
                    <a:srgbClr val="000099"/>
                  </a:solidFill>
                  <a:latin typeface="+mj-lt"/>
                </a:rPr>
                <a:t>katso</a:t>
              </a:r>
              <a:r>
                <a:rPr lang="en-GB" b="1" dirty="0">
                  <a:solidFill>
                    <a:srgbClr val="000099"/>
                  </a:solidFill>
                  <a:latin typeface="+mj-lt"/>
                </a:rPr>
                <a:t>...</a:t>
              </a:r>
            </a:p>
          </p:txBody>
        </p:sp>
      </p:grpSp>
      <p:pic>
        <p:nvPicPr>
          <p:cNvPr id="5122" name="Picture 2" descr="O:\Kd2\ECB\Beratung\Direct Marketing\Euro 5 und 10 und 20 Euro School ppt\Praese Material\Neu 2015 Freisteller\Seite8_Anna.png"/>
          <p:cNvPicPr>
            <a:picLocks noChangeAspect="1" noChangeArrowheads="1"/>
          </p:cNvPicPr>
          <p:nvPr/>
        </p:nvPicPr>
        <p:blipFill rotWithShape="1">
          <a:blip r:embed="rId4">
            <a:extLst>
              <a:ext uri="{28A0092B-C50C-407E-A947-70E740481C1C}">
                <a14:useLocalDpi xmlns:a14="http://schemas.microsoft.com/office/drawing/2010/main" val="0"/>
              </a:ext>
            </a:extLst>
          </a:blip>
          <a:srcRect b="12659"/>
          <a:stretch/>
        </p:blipFill>
        <p:spPr bwMode="auto">
          <a:xfrm>
            <a:off x="35496" y="1989239"/>
            <a:ext cx="2337401" cy="3815911"/>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20" name="Text Box 45"/>
          <p:cNvSpPr txBox="1">
            <a:spLocks noChangeArrowheads="1"/>
          </p:cNvSpPr>
          <p:nvPr/>
        </p:nvSpPr>
        <p:spPr bwMode="auto">
          <a:xfrm>
            <a:off x="179512" y="5809738"/>
            <a:ext cx="2304000" cy="648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de-DE" sz="3000" b="1" dirty="0" err="1">
                <a:solidFill>
                  <a:srgbClr val="000099"/>
                </a:solidFill>
                <a:latin typeface="+mj-lt"/>
              </a:rPr>
              <a:t>Tunnustele</a:t>
            </a:r>
            <a:endParaRPr lang="en-US" altLang="de-DE" sz="3000" b="1" dirty="0">
              <a:solidFill>
                <a:srgbClr val="000099"/>
              </a:solidFill>
              <a:latin typeface="+mj-lt"/>
            </a:endParaRPr>
          </a:p>
        </p:txBody>
      </p:sp>
      <p:sp>
        <p:nvSpPr>
          <p:cNvPr id="16" name="Text Box 3"/>
          <p:cNvSpPr txBox="1">
            <a:spLocks noChangeArrowheads="1"/>
          </p:cNvSpPr>
          <p:nvPr/>
        </p:nvSpPr>
        <p:spPr bwMode="auto">
          <a:xfrm>
            <a:off x="0" y="179388"/>
            <a:ext cx="9144000" cy="120032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fi-FI" sz="3600" dirty="0">
                <a:solidFill>
                  <a:srgbClr val="000099"/>
                </a:solidFill>
                <a:latin typeface="+mj-lt"/>
              </a:rPr>
              <a:t> </a:t>
            </a:r>
            <a:r>
              <a:rPr lang="fi-FI" altLang="de-DE" sz="3600" b="1" dirty="0">
                <a:solidFill>
                  <a:srgbClr val="000099"/>
                </a:solidFill>
                <a:latin typeface="+mj-lt"/>
              </a:rPr>
              <a:t>Miten tarkastan, </a:t>
            </a:r>
          </a:p>
          <a:p>
            <a:pPr algn="ctr" eaLnBrk="1" hangingPunct="1">
              <a:spcBef>
                <a:spcPts val="0"/>
              </a:spcBef>
            </a:pPr>
            <a:r>
              <a:rPr lang="fi-FI" altLang="de-DE" sz="3600" b="1" dirty="0">
                <a:solidFill>
                  <a:srgbClr val="000099"/>
                </a:solidFill>
                <a:latin typeface="+mj-lt"/>
              </a:rPr>
              <a:t>että seteli on aito? </a:t>
            </a:r>
          </a:p>
        </p:txBody>
      </p:sp>
      <p:grpSp>
        <p:nvGrpSpPr>
          <p:cNvPr id="4" name="Gruppieren 3"/>
          <p:cNvGrpSpPr/>
          <p:nvPr/>
        </p:nvGrpSpPr>
        <p:grpSpPr>
          <a:xfrm>
            <a:off x="1656452" y="1494259"/>
            <a:ext cx="1969762" cy="1542493"/>
            <a:chOff x="1656517" y="1494259"/>
            <a:chExt cx="1847589" cy="1542493"/>
          </a:xfrm>
          <a:effectLst>
            <a:outerShdw blurRad="50800" dist="38100" dir="16200000" algn="tl" rotWithShape="0">
              <a:prstClr val="black">
                <a:alpha val="40000"/>
              </a:prstClr>
            </a:outerShdw>
          </a:effectLst>
        </p:grpSpPr>
        <p:pic>
          <p:nvPicPr>
            <p:cNvPr id="17" name="Picture 4" descr="O:\Kd2\ECB\Beratung\Direct Marketing\Euro 5 und 10 und 20 Euro School ppt\Praese Material\Neu 2015 Freisteller\Sprechblas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103732">
              <a:off x="1656517" y="1494259"/>
              <a:ext cx="1847589" cy="1542493"/>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1860221" y="1700808"/>
              <a:ext cx="1636775" cy="646331"/>
            </a:xfrm>
            <a:prstGeom prst="rect">
              <a:avLst/>
            </a:prstGeom>
          </p:spPr>
          <p:txBody>
            <a:bodyPr wrap="square">
              <a:spAutoFit/>
            </a:bodyPr>
            <a:lstStyle/>
            <a:p>
              <a:pPr algn="ctr"/>
              <a:r>
                <a:rPr lang="en-GB" b="1" dirty="0" err="1">
                  <a:solidFill>
                    <a:srgbClr val="000099"/>
                  </a:solidFill>
                  <a:latin typeface="+mj-lt"/>
                </a:rPr>
                <a:t>Helposti</a:t>
              </a:r>
              <a:r>
                <a:rPr lang="en-GB" b="1" dirty="0">
                  <a:solidFill>
                    <a:srgbClr val="000099"/>
                  </a:solidFill>
                  <a:latin typeface="+mj-lt"/>
                </a:rPr>
                <a:t>! </a:t>
              </a:r>
              <a:r>
                <a:rPr lang="en-GB" b="1" dirty="0" err="1" smtClean="0">
                  <a:solidFill>
                    <a:srgbClr val="000099"/>
                  </a:solidFill>
                  <a:latin typeface="+mj-lt"/>
                </a:rPr>
                <a:t>Tunnustele</a:t>
              </a:r>
              <a:r>
                <a:rPr lang="en-GB" b="1" dirty="0" smtClean="0">
                  <a:solidFill>
                    <a:srgbClr val="000099"/>
                  </a:solidFill>
                  <a:latin typeface="+mj-lt"/>
                </a:rPr>
                <a:t>...</a:t>
              </a:r>
              <a:endParaRPr lang="en-GB" b="1" dirty="0">
                <a:solidFill>
                  <a:srgbClr val="000099"/>
                </a:solidFill>
                <a:latin typeface="+mj-lt"/>
              </a:endParaRPr>
            </a:p>
          </p:txBody>
        </p:sp>
      </p:grpSp>
      <p:grpSp>
        <p:nvGrpSpPr>
          <p:cNvPr id="22" name="Gruppieren 21"/>
          <p:cNvGrpSpPr/>
          <p:nvPr/>
        </p:nvGrpSpPr>
        <p:grpSpPr>
          <a:xfrm rot="1568704">
            <a:off x="6144584" y="1446479"/>
            <a:ext cx="1358042" cy="1166949"/>
            <a:chOff x="4662502" y="891245"/>
            <a:chExt cx="2642454" cy="1194624"/>
          </a:xfrm>
          <a:effectLst>
            <a:outerShdw blurRad="50800" dist="38100" dir="16200000" rotWithShape="0">
              <a:prstClr val="black">
                <a:alpha val="40000"/>
              </a:prstClr>
            </a:outerShdw>
          </a:effectLst>
        </p:grpSpPr>
        <p:pic>
          <p:nvPicPr>
            <p:cNvPr id="23" name="Picture 11" descr="E:\Sprechblase Kopi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70315" y="891245"/>
              <a:ext cx="2634641" cy="1194624"/>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feld 1"/>
            <p:cNvSpPr txBox="1">
              <a:spLocks noChangeArrowheads="1"/>
            </p:cNvSpPr>
            <p:nvPr/>
          </p:nvSpPr>
          <p:spPr bwMode="auto">
            <a:xfrm rot="20031296">
              <a:off x="4662502" y="1089848"/>
              <a:ext cx="2479377" cy="661659"/>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b="1" dirty="0">
                  <a:solidFill>
                    <a:srgbClr val="000099"/>
                  </a:solidFill>
                  <a:latin typeface="+mj-lt"/>
                </a:rPr>
                <a:t>...ja </a:t>
              </a:r>
              <a:r>
                <a:rPr lang="de-DE" altLang="de-DE" b="1" dirty="0" err="1">
                  <a:solidFill>
                    <a:srgbClr val="000099"/>
                  </a:solidFill>
                  <a:latin typeface="+mj-lt"/>
                </a:rPr>
                <a:t>kallistele</a:t>
              </a:r>
              <a:r>
                <a:rPr lang="de-DE" altLang="de-DE" b="1" dirty="0">
                  <a:solidFill>
                    <a:srgbClr val="000099"/>
                  </a:solidFill>
                  <a:latin typeface="+mj-lt"/>
                </a:rPr>
                <a:t>!</a:t>
              </a:r>
            </a:p>
          </p:txBody>
        </p:sp>
      </p:grpSp>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7</a:t>
            </a:fld>
            <a:endParaRPr lang="fr-FR" dirty="0">
              <a:solidFill>
                <a:srgbClr val="000099"/>
              </a:solidFill>
            </a:endParaRPr>
          </a:p>
        </p:txBody>
      </p:sp>
      <p:pic>
        <p:nvPicPr>
          <p:cNvPr id="5123" name="Picture 3" descr="O:\Kd2\ECB\Beratung\Direct Marketing\Euro 5 und 10 und 20 Euro School ppt\Praese Material\Neu 2015 Freisteller\Seite9_Alex.png"/>
          <p:cNvPicPr>
            <a:picLocks noChangeAspect="1" noChangeArrowheads="1"/>
          </p:cNvPicPr>
          <p:nvPr/>
        </p:nvPicPr>
        <p:blipFill rotWithShape="1">
          <a:blip r:embed="rId7">
            <a:extLst>
              <a:ext uri="{28A0092B-C50C-407E-A947-70E740481C1C}">
                <a14:useLocalDpi xmlns:a14="http://schemas.microsoft.com/office/drawing/2010/main" val="0"/>
              </a:ext>
            </a:extLst>
          </a:blip>
          <a:srcRect b="19136"/>
          <a:stretch/>
        </p:blipFill>
        <p:spPr bwMode="auto">
          <a:xfrm>
            <a:off x="2771800" y="1746920"/>
            <a:ext cx="3031793" cy="4005887"/>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8" name="Picture 3" descr="O:\Kd2\ECB\Beratung\Direct Marketing\Euro 5 und 10 und 20 Euro School ppt\Praese Material\Seite8_Fred.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43946" y="1917264"/>
            <a:ext cx="2488643" cy="3888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18" name="Text Box 43"/>
          <p:cNvSpPr txBox="1">
            <a:spLocks noChangeArrowheads="1"/>
          </p:cNvSpPr>
          <p:nvPr/>
        </p:nvSpPr>
        <p:spPr bwMode="auto">
          <a:xfrm>
            <a:off x="3275856" y="5809625"/>
            <a:ext cx="2304000" cy="648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3000" b="1" dirty="0" err="1">
                <a:solidFill>
                  <a:srgbClr val="000099"/>
                </a:solidFill>
                <a:latin typeface="+mj-lt"/>
              </a:rPr>
              <a:t>Katso</a:t>
            </a:r>
            <a:endParaRPr lang="en-GB" altLang="de-DE" sz="3000" b="1" dirty="0">
              <a:solidFill>
                <a:srgbClr val="000099"/>
              </a:solidFill>
              <a:latin typeface="+mj-lt"/>
            </a:endParaRPr>
          </a:p>
        </p:txBody>
      </p:sp>
      <p:sp>
        <p:nvSpPr>
          <p:cNvPr id="9219" name="Text Box 44"/>
          <p:cNvSpPr txBox="1">
            <a:spLocks noChangeArrowheads="1"/>
          </p:cNvSpPr>
          <p:nvPr/>
        </p:nvSpPr>
        <p:spPr bwMode="auto">
          <a:xfrm>
            <a:off x="6660488" y="5805264"/>
            <a:ext cx="2304000" cy="648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fr-FR" altLang="de-DE" sz="3000" b="1" dirty="0" err="1">
                <a:solidFill>
                  <a:srgbClr val="000099"/>
                </a:solidFill>
                <a:latin typeface="+mj-lt"/>
              </a:rPr>
              <a:t>Kallistele</a:t>
            </a:r>
            <a:endParaRPr lang="fr-FR" altLang="de-DE" sz="3000" b="1" dirty="0">
              <a:solidFill>
                <a:srgbClr val="000099"/>
              </a:solidFill>
              <a:latin typeface="+mj-lt"/>
            </a:endParaRPr>
          </a:p>
        </p:txBody>
      </p:sp>
    </p:spTree>
    <p:extLst>
      <p:ext uri="{BB962C8B-B14F-4D97-AF65-F5344CB8AC3E}">
        <p14:creationId xmlns:p14="http://schemas.microsoft.com/office/powerpoint/2010/main" val="2819210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02-New-Clean-20-FEEL-2_EZB HD 1080i  Youtube__4000kb.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425528" y="3254607"/>
            <a:ext cx="2987824" cy="1680651"/>
          </a:xfrm>
          <a:prstGeom prst="rect">
            <a:avLst/>
          </a:prstGeom>
        </p:spPr>
      </p:pic>
      <p:pic>
        <p:nvPicPr>
          <p:cNvPr id="13" name="Picture 3" descr="O:\Kd2\ECB\Beratung\Direct Marketing\Euro 5 und 10 und 20 Euro School ppt\Praese Material\Bilder\Banknote.jpg"/>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5240" y="3070800"/>
            <a:ext cx="4748400"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0244" name="Textfeld 6"/>
          <p:cNvSpPr txBox="1">
            <a:spLocks noChangeArrowheads="1"/>
          </p:cNvSpPr>
          <p:nvPr/>
        </p:nvSpPr>
        <p:spPr bwMode="auto">
          <a:xfrm>
            <a:off x="781200" y="1077123"/>
            <a:ext cx="7560840" cy="16560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3200" b="1" dirty="0">
                <a:solidFill>
                  <a:srgbClr val="000099"/>
                </a:solidFill>
                <a:latin typeface="+mj-lt"/>
              </a:rPr>
              <a:t>TUNNUSTELE</a:t>
            </a:r>
          </a:p>
          <a:p>
            <a:pPr algn="ctr"/>
            <a:r>
              <a:rPr lang="en-US" altLang="de-DE" dirty="0" err="1">
                <a:solidFill>
                  <a:srgbClr val="000099"/>
                </a:solidFill>
                <a:latin typeface="+mj-lt"/>
              </a:rPr>
              <a:t>Aito</a:t>
            </a:r>
            <a:r>
              <a:rPr lang="en-US" altLang="de-DE" dirty="0">
                <a:solidFill>
                  <a:srgbClr val="000099"/>
                </a:solidFill>
                <a:latin typeface="+mj-lt"/>
              </a:rPr>
              <a:t> </a:t>
            </a:r>
            <a:r>
              <a:rPr lang="en-US" altLang="de-DE" dirty="0" err="1">
                <a:solidFill>
                  <a:srgbClr val="000099"/>
                </a:solidFill>
                <a:latin typeface="+mj-lt"/>
              </a:rPr>
              <a:t>seteli</a:t>
            </a:r>
            <a:r>
              <a:rPr lang="en-US" altLang="de-DE" dirty="0">
                <a:solidFill>
                  <a:srgbClr val="000099"/>
                </a:solidFill>
                <a:latin typeface="+mj-lt"/>
              </a:rPr>
              <a:t> </a:t>
            </a:r>
            <a:r>
              <a:rPr lang="en-US" altLang="de-DE" dirty="0" err="1">
                <a:solidFill>
                  <a:srgbClr val="000099"/>
                </a:solidFill>
                <a:latin typeface="+mj-lt"/>
              </a:rPr>
              <a:t>kahisee</a:t>
            </a:r>
            <a:r>
              <a:rPr lang="en-US" altLang="de-DE" dirty="0">
                <a:solidFill>
                  <a:srgbClr val="000099"/>
                </a:solidFill>
                <a:latin typeface="+mj-lt"/>
              </a:rPr>
              <a:t> ja </a:t>
            </a:r>
            <a:r>
              <a:rPr lang="en-US" altLang="de-DE" dirty="0" err="1">
                <a:solidFill>
                  <a:srgbClr val="000099"/>
                </a:solidFill>
                <a:latin typeface="+mj-lt"/>
              </a:rPr>
              <a:t>tuntuu</a:t>
            </a:r>
            <a:r>
              <a:rPr lang="en-US" altLang="de-DE" dirty="0">
                <a:solidFill>
                  <a:srgbClr val="000099"/>
                </a:solidFill>
                <a:latin typeface="+mj-lt"/>
              </a:rPr>
              <a:t> </a:t>
            </a:r>
            <a:r>
              <a:rPr lang="en-US" altLang="de-DE" dirty="0" err="1">
                <a:solidFill>
                  <a:srgbClr val="000099"/>
                </a:solidFill>
                <a:latin typeface="+mj-lt"/>
              </a:rPr>
              <a:t>lujalta</a:t>
            </a:r>
            <a:r>
              <a:rPr lang="en-US" altLang="de-DE" dirty="0">
                <a:solidFill>
                  <a:srgbClr val="000099"/>
                </a:solidFill>
                <a:latin typeface="+mj-lt"/>
              </a:rPr>
              <a:t>. </a:t>
            </a:r>
            <a:endParaRPr lang="fi-FI" altLang="de-DE" dirty="0">
              <a:solidFill>
                <a:srgbClr val="000099"/>
              </a:solidFill>
              <a:latin typeface="+mj-lt"/>
            </a:endParaRPr>
          </a:p>
          <a:p>
            <a:pPr algn="ctr"/>
            <a:r>
              <a:rPr lang="en-US" altLang="de-DE" dirty="0" err="1">
                <a:solidFill>
                  <a:srgbClr val="000099"/>
                </a:solidFill>
                <a:latin typeface="+mj-lt"/>
              </a:rPr>
              <a:t>Vasemmassa</a:t>
            </a:r>
            <a:r>
              <a:rPr lang="en-US" altLang="de-DE" dirty="0">
                <a:solidFill>
                  <a:srgbClr val="000099"/>
                </a:solidFill>
                <a:latin typeface="+mj-lt"/>
              </a:rPr>
              <a:t> ja </a:t>
            </a:r>
            <a:r>
              <a:rPr lang="en-US" altLang="de-DE" dirty="0" err="1">
                <a:solidFill>
                  <a:srgbClr val="000099"/>
                </a:solidFill>
                <a:latin typeface="+mj-lt"/>
              </a:rPr>
              <a:t>oikeassa</a:t>
            </a:r>
            <a:r>
              <a:rPr lang="en-US" altLang="de-DE" dirty="0">
                <a:solidFill>
                  <a:srgbClr val="000099"/>
                </a:solidFill>
                <a:latin typeface="+mj-lt"/>
              </a:rPr>
              <a:t> </a:t>
            </a:r>
            <a:r>
              <a:rPr lang="en-US" altLang="de-DE" dirty="0" err="1">
                <a:solidFill>
                  <a:srgbClr val="000099"/>
                </a:solidFill>
                <a:latin typeface="+mj-lt"/>
              </a:rPr>
              <a:t>reunassa</a:t>
            </a:r>
            <a:r>
              <a:rPr lang="en-US" altLang="de-DE" dirty="0">
                <a:solidFill>
                  <a:srgbClr val="000099"/>
                </a:solidFill>
                <a:latin typeface="+mj-lt"/>
              </a:rPr>
              <a:t> on </a:t>
            </a:r>
            <a:r>
              <a:rPr lang="en-US" altLang="de-DE" b="1" dirty="0" err="1">
                <a:solidFill>
                  <a:srgbClr val="000099"/>
                </a:solidFill>
                <a:latin typeface="+mj-lt"/>
              </a:rPr>
              <a:t>kohokuvioita</a:t>
            </a:r>
            <a:r>
              <a:rPr lang="en-US" altLang="de-DE" b="1" dirty="0">
                <a:solidFill>
                  <a:srgbClr val="000099"/>
                </a:solidFill>
                <a:latin typeface="+mj-lt"/>
              </a:rPr>
              <a:t>.</a:t>
            </a:r>
            <a:endParaRPr lang="fi-FI" altLang="de-DE" dirty="0">
              <a:solidFill>
                <a:srgbClr val="000099"/>
              </a:solidFill>
              <a:latin typeface="+mj-lt"/>
            </a:endParaRPr>
          </a:p>
        </p:txBody>
      </p:sp>
      <p:sp>
        <p:nvSpPr>
          <p:cNvPr id="17" name="Rechteck 16"/>
          <p:cNvSpPr/>
          <p:nvPr/>
        </p:nvSpPr>
        <p:spPr>
          <a:xfrm>
            <a:off x="2548800" y="3078000"/>
            <a:ext cx="372070" cy="253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8" name="Rechteck 17"/>
          <p:cNvSpPr/>
          <p:nvPr/>
        </p:nvSpPr>
        <p:spPr>
          <a:xfrm>
            <a:off x="7032013" y="3078000"/>
            <a:ext cx="254000" cy="253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pic>
        <p:nvPicPr>
          <p:cNvPr id="10" name="Picture 2" descr="O:\Kd2\ECB\Beratung\Direct Marketing\Euro 5 und 10 und 20 Euro School ppt\Praese Material\Neu 2015 Freisteller\Seite8_Anna.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163"/>
          <a:stretch/>
        </p:blipFill>
        <p:spPr bwMode="auto">
          <a:xfrm>
            <a:off x="35496" y="2853384"/>
            <a:ext cx="2153607" cy="4032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a:t>
            </a:r>
            <a:r>
              <a:rPr lang="fr-FR" altLang="de-DE" sz="4000" b="1" dirty="0" err="1">
                <a:solidFill>
                  <a:srgbClr val="000099"/>
                </a:solidFill>
                <a:latin typeface="+mj-lt"/>
              </a:rPr>
              <a:t>Turvatekijät</a:t>
            </a:r>
            <a:endParaRPr lang="fr-FR" altLang="de-DE" sz="4000" b="1" dirty="0">
              <a:solidFill>
                <a:srgbClr val="000099"/>
              </a:solidFill>
              <a:latin typeface="+mj-lt"/>
            </a:endParaRPr>
          </a:p>
        </p:txBody>
      </p:sp>
      <p:sp>
        <p:nvSpPr>
          <p:cNvPr id="1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8</a:t>
            </a:fld>
            <a:endParaRPr lang="fr-FR" dirty="0">
              <a:solidFill>
                <a:srgbClr val="000099"/>
              </a:solidFill>
            </a:endParaRPr>
          </a:p>
        </p:txBody>
      </p:sp>
    </p:spTree>
    <p:extLst>
      <p:ext uri="{BB962C8B-B14F-4D97-AF65-F5344CB8AC3E}">
        <p14:creationId xmlns:p14="http://schemas.microsoft.com/office/powerpoint/2010/main" val="2719086785"/>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14"/>
                </p:tgtEl>
              </p:cMediaNode>
            </p:video>
            <p:seq concurrent="1" nextAc="seek">
              <p:cTn id="3" restart="whenNotActive" fill="hold" evtFilter="cancelBubble" nodeType="interactiveSeq">
                <p:stCondLst>
                  <p:cond evt="onClick" delay="0">
                    <p:tgtEl>
                      <p:spTgt spid="1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14"/>
                                        </p:tgtEl>
                                      </p:cBhvr>
                                    </p:cmd>
                                  </p:childTnLst>
                                </p:cTn>
                              </p:par>
                            </p:childTnLst>
                          </p:cTn>
                        </p:par>
                      </p:childTnLst>
                    </p:cTn>
                  </p:par>
                </p:childTnLst>
              </p:cTn>
              <p:nextCondLst>
                <p:cond evt="onClick" delay="0">
                  <p:tgtEl>
                    <p:spTgt spid="1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7CAE9"/>
        </a:solidFill>
        <a:effectLst/>
      </p:bgPr>
    </p:bg>
    <p:spTree>
      <p:nvGrpSpPr>
        <p:cNvPr id="1" name=""/>
        <p:cNvGrpSpPr/>
        <p:nvPr/>
      </p:nvGrpSpPr>
      <p:grpSpPr>
        <a:xfrm>
          <a:off x="0" y="0"/>
          <a:ext cx="0" cy="0"/>
          <a:chOff x="0" y="0"/>
          <a:chExt cx="0" cy="0"/>
        </a:xfrm>
      </p:grpSpPr>
      <p:pic>
        <p:nvPicPr>
          <p:cNvPr id="5" name="new-video-security-20-portrait-watermark.mpg">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4139952" y="3288670"/>
            <a:ext cx="2060848" cy="1648678"/>
          </a:xfrm>
          <a:prstGeom prst="rect">
            <a:avLst/>
          </a:prstGeom>
        </p:spPr>
      </p:pic>
      <p:grpSp>
        <p:nvGrpSpPr>
          <p:cNvPr id="2" name="Gruppieren 1"/>
          <p:cNvGrpSpPr/>
          <p:nvPr/>
        </p:nvGrpSpPr>
        <p:grpSpPr>
          <a:xfrm>
            <a:off x="2545200" y="3070800"/>
            <a:ext cx="4747279" cy="2563200"/>
            <a:chOff x="2185200" y="1772928"/>
            <a:chExt cx="4747279" cy="2563200"/>
          </a:xfrm>
          <a:effectLst>
            <a:outerShdw blurRad="76200" dist="38100" dir="2700000" sx="103000" sy="103000" algn="tl" rotWithShape="0">
              <a:prstClr val="black">
                <a:alpha val="48000"/>
              </a:prstClr>
            </a:outerShdw>
          </a:effectLst>
        </p:grpSpPr>
        <p:pic>
          <p:nvPicPr>
            <p:cNvPr id="7171" name="Picture 3" descr="O:\Kd2\ECB\Beratung\Direct Marketing\Euro 5 und 10 und 20 Euro School ppt\Praese Material\Bilder\Banknote.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85200" y="1772928"/>
              <a:ext cx="4747279" cy="25632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
          <p:nvSpPr>
            <p:cNvPr id="15" name="Rechteck 14"/>
            <p:cNvSpPr/>
            <p:nvPr/>
          </p:nvSpPr>
          <p:spPr>
            <a:xfrm>
              <a:off x="2605088" y="2619811"/>
              <a:ext cx="886832" cy="1080253"/>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sp>
        <p:nvSpPr>
          <p:cNvPr id="11267" name="Text Box 6"/>
          <p:cNvSpPr txBox="1">
            <a:spLocks noChangeArrowheads="1"/>
          </p:cNvSpPr>
          <p:nvPr/>
        </p:nvSpPr>
        <p:spPr bwMode="auto">
          <a:xfrm>
            <a:off x="781200" y="1076400"/>
            <a:ext cx="7560000" cy="16560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de-DE" sz="3200" b="1" dirty="0">
                <a:solidFill>
                  <a:srgbClr val="000099"/>
                </a:solidFill>
                <a:latin typeface="+mj-lt"/>
              </a:rPr>
              <a:t>KATSO</a:t>
            </a:r>
          </a:p>
          <a:p>
            <a:pPr algn="ctr"/>
            <a:r>
              <a:rPr lang="en-US" altLang="de-DE" dirty="0" err="1">
                <a:solidFill>
                  <a:srgbClr val="000099"/>
                </a:solidFill>
                <a:latin typeface="+mj-lt"/>
              </a:rPr>
              <a:t>Valoa</a:t>
            </a:r>
            <a:r>
              <a:rPr lang="en-US" altLang="de-DE" dirty="0">
                <a:solidFill>
                  <a:srgbClr val="000099"/>
                </a:solidFill>
                <a:latin typeface="+mj-lt"/>
              </a:rPr>
              <a:t> </a:t>
            </a:r>
            <a:r>
              <a:rPr lang="en-US" altLang="de-DE" dirty="0" err="1">
                <a:solidFill>
                  <a:srgbClr val="000099"/>
                </a:solidFill>
                <a:latin typeface="+mj-lt"/>
              </a:rPr>
              <a:t>vasten</a:t>
            </a:r>
            <a:r>
              <a:rPr lang="en-US" altLang="de-DE" dirty="0">
                <a:solidFill>
                  <a:srgbClr val="000099"/>
                </a:solidFill>
                <a:latin typeface="+mj-lt"/>
              </a:rPr>
              <a:t> </a:t>
            </a:r>
            <a:r>
              <a:rPr lang="en-US" altLang="de-DE" dirty="0" err="1">
                <a:solidFill>
                  <a:srgbClr val="000099"/>
                </a:solidFill>
                <a:latin typeface="+mj-lt"/>
              </a:rPr>
              <a:t>katsottaessa</a:t>
            </a:r>
            <a:r>
              <a:rPr lang="en-US" altLang="de-DE" dirty="0">
                <a:solidFill>
                  <a:srgbClr val="000099"/>
                </a:solidFill>
                <a:latin typeface="+mj-lt"/>
              </a:rPr>
              <a:t> </a:t>
            </a:r>
            <a:r>
              <a:rPr lang="en-US" altLang="de-DE" dirty="0" err="1">
                <a:solidFill>
                  <a:srgbClr val="000099"/>
                </a:solidFill>
                <a:latin typeface="+mj-lt"/>
              </a:rPr>
              <a:t>setelin</a:t>
            </a:r>
            <a:r>
              <a:rPr lang="en-US" altLang="de-DE" dirty="0">
                <a:solidFill>
                  <a:srgbClr val="000099"/>
                </a:solidFill>
                <a:latin typeface="+mj-lt"/>
              </a:rPr>
              <a:t> </a:t>
            </a:r>
            <a:r>
              <a:rPr lang="en-US" altLang="de-DE" b="1" dirty="0" err="1">
                <a:solidFill>
                  <a:srgbClr val="000099"/>
                </a:solidFill>
                <a:latin typeface="+mj-lt"/>
              </a:rPr>
              <a:t>vesileimassa</a:t>
            </a:r>
            <a:r>
              <a:rPr lang="en-US" altLang="de-DE" dirty="0">
                <a:solidFill>
                  <a:srgbClr val="000099"/>
                </a:solidFill>
                <a:latin typeface="+mj-lt"/>
              </a:rPr>
              <a:t> </a:t>
            </a:r>
            <a:r>
              <a:rPr lang="en-US" altLang="de-DE" dirty="0" err="1">
                <a:solidFill>
                  <a:srgbClr val="000099"/>
                </a:solidFill>
                <a:latin typeface="+mj-lt"/>
              </a:rPr>
              <a:t>näkyvät</a:t>
            </a:r>
            <a:r>
              <a:rPr lang="en-US" altLang="de-DE" dirty="0">
                <a:solidFill>
                  <a:srgbClr val="000099"/>
                </a:solidFill>
                <a:latin typeface="+mj-lt"/>
              </a:rPr>
              <a:t> Europa-</a:t>
            </a:r>
            <a:r>
              <a:rPr lang="en-US" altLang="de-DE" dirty="0" err="1">
                <a:solidFill>
                  <a:srgbClr val="000099"/>
                </a:solidFill>
                <a:latin typeface="+mj-lt"/>
              </a:rPr>
              <a:t>neidon</a:t>
            </a:r>
            <a:r>
              <a:rPr lang="en-US" altLang="de-DE" dirty="0">
                <a:solidFill>
                  <a:srgbClr val="000099"/>
                </a:solidFill>
                <a:latin typeface="+mj-lt"/>
              </a:rPr>
              <a:t> </a:t>
            </a:r>
            <a:r>
              <a:rPr lang="en-US" altLang="de-DE" dirty="0" err="1">
                <a:solidFill>
                  <a:srgbClr val="000099"/>
                </a:solidFill>
                <a:latin typeface="+mj-lt"/>
              </a:rPr>
              <a:t>kasvot</a:t>
            </a:r>
            <a:r>
              <a:rPr lang="en-US" altLang="de-DE" dirty="0">
                <a:solidFill>
                  <a:srgbClr val="000099"/>
                </a:solidFill>
                <a:latin typeface="+mj-lt"/>
              </a:rPr>
              <a:t> ja </a:t>
            </a:r>
            <a:r>
              <a:rPr lang="en-US" altLang="de-DE" dirty="0" err="1">
                <a:solidFill>
                  <a:srgbClr val="000099"/>
                </a:solidFill>
                <a:latin typeface="+mj-lt"/>
              </a:rPr>
              <a:t>setelin</a:t>
            </a:r>
            <a:r>
              <a:rPr lang="en-US" altLang="de-DE" dirty="0">
                <a:solidFill>
                  <a:srgbClr val="000099"/>
                </a:solidFill>
                <a:latin typeface="+mj-lt"/>
              </a:rPr>
              <a:t> </a:t>
            </a:r>
            <a:r>
              <a:rPr lang="en-US" altLang="de-DE" dirty="0" err="1">
                <a:solidFill>
                  <a:srgbClr val="000099"/>
                </a:solidFill>
                <a:latin typeface="+mj-lt"/>
              </a:rPr>
              <a:t>arvo</a:t>
            </a:r>
            <a:r>
              <a:rPr lang="en-US" altLang="de-DE" dirty="0">
                <a:solidFill>
                  <a:srgbClr val="000099"/>
                </a:solidFill>
                <a:latin typeface="+mj-lt"/>
              </a:rPr>
              <a:t>. </a:t>
            </a:r>
            <a:endParaRPr lang="fi-FI" altLang="de-DE" dirty="0">
              <a:solidFill>
                <a:srgbClr val="000099"/>
              </a:solidFill>
              <a:latin typeface="+mj-lt"/>
            </a:endParaRPr>
          </a:p>
          <a:p>
            <a:pPr algn="ctr"/>
            <a:r>
              <a:rPr lang="en-US" altLang="de-DE" b="1" dirty="0" err="1">
                <a:solidFill>
                  <a:srgbClr val="000099"/>
                </a:solidFill>
                <a:latin typeface="+mj-lt"/>
              </a:rPr>
              <a:t>Kasvokuvaikkunassa</a:t>
            </a:r>
            <a:r>
              <a:rPr lang="en-US" altLang="de-DE" dirty="0">
                <a:solidFill>
                  <a:srgbClr val="000099"/>
                </a:solidFill>
                <a:latin typeface="+mj-lt"/>
              </a:rPr>
              <a:t> </a:t>
            </a:r>
            <a:r>
              <a:rPr lang="en-US" altLang="de-DE" dirty="0" err="1">
                <a:solidFill>
                  <a:srgbClr val="000099"/>
                </a:solidFill>
                <a:latin typeface="+mj-lt"/>
              </a:rPr>
              <a:t>näkyvät</a:t>
            </a:r>
            <a:r>
              <a:rPr lang="en-US" altLang="de-DE" dirty="0">
                <a:solidFill>
                  <a:srgbClr val="000099"/>
                </a:solidFill>
                <a:latin typeface="+mj-lt"/>
              </a:rPr>
              <a:t> Europa-</a:t>
            </a:r>
            <a:r>
              <a:rPr lang="en-US" altLang="de-DE" dirty="0" err="1">
                <a:solidFill>
                  <a:srgbClr val="000099"/>
                </a:solidFill>
                <a:latin typeface="+mj-lt"/>
              </a:rPr>
              <a:t>neidon</a:t>
            </a:r>
            <a:r>
              <a:rPr lang="en-US" altLang="de-DE" dirty="0">
                <a:solidFill>
                  <a:srgbClr val="000099"/>
                </a:solidFill>
                <a:latin typeface="+mj-lt"/>
              </a:rPr>
              <a:t> </a:t>
            </a:r>
            <a:r>
              <a:rPr lang="en-US" altLang="de-DE" dirty="0" err="1">
                <a:solidFill>
                  <a:srgbClr val="000099"/>
                </a:solidFill>
                <a:latin typeface="+mj-lt"/>
              </a:rPr>
              <a:t>kasvot</a:t>
            </a:r>
            <a:r>
              <a:rPr lang="en-US" altLang="de-DE" dirty="0">
                <a:solidFill>
                  <a:srgbClr val="000099"/>
                </a:solidFill>
                <a:latin typeface="+mj-lt"/>
              </a:rPr>
              <a:t>.</a:t>
            </a:r>
            <a:endParaRPr lang="fi-FI" altLang="de-DE" dirty="0">
              <a:solidFill>
                <a:srgbClr val="000099"/>
              </a:solidFill>
              <a:latin typeface="+mj-lt"/>
            </a:endParaRPr>
          </a:p>
        </p:txBody>
      </p:sp>
      <p:pic>
        <p:nvPicPr>
          <p:cNvPr id="17" name="Picture 3" descr="O:\Kd2\ECB\Beratung\Direct Marketing\Euro 5 und 10 und 20 Euro School ppt\Praese Material\Neu 2015 Freisteller\Seite9_Alex.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1" b="84"/>
          <a:stretch/>
        </p:blipFill>
        <p:spPr bwMode="auto">
          <a:xfrm>
            <a:off x="1" y="2853384"/>
            <a:ext cx="2469716" cy="4032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a:t>
            </a:r>
            <a:r>
              <a:rPr lang="fr-FR" altLang="de-DE" sz="4000" b="1" dirty="0" err="1">
                <a:solidFill>
                  <a:srgbClr val="000099"/>
                </a:solidFill>
                <a:latin typeface="+mj-lt"/>
              </a:rPr>
              <a:t>Turvatekijät</a:t>
            </a:r>
            <a:endParaRPr lang="fr-FR" altLang="de-DE" sz="4000" b="1" dirty="0">
              <a:solidFill>
                <a:srgbClr val="000099"/>
              </a:solidFill>
              <a:latin typeface="+mj-lt"/>
            </a:endParaRPr>
          </a:p>
        </p:txBody>
      </p:sp>
      <p:pic>
        <p:nvPicPr>
          <p:cNvPr id="14" name="Picture 2" descr="E:\ECB_20euro_Full Banknote_back_5787_Specimen.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10906" t="7593" r="9015" b="7748"/>
          <a:stretch/>
        </p:blipFill>
        <p:spPr bwMode="auto">
          <a:xfrm>
            <a:off x="7599140" y="5330760"/>
            <a:ext cx="548594" cy="747296"/>
          </a:xfrm>
          <a:prstGeom prst="rect">
            <a:avLst/>
          </a:prstGeom>
          <a:noFill/>
          <a:ln w="28575">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9</a:t>
            </a:fld>
            <a:endParaRPr lang="fr-FR" dirty="0">
              <a:solidFill>
                <a:srgbClr val="000099"/>
              </a:solidFill>
            </a:endParaRPr>
          </a:p>
        </p:txBody>
      </p:sp>
      <p:pic>
        <p:nvPicPr>
          <p:cNvPr id="4" name="new-video-security-20-portrait-window.mpg">
            <a:hlinkClick r:id="" action="ppaction://media"/>
          </p:cNvPr>
          <p:cNvPicPr>
            <a:picLocks noChangeAspect="1"/>
          </p:cNvPicPr>
          <p:nvPr>
            <a:videoFile r:link="rId5"/>
            <p:extLst>
              <p:ext uri="{DAA4B4D4-6D71-4841-9C94-3DE7FCFB9230}">
                <p14:media xmlns:p14="http://schemas.microsoft.com/office/powerpoint/2010/main" r:embed="rId4"/>
              </p:ext>
            </p:extLst>
          </p:nvPr>
        </p:nvPicPr>
        <p:blipFill>
          <a:blip r:embed="rId12"/>
          <a:stretch>
            <a:fillRect/>
          </a:stretch>
        </p:blipFill>
        <p:spPr>
          <a:xfrm>
            <a:off x="7599140" y="4218289"/>
            <a:ext cx="476672" cy="381338"/>
          </a:xfrm>
          <a:prstGeom prst="rect">
            <a:avLst/>
          </a:prstGeom>
        </p:spPr>
      </p:pic>
      <p:pic>
        <p:nvPicPr>
          <p:cNvPr id="7170" name="Picture 2" descr="O:\Kd2\ECB\Beratung\Direct Marketing\Euro 5 und 10 und 20 Euro School ppt\Praese Material\Bilder\Sec_Feature_Shine_through.pn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r="34554"/>
          <a:stretch/>
        </p:blipFill>
        <p:spPr bwMode="auto">
          <a:xfrm>
            <a:off x="7545190" y="3064067"/>
            <a:ext cx="1598810" cy="2597181"/>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sp>
        <p:nvSpPr>
          <p:cNvPr id="23" name="Rechteck 22"/>
          <p:cNvSpPr/>
          <p:nvPr/>
        </p:nvSpPr>
        <p:spPr>
          <a:xfrm>
            <a:off x="6392967" y="3078536"/>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24" name="Rechteck 23"/>
          <p:cNvSpPr/>
          <p:nvPr/>
        </p:nvSpPr>
        <p:spPr>
          <a:xfrm>
            <a:off x="6426356" y="3497161"/>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Tree>
    <p:extLst>
      <p:ext uri="{BB962C8B-B14F-4D97-AF65-F5344CB8AC3E}">
        <p14:creationId xmlns:p14="http://schemas.microsoft.com/office/powerpoint/2010/main" val="26931669"/>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video fullScrn="1">
              <p:cMediaNode vol="80000">
                <p:cTn id="2" fill="hold" display="0">
                  <p:stCondLst>
                    <p:cond delay="indefinite"/>
                  </p:stCondLst>
                </p:cTn>
                <p:tgtEl>
                  <p:spTgt spid="4"/>
                </p:tgtEl>
              </p:cMediaNode>
            </p:video>
            <p:video fullScrn="1">
              <p:cMediaNode vol="80000">
                <p:cTn id="3" fill="hold" display="0">
                  <p:stCondLst>
                    <p:cond delay="indefinite"/>
                  </p:stCondLst>
                </p:cTn>
                <p:tgtEl>
                  <p:spTgt spid="5"/>
                </p:tgtEl>
              </p:cMediaNode>
            </p:video>
            <p:seq concurrent="1" nextAc="seek">
              <p:cTn id="4" restart="whenNotActive" fill="hold" evtFilter="cancelBubble" nodeType="interactiveSeq">
                <p:stCondLst>
                  <p:cond evt="onClick" delay="0">
                    <p:tgtEl>
                      <p:spTgt spid="2"/>
                    </p:tgtEl>
                  </p:cond>
                </p:stCondLst>
                <p:endSync evt="end" delay="0">
                  <p:rtn val="all"/>
                </p:endSync>
                <p:childTnLst>
                  <p:par>
                    <p:cTn id="5" fill="hold">
                      <p:stCondLst>
                        <p:cond delay="0"/>
                      </p:stCondLst>
                      <p:childTnLst>
                        <p:par>
                          <p:cTn id="6" fill="hold">
                            <p:stCondLst>
                              <p:cond delay="0"/>
                            </p:stCondLst>
                            <p:childTnLst>
                              <p:par>
                                <p:cTn id="7" presetID="2" presetClass="mediacall" presetSubtype="0" fill="hold" nodeType="clickEffect">
                                  <p:stCondLst>
                                    <p:cond delay="0"/>
                                  </p:stCondLst>
                                  <p:childTnLst>
                                    <p:cmd type="call" cmd="togglePause">
                                      <p:cBhvr>
                                        <p:cTn id="8" dur="1" fill="hold"/>
                                        <p:tgtEl>
                                          <p:spTgt spid="5"/>
                                        </p:tgtEl>
                                      </p:cBhvr>
                                    </p:cmd>
                                  </p:childTnLst>
                                </p:cTn>
                              </p:par>
                            </p:childTnLst>
                          </p:cTn>
                        </p:par>
                      </p:childTnLst>
                    </p:cTn>
                  </p:par>
                </p:childTnLst>
              </p:cTn>
              <p:nextCondLst>
                <p:cond evt="onClick" delay="0">
                  <p:tgtEl>
                    <p:spTgt spid="2"/>
                  </p:tgtEl>
                </p:cond>
              </p:nextCondLst>
            </p:seq>
            <p:seq concurrent="1" nextAc="seek">
              <p:cTn id="9" restart="whenNotActive" fill="hold" evtFilter="cancelBubble" nodeType="interactiveSeq">
                <p:stCondLst>
                  <p:cond evt="onClick" delay="0">
                    <p:tgtEl>
                      <p:spTgt spid="7170"/>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4"/>
                                        </p:tgtEl>
                                      </p:cBhvr>
                                    </p:cmd>
                                  </p:childTnLst>
                                </p:cTn>
                              </p:par>
                            </p:childTnLst>
                          </p:cTn>
                        </p:par>
                      </p:childTnLst>
                    </p:cTn>
                  </p:par>
                </p:childTnLst>
              </p:cTn>
              <p:nextCondLst>
                <p:cond evt="onClick" delay="0">
                  <p:tgtEl>
                    <p:spTgt spid="7170"/>
                  </p:tgtEl>
                </p:cond>
              </p:nextCondLst>
            </p:seq>
          </p:childTnLst>
        </p:cTn>
      </p:par>
    </p:tnLst>
  </p:timing>
</p:sld>
</file>

<file path=ppt/theme/theme1.xml><?xml version="1.0" encoding="utf-8"?>
<a:theme xmlns:a="http://schemas.openxmlformats.org/drawingml/2006/main" name="1_Modèle par défaut">
  <a:themeElements>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Modèle par défaut">
  <a:themeElements>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Modèle par défaut">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2</TotalTime>
  <Words>716</Words>
  <Application>Microsoft Office PowerPoint</Application>
  <PresentationFormat>On-screen Show (4:3)</PresentationFormat>
  <Paragraphs>144</Paragraphs>
  <Slides>13</Slides>
  <Notes>13</Notes>
  <HiddenSlides>0</HiddenSlides>
  <MMClips>5</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1_Modèle par défaut</vt:lpstr>
      <vt:lpstr>3_Modèle par défaut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European Central Bank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AUTHENTIFIER  LES BILLETS EN EUROS</dc:title>
  <dc:creator>Belén Pérez</dc:creator>
  <cp:lastModifiedBy>Meriläinen, Sirpa</cp:lastModifiedBy>
  <cp:revision>556</cp:revision>
  <cp:lastPrinted>2015-07-21T13:18:24Z</cp:lastPrinted>
  <dcterms:created xsi:type="dcterms:W3CDTF">2009-03-11T08:26:58Z</dcterms:created>
  <dcterms:modified xsi:type="dcterms:W3CDTF">2015-10-05T16:20:13Z</dcterms:modified>
</cp:coreProperties>
</file>