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76768" autoAdjust="0"/>
  </p:normalViewPr>
  <p:slideViewPr>
    <p:cSldViewPr>
      <p:cViewPr>
        <p:scale>
          <a:sx n="100" d="100"/>
          <a:sy n="100" d="100"/>
        </p:scale>
        <p:origin x="-2676" y="-72"/>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uevos-billetes-en-euros.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es.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uevos-billetes-en-euros.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uevos-billetes-en-euros.eu/Monedas-en-euros/Monedas-en-euros/Caras-comunes/1-c&#233;ntimo"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uevos-billetes-en-euros.eu/Juegos-y-publicaciones/&#191;De-qu&#233;-pa&#237;s-es-la-moned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uevos-billetes-en-euros.eu/Serie-Europa/El-mito-de-Europ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kern="1200" dirty="0" smtClean="0">
                <a:solidFill>
                  <a:schemeClr val="tx1"/>
                </a:solidFill>
                <a:effectLst/>
                <a:latin typeface="Arial" charset="0"/>
                <a:ea typeface="+mn-ea"/>
                <a:cs typeface="+mn-cs"/>
              </a:rPr>
              <a:t>El objetivo de esta presentación es ayudar a los profesores a explicar a sus alumnos los billetes y monedas en euros. Todas las diapositivas van acompañadas de notas en las que se facilita información adicional. La presentación está dividida en secciones que pueden utilizarse conjuntamente o de forma separada. Esperamos que le resulte útil. </a:t>
            </a:r>
          </a:p>
          <a:p>
            <a:endParaRPr lang="es-ES" sz="1200" kern="1200" dirty="0" smtClean="0">
              <a:solidFill>
                <a:schemeClr val="tx1"/>
              </a:solidFill>
              <a:effectLst/>
              <a:latin typeface="Arial" charset="0"/>
              <a:ea typeface="+mn-ea"/>
              <a:cs typeface="+mn-cs"/>
            </a:endParaRPr>
          </a:p>
          <a:p>
            <a:r>
              <a:rPr lang="es-ES" sz="1200" kern="1200" dirty="0" smtClean="0">
                <a:solidFill>
                  <a:schemeClr val="tx1"/>
                </a:solidFill>
                <a:effectLst/>
                <a:latin typeface="Arial" charset="0"/>
                <a:ea typeface="+mn-ea"/>
                <a:cs typeface="+mn-cs"/>
              </a:rPr>
              <a:t>Puede consultarse más información sobre los billetes y monedas en euros en </a:t>
            </a:r>
            <a:r>
              <a:rPr lang="es-ES" sz="1200" u="sng" dirty="0" smtClean="0">
                <a:solidFill>
                  <a:schemeClr val="tx1"/>
                </a:solidFill>
                <a:effectLst/>
                <a:latin typeface="Arial" charset="0"/>
                <a:hlinkClick r:id="rId3"/>
              </a:rPr>
              <a:t>http://www.nuevos-billetes-en-euros.eu/</a:t>
            </a:r>
            <a:r>
              <a:rPr lang="es-ES" sz="1200" dirty="0" smtClean="0">
                <a:solidFill>
                  <a:schemeClr val="tx1"/>
                </a:solidFill>
                <a:effectLst/>
                <a:latin typeface="Arial" charset="0"/>
              </a:rPr>
              <a:t> </a:t>
            </a:r>
            <a:r>
              <a:rPr lang="es-ES" sz="1200" kern="1200" dirty="0" smtClean="0">
                <a:solidFill>
                  <a:schemeClr val="tx1"/>
                </a:solidFill>
                <a:effectLst/>
                <a:latin typeface="Arial" charset="0"/>
                <a:ea typeface="+mn-ea"/>
                <a:cs typeface="+mn-cs"/>
              </a:rPr>
              <a:t>o </a:t>
            </a:r>
            <a:r>
              <a:rPr lang="es-ES" sz="1200" u="sng" dirty="0" smtClean="0">
                <a:solidFill>
                  <a:schemeClr val="tx1"/>
                </a:solidFill>
                <a:effectLst/>
                <a:latin typeface="Arial" charset="0"/>
                <a:hlinkClick r:id="rId4"/>
              </a:rPr>
              <a:t>https://www.ecb.europa.eu/euro/html/index.es.html</a:t>
            </a:r>
            <a:r>
              <a:rPr lang="es-ES" dirty="0" smtClean="0"/>
              <a:t>  </a:t>
            </a:r>
            <a:endParaRPr lang="es-ES" sz="1200" kern="1200" dirty="0" smtClean="0">
              <a:solidFill>
                <a:schemeClr val="tx1"/>
              </a:solidFill>
              <a:effectLst/>
              <a:latin typeface="Arial" charset="0"/>
              <a:ea typeface="+mn-ea"/>
              <a:cs typeface="+mn-cs"/>
            </a:endParaRPr>
          </a:p>
          <a:p>
            <a:endParaRPr lang="es-ES"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altLang="de-DE" dirty="0" smtClean="0"/>
              <a:t>Haz clic en la imagen del billete de 20€ para ver una película en la que se que enseña a comprobar su autenticidad girándolo. </a:t>
            </a:r>
          </a:p>
          <a:p>
            <a:pPr eaLnBrk="1" hangingPunct="1"/>
            <a:endParaRPr lang="es-ES" altLang="de-DE" dirty="0" smtClean="0"/>
          </a:p>
          <a:p>
            <a:pPr eaLnBrk="1" hangingPunct="1"/>
            <a:endParaRPr lang="es-ES"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kern="1200" dirty="0" smtClean="0">
                <a:solidFill>
                  <a:schemeClr val="tx1"/>
                </a:solidFill>
                <a:effectLst/>
                <a:latin typeface="Arial" charset="0"/>
                <a:ea typeface="+mn-ea"/>
                <a:cs typeface="+mn-cs"/>
              </a:rPr>
              <a:t>Aquí puedes crear un billete en euros colocando los elementos de seguridad en el sitio adecuado. </a:t>
            </a:r>
            <a:endParaRPr lang="es-ES"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b="0" i="0" u="none" strike="noStrike" kern="1200" dirty="0" smtClean="0">
                <a:solidFill>
                  <a:schemeClr val="tx1"/>
                </a:solidFill>
                <a:effectLst/>
                <a:latin typeface="Arial" charset="0"/>
                <a:ea typeface="+mn-ea"/>
                <a:cs typeface="+mn-cs"/>
              </a:rPr>
              <a:t>El Banco Central Europeo y los bancos centrales de los países de la zona del euro se ocupan del euro. El Banco Central Europeo tiene su sede en Fráncfort del Meno, Alemania. </a:t>
            </a:r>
            <a:r>
              <a:rPr lang="es-ES" sz="1200" b="0" i="0" u="none" strike="noStrike" kern="1200" smtClean="0">
                <a:solidFill>
                  <a:schemeClr val="tx1"/>
                </a:solidFill>
                <a:effectLst/>
                <a:latin typeface="Arial" charset="0"/>
                <a:ea typeface="+mn-ea"/>
                <a:cs typeface="+mn-cs"/>
              </a:rPr>
              <a:t>Cada país tiene su propio banco central nacional, que suele estar en su capital.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sz="1200" kern="1200" dirty="0" smtClean="0">
                <a:solidFill>
                  <a:schemeClr val="tx1"/>
                </a:solidFill>
                <a:effectLst/>
                <a:latin typeface="Arial" charset="0"/>
                <a:ea typeface="+mn-ea"/>
                <a:cs typeface="+mn-cs"/>
              </a:rPr>
              <a:t>Juega a Euro Run en </a:t>
            </a:r>
            <a:r>
              <a:rPr lang="es-ES" sz="1200" u="sng" dirty="0" smtClean="0">
                <a:solidFill>
                  <a:schemeClr val="tx1"/>
                </a:solidFill>
                <a:effectLst/>
                <a:latin typeface="Arial" charset="0"/>
                <a:hlinkClick r:id="rId3"/>
              </a:rPr>
              <a:t>www.nuevos-billetes-en-euros.eu</a:t>
            </a:r>
            <a:r>
              <a:rPr lang="es-ES" dirty="0" smtClean="0"/>
              <a:t> </a:t>
            </a:r>
            <a:endParaRPr lang="es-ES"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ES" sz="1200" kern="1200" dirty="0" smtClean="0">
                <a:solidFill>
                  <a:schemeClr val="tx1"/>
                </a:solidFill>
                <a:effectLst/>
                <a:latin typeface="Arial" charset="0"/>
                <a:ea typeface="+mn-ea"/>
                <a:cs typeface="+mn-cs"/>
              </a:rPr>
              <a:t>El Banco Central Europeo y los bancos centrales de la zona del euro organizan un concurso desde el 25 de noviembre de 2015 hasta el 25 de febrero de 2015. ¡Anime a sus alumnos a participar! Los 100 ganadores recibirán un billete de 20€ de la serie Europa sellado en acrílico. </a:t>
            </a:r>
          </a:p>
          <a:p>
            <a:pPr marL="0" marR="0" indent="0" algn="l" defTabSz="914400" rtl="0" eaLnBrk="0" fontAlgn="base" latinLnBrk="0" hangingPunct="0">
              <a:lnSpc>
                <a:spcPct val="100000"/>
              </a:lnSpc>
              <a:spcBef>
                <a:spcPct val="30000"/>
              </a:spcBef>
              <a:spcAft>
                <a:spcPct val="0"/>
              </a:spcAft>
              <a:buClrTx/>
              <a:buSzTx/>
              <a:buFontTx/>
              <a:buNone/>
              <a:tabLst/>
              <a:defRPr/>
            </a:pPr>
            <a:endParaRPr lang="es-ES"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kern="1200" dirty="0" smtClean="0">
                <a:solidFill>
                  <a:schemeClr val="tx1"/>
                </a:solidFill>
                <a:effectLst/>
                <a:latin typeface="Arial" charset="0"/>
                <a:ea typeface="+mn-ea"/>
                <a:cs typeface="+mn-cs"/>
              </a:rPr>
              <a:t>Todas las monedas en euros tienen una cara común europea y otra nacional. La cara europea muestra un mapa de Europa y fue diseñada por Luc Luycx, de la Real Fábrica de la Moneda de Bélgica. La cara nacional muestra un personaje célebre, un edificio conocido o un símbolo nacional. Algunos países han elegido la misma imagen para todas sus monedas, mientras que otros han escogido motivos diferentes para las distintas denominaciones. Todas las monedas en euros pueden utilizarse en todos los países de la zona del euro. </a:t>
            </a:r>
          </a:p>
          <a:p>
            <a:endParaRPr lang="es-ES" sz="1200" kern="1200" dirty="0" smtClean="0">
              <a:solidFill>
                <a:schemeClr val="tx1"/>
              </a:solidFill>
              <a:effectLst/>
              <a:latin typeface="Arial" charset="0"/>
              <a:ea typeface="+mn-ea"/>
              <a:cs typeface="+mn-cs"/>
            </a:endParaRPr>
          </a:p>
          <a:p>
            <a:r>
              <a:rPr lang="es-ES" sz="1200" kern="1200" dirty="0" smtClean="0">
                <a:solidFill>
                  <a:schemeClr val="tx1"/>
                </a:solidFill>
                <a:effectLst/>
                <a:latin typeface="Arial" charset="0"/>
                <a:ea typeface="+mn-ea"/>
                <a:cs typeface="+mn-cs"/>
              </a:rPr>
              <a:t>Puede consultarse más información sobre las monedas en euros en </a:t>
            </a:r>
            <a:r>
              <a:rPr lang="es-ES" sz="1200" u="sng" dirty="0" smtClean="0">
                <a:solidFill>
                  <a:schemeClr val="tx1"/>
                </a:solidFill>
                <a:effectLst/>
                <a:latin typeface="Arial" charset="0"/>
                <a:hlinkClick r:id="rId3"/>
              </a:rPr>
              <a:t>http://www.nuevos-billetes-en-euros.eu/Monedas-en-euros/Monedas-en-euros/Caras-comunes/1-céntimo</a:t>
            </a:r>
            <a:r>
              <a:rPr lang="es-ES" dirty="0" smtClean="0"/>
              <a:t> </a:t>
            </a:r>
            <a:r>
              <a:rPr lang="es-ES" sz="1200" kern="1200" dirty="0" smtClean="0">
                <a:solidFill>
                  <a:schemeClr val="tx1"/>
                </a:solidFill>
                <a:effectLst/>
                <a:latin typeface="Arial" charset="0"/>
                <a:ea typeface="+mn-ea"/>
                <a:cs typeface="+mn-cs"/>
              </a:rPr>
              <a:t> </a:t>
            </a:r>
          </a:p>
          <a:p>
            <a:endParaRPr lang="es-ES" sz="1200" kern="1200" dirty="0" smtClean="0">
              <a:solidFill>
                <a:schemeClr val="tx1"/>
              </a:solidFill>
              <a:effectLst/>
              <a:latin typeface="Arial" charset="0"/>
              <a:ea typeface="+mn-ea"/>
              <a:cs typeface="+mn-cs"/>
            </a:endParaRPr>
          </a:p>
          <a:p>
            <a:r>
              <a:rPr lang="es-ES" sz="1200" kern="1200" dirty="0" smtClean="0">
                <a:solidFill>
                  <a:schemeClr val="tx1"/>
                </a:solidFill>
                <a:effectLst/>
                <a:latin typeface="Arial" charset="0"/>
                <a:ea typeface="+mn-ea"/>
                <a:cs typeface="+mn-cs"/>
              </a:rPr>
              <a:t>Los billetes y monedas en euros entraron en circulación por primera vez en 2002 en 12 países. La introducción del euro constituyó la mayor operación logística llevada a cabo en Europa en los últimos cincuenta años. </a:t>
            </a:r>
          </a:p>
          <a:p>
            <a:endParaRPr lang="es-ES" sz="1200" kern="1200" dirty="0" smtClean="0">
              <a:solidFill>
                <a:schemeClr val="tx1"/>
              </a:solidFill>
              <a:effectLst/>
              <a:latin typeface="Arial" charset="0"/>
              <a:ea typeface="+mn-ea"/>
              <a:cs typeface="+mn-cs"/>
            </a:endParaRPr>
          </a:p>
          <a:p>
            <a:r>
              <a:rPr lang="es-ES" sz="1200" b="1" kern="1200" dirty="0" smtClean="0">
                <a:solidFill>
                  <a:schemeClr val="tx1"/>
                </a:solidFill>
                <a:effectLst/>
                <a:latin typeface="Arial" charset="0"/>
                <a:ea typeface="+mn-ea"/>
                <a:cs typeface="+mn-cs"/>
              </a:rPr>
              <a:t>Idea: </a:t>
            </a:r>
            <a:r>
              <a:rPr lang="es-ES" sz="1200" kern="1200" dirty="0" smtClean="0">
                <a:solidFill>
                  <a:schemeClr val="tx1"/>
                </a:solidFill>
                <a:effectLst/>
                <a:latin typeface="Arial" charset="0"/>
                <a:ea typeface="+mn-ea"/>
                <a:cs typeface="+mn-cs"/>
              </a:rPr>
              <a:t>Las monedas que aparecen en esta diapositiva pueden arrastrarse con el ratón. Pregunte a los alumnos de qué país es cada moneda. Si quieren saber de qué país son otras monedas también pueden descubrirlo con el juego «¿De qué país es la moneda?» que encontrarán en </a:t>
            </a:r>
            <a:r>
              <a:rPr lang="es-ES" sz="1200" u="sng" dirty="0" smtClean="0">
                <a:solidFill>
                  <a:schemeClr val="tx1"/>
                </a:solidFill>
                <a:effectLst/>
                <a:latin typeface="Arial" charset="0"/>
                <a:hlinkClick r:id="rId4"/>
              </a:rPr>
              <a:t>http://www.nuevos-billetes-en-euros.eu/Juegos-y-publicaciones/¿De-qué-país-es-la-moneda</a:t>
            </a:r>
            <a:r>
              <a:rPr lang="es-ES" dirty="0" smtClean="0"/>
              <a:t> </a:t>
            </a:r>
          </a:p>
          <a:p>
            <a:endParaRPr lang="es-ES" sz="1200" kern="1200" dirty="0" smtClean="0">
              <a:solidFill>
                <a:schemeClr val="tx1"/>
              </a:solidFill>
              <a:effectLst/>
              <a:latin typeface="Arial" charset="0"/>
              <a:ea typeface="+mn-ea"/>
              <a:cs typeface="+mn-cs"/>
            </a:endParaRPr>
          </a:p>
          <a:p>
            <a:r>
              <a:rPr lang="es-ES" sz="1200" b="1" kern="1200" dirty="0" smtClean="0">
                <a:solidFill>
                  <a:schemeClr val="tx1"/>
                </a:solidFill>
                <a:effectLst/>
                <a:latin typeface="Arial" charset="0"/>
                <a:ea typeface="+mn-ea"/>
                <a:cs typeface="+mn-cs"/>
              </a:rPr>
              <a:t>Información sobre la cara nacional de las monedas de 1€</a:t>
            </a:r>
            <a:r>
              <a:rPr lang="es-ES" sz="1200" kern="1200" dirty="0" smtClean="0">
                <a:solidFill>
                  <a:schemeClr val="tx1"/>
                </a:solidFill>
                <a:effectLst/>
                <a:latin typeface="Arial" charset="0"/>
                <a:ea typeface="+mn-ea"/>
                <a:cs typeface="+mn-cs"/>
              </a:rPr>
              <a:t>:</a:t>
            </a:r>
          </a:p>
          <a:p>
            <a:r>
              <a:rPr lang="es-ES" sz="1200" b="1" kern="1200" dirty="0" smtClean="0">
                <a:solidFill>
                  <a:schemeClr val="tx1"/>
                </a:solidFill>
                <a:effectLst/>
                <a:latin typeface="Arial" charset="0"/>
                <a:ea typeface="+mn-ea"/>
                <a:cs typeface="+mn-cs"/>
              </a:rPr>
              <a:t>Austria: </a:t>
            </a:r>
            <a:r>
              <a:rPr lang="es-ES" sz="1200" kern="1200" dirty="0" smtClean="0">
                <a:solidFill>
                  <a:schemeClr val="tx1"/>
                </a:solidFill>
                <a:effectLst/>
                <a:latin typeface="Arial" charset="0"/>
                <a:ea typeface="+mn-ea"/>
                <a:cs typeface="+mn-cs"/>
              </a:rPr>
              <a:t>La moneda de 1€ exhibe el retrato del famoso compositor austriaco, Wolfgang Amadeus Mozart, en referencia a Austria como país de la música.</a:t>
            </a:r>
          </a:p>
          <a:p>
            <a:r>
              <a:rPr lang="es-ES" sz="1200" b="1" kern="1200" dirty="0" smtClean="0">
                <a:solidFill>
                  <a:schemeClr val="tx1"/>
                </a:solidFill>
                <a:effectLst/>
                <a:latin typeface="Arial" charset="0"/>
                <a:ea typeface="+mn-ea"/>
                <a:cs typeface="+mn-cs"/>
              </a:rPr>
              <a:t>Bélgica: </a:t>
            </a:r>
            <a:r>
              <a:rPr lang="es-ES" sz="1200" kern="1200" dirty="0" smtClean="0">
                <a:solidFill>
                  <a:schemeClr val="tx1"/>
                </a:solidFill>
                <a:effectLst/>
                <a:latin typeface="Arial" charset="0"/>
                <a:ea typeface="+mn-ea"/>
                <a:cs typeface="+mn-cs"/>
              </a:rPr>
              <a:t>En las monedas de Bélgica aparece el monarca de ese país. Desde 2002 hasta 2014 mostraban al rey Alberto II, y desde 2014, al rey Felipe. Ambas monedas tienen validez. </a:t>
            </a:r>
          </a:p>
          <a:p>
            <a:r>
              <a:rPr lang="es-ES" sz="1200" b="1" kern="1200" dirty="0" smtClean="0">
                <a:solidFill>
                  <a:schemeClr val="tx1"/>
                </a:solidFill>
                <a:effectLst/>
                <a:latin typeface="Arial" charset="0"/>
                <a:ea typeface="+mn-ea"/>
                <a:cs typeface="+mn-cs"/>
              </a:rPr>
              <a:t>Chipre: </a:t>
            </a:r>
            <a:r>
              <a:rPr lang="es-ES" sz="1200" kern="1200" dirty="0" smtClean="0">
                <a:solidFill>
                  <a:schemeClr val="tx1"/>
                </a:solidFill>
                <a:effectLst/>
                <a:latin typeface="Arial" charset="0"/>
                <a:ea typeface="+mn-ea"/>
                <a:cs typeface="+mn-cs"/>
              </a:rPr>
              <a:t>En las monedas de 1€ y 2€ figura un ídolo cruciforme del período calcolítico (3000 a. de C.). Esta muestra característica del arte prehistórico de la isla es un testimonio de las antiguas raíces y de la posición central de Chipre en el desarrollo de la civilización. </a:t>
            </a:r>
          </a:p>
          <a:p>
            <a:r>
              <a:rPr lang="es-ES" sz="1200" b="1" kern="1200" dirty="0" smtClean="0">
                <a:solidFill>
                  <a:schemeClr val="tx1"/>
                </a:solidFill>
                <a:effectLst/>
                <a:latin typeface="Arial" charset="0"/>
                <a:ea typeface="+mn-ea"/>
                <a:cs typeface="+mn-cs"/>
              </a:rPr>
              <a:t>Estonia: </a:t>
            </a:r>
            <a:r>
              <a:rPr lang="es-ES" sz="1200" kern="1200" dirty="0" smtClean="0">
                <a:solidFill>
                  <a:schemeClr val="tx1"/>
                </a:solidFill>
                <a:effectLst/>
                <a:latin typeface="Arial" charset="0"/>
                <a:ea typeface="+mn-ea"/>
                <a:cs typeface="+mn-cs"/>
              </a:rPr>
              <a:t>El diseño de la cara nacional de las monedas estonias es el mismo para todas las denominaciones: Muestran una representación geográfica de Estonia y la inscripción «Eesti», que significa «Estonia».</a:t>
            </a:r>
          </a:p>
          <a:p>
            <a:r>
              <a:rPr lang="es-ES" sz="1200" b="1" kern="1200" dirty="0" smtClean="0">
                <a:solidFill>
                  <a:schemeClr val="tx1"/>
                </a:solidFill>
                <a:effectLst/>
                <a:latin typeface="Arial" charset="0"/>
                <a:ea typeface="+mn-ea"/>
                <a:cs typeface="+mn-cs"/>
              </a:rPr>
              <a:t>Finlandia: </a:t>
            </a:r>
            <a:r>
              <a:rPr lang="es-ES" sz="1200" kern="1200" dirty="0" smtClean="0">
                <a:solidFill>
                  <a:schemeClr val="tx1"/>
                </a:solidFill>
                <a:effectLst/>
                <a:latin typeface="Arial" charset="0"/>
                <a:ea typeface="+mn-ea"/>
                <a:cs typeface="+mn-cs"/>
              </a:rPr>
              <a:t>La moneda de 1€ reproduce el vuelo de una pareja de cisnes. Este motivo fue presentado en un concurso convocado para el diseño de una moneda conmemorativa del </a:t>
            </a:r>
            <a:r>
              <a:rPr lang="en-GB" sz="1200" kern="1200" dirty="0" smtClean="0">
                <a:solidFill>
                  <a:schemeClr val="tx1"/>
                </a:solidFill>
                <a:effectLst/>
                <a:latin typeface="Arial" charset="0"/>
                <a:ea typeface="+mn-ea"/>
                <a:cs typeface="+mn-cs"/>
              </a:rPr>
              <a:t>80°</a:t>
            </a:r>
            <a:r>
              <a:rPr lang="es-ES" sz="1200" kern="1200" dirty="0" smtClean="0">
                <a:solidFill>
                  <a:schemeClr val="tx1"/>
                </a:solidFill>
                <a:effectLst/>
                <a:latin typeface="Arial" charset="0"/>
                <a:ea typeface="+mn-ea"/>
                <a:cs typeface="+mn-cs"/>
              </a:rPr>
              <a:t> aniversario de la independencia de Finlandia.</a:t>
            </a:r>
          </a:p>
          <a:p>
            <a:r>
              <a:rPr lang="es-ES" sz="1200" b="1" kern="1200" dirty="0" smtClean="0">
                <a:solidFill>
                  <a:schemeClr val="tx1"/>
                </a:solidFill>
                <a:effectLst/>
                <a:latin typeface="Arial" charset="0"/>
                <a:ea typeface="+mn-ea"/>
                <a:cs typeface="+mn-cs"/>
              </a:rPr>
              <a:t>Francia: </a:t>
            </a:r>
            <a:r>
              <a:rPr lang="es-ES" sz="1200" kern="1200" dirty="0" smtClean="0">
                <a:solidFill>
                  <a:schemeClr val="tx1"/>
                </a:solidFill>
                <a:effectLst/>
                <a:latin typeface="Arial" charset="0"/>
                <a:ea typeface="+mn-ea"/>
                <a:cs typeface="+mn-cs"/>
              </a:rPr>
              <a:t>Las monedas francesas de 1€ y 2€ muestran un árbol, símbolo de la vida, la continuidad y el crecimiento, en el centro de un hexágono rodeado por el lema republicano francés «Liberté, Egalité, Fraternité». </a:t>
            </a:r>
          </a:p>
          <a:p>
            <a:r>
              <a:rPr lang="es-ES" sz="1200" b="1" kern="1200" dirty="0" smtClean="0">
                <a:solidFill>
                  <a:schemeClr val="tx1"/>
                </a:solidFill>
                <a:effectLst/>
                <a:latin typeface="Arial" charset="0"/>
                <a:ea typeface="+mn-ea"/>
                <a:cs typeface="+mn-cs"/>
              </a:rPr>
              <a:t>Alemania: </a:t>
            </a:r>
            <a:r>
              <a:rPr lang="es-ES" sz="1200" kern="1200" dirty="0" smtClean="0">
                <a:solidFill>
                  <a:schemeClr val="tx1"/>
                </a:solidFill>
                <a:effectLst/>
                <a:latin typeface="Arial" charset="0"/>
                <a:ea typeface="+mn-ea"/>
                <a:cs typeface="+mn-cs"/>
              </a:rPr>
              <a:t>En las monedas de 1€ y 2€ se representa el águila, símbolo tradicional de la soberanía alemana, rodeada por las estrellas de Europa.</a:t>
            </a:r>
          </a:p>
          <a:p>
            <a:r>
              <a:rPr lang="es-ES" sz="1200" b="1" kern="1200" dirty="0" smtClean="0">
                <a:solidFill>
                  <a:schemeClr val="tx1"/>
                </a:solidFill>
                <a:effectLst/>
                <a:latin typeface="Arial" charset="0"/>
                <a:ea typeface="+mn-ea"/>
                <a:cs typeface="+mn-cs"/>
              </a:rPr>
              <a:t>Grecia: </a:t>
            </a:r>
            <a:r>
              <a:rPr lang="es-ES" sz="1200" kern="1200" dirty="0" smtClean="0">
                <a:solidFill>
                  <a:schemeClr val="tx1"/>
                </a:solidFill>
                <a:effectLst/>
                <a:latin typeface="Arial" charset="0"/>
                <a:ea typeface="+mn-ea"/>
                <a:cs typeface="+mn-cs"/>
              </a:rPr>
              <a:t>La moneda de 1€ muestra una lechuza, diseño tomado de una antigua pieza ateniense de cuatro dracmas (s. V a. de C.). </a:t>
            </a:r>
          </a:p>
          <a:p>
            <a:r>
              <a:rPr lang="es-ES" sz="1200" b="1" kern="1200" dirty="0" smtClean="0">
                <a:solidFill>
                  <a:schemeClr val="tx1"/>
                </a:solidFill>
                <a:effectLst/>
                <a:latin typeface="Arial" charset="0"/>
                <a:ea typeface="+mn-ea"/>
                <a:cs typeface="+mn-cs"/>
              </a:rPr>
              <a:t>Irlanda: </a:t>
            </a:r>
            <a:r>
              <a:rPr lang="es-ES" sz="1200" kern="1200" dirty="0" smtClean="0">
                <a:solidFill>
                  <a:schemeClr val="tx1"/>
                </a:solidFill>
                <a:effectLst/>
                <a:latin typeface="Arial" charset="0"/>
                <a:ea typeface="+mn-ea"/>
                <a:cs typeface="+mn-cs"/>
              </a:rPr>
              <a:t>Las monedas irlandesas representan el arpa céltica, símbolo tradicional del país, decorada con el año de emisión y la palabra «Éire», que significa Irlanda en gaélico.</a:t>
            </a:r>
          </a:p>
          <a:p>
            <a:r>
              <a:rPr lang="es-ES" sz="1200" b="1" kern="1200" dirty="0" smtClean="0">
                <a:solidFill>
                  <a:schemeClr val="tx1"/>
                </a:solidFill>
                <a:effectLst/>
                <a:latin typeface="Arial" charset="0"/>
                <a:ea typeface="+mn-ea"/>
                <a:cs typeface="+mn-cs"/>
              </a:rPr>
              <a:t>Italia: </a:t>
            </a:r>
            <a:r>
              <a:rPr lang="es-ES" sz="1200" kern="1200" dirty="0" smtClean="0">
                <a:solidFill>
                  <a:schemeClr val="tx1"/>
                </a:solidFill>
                <a:effectLst/>
                <a:latin typeface="Arial" charset="0"/>
                <a:ea typeface="+mn-ea"/>
                <a:cs typeface="+mn-cs"/>
              </a:rPr>
              <a:t>La moneda de 1€ reproduce un famoso dibujo de Leonardo da Vinci, ilustrativo del ideal de proporciones del cuerpo humano, que está expuesto en la Galería de la Academia de Venecia. </a:t>
            </a:r>
          </a:p>
          <a:p>
            <a:r>
              <a:rPr lang="es-ES" sz="1200" b="1" kern="1200" dirty="0" smtClean="0">
                <a:solidFill>
                  <a:schemeClr val="tx1"/>
                </a:solidFill>
                <a:effectLst/>
                <a:latin typeface="Arial" charset="0"/>
                <a:ea typeface="+mn-ea"/>
                <a:cs typeface="+mn-cs"/>
              </a:rPr>
              <a:t>Letonia: </a:t>
            </a:r>
            <a:r>
              <a:rPr lang="es-ES" sz="1200" kern="1200" dirty="0" smtClean="0">
                <a:solidFill>
                  <a:schemeClr val="tx1"/>
                </a:solidFill>
                <a:effectLst/>
                <a:latin typeface="Arial" charset="0"/>
                <a:ea typeface="+mn-ea"/>
                <a:cs typeface="+mn-cs"/>
              </a:rPr>
              <a:t>En la moneda de 1€ figura una joven que representa al pueblo. La imagen fue utilizada originalmente en 1929 en la moneda de 5 lats de plata. </a:t>
            </a:r>
          </a:p>
          <a:p>
            <a:r>
              <a:rPr lang="es-ES" sz="1200" b="1" kern="1200" dirty="0" smtClean="0">
                <a:solidFill>
                  <a:schemeClr val="tx1"/>
                </a:solidFill>
                <a:effectLst/>
                <a:latin typeface="Arial" charset="0"/>
                <a:ea typeface="+mn-ea"/>
                <a:cs typeface="+mn-cs"/>
              </a:rPr>
              <a:t>Lituania: </a:t>
            </a:r>
            <a:r>
              <a:rPr lang="es-ES" sz="1200" kern="1200" dirty="0" smtClean="0">
                <a:solidFill>
                  <a:schemeClr val="tx1"/>
                </a:solidFill>
                <a:effectLst/>
                <a:latin typeface="Arial" charset="0"/>
                <a:ea typeface="+mn-ea"/>
                <a:cs typeface="+mn-cs"/>
              </a:rPr>
              <a:t>Las monedas en euros lituanas muestran el escudo de armas de la República de Lituania (conocido como Vytis), el nombre del país de emisión (LIETUVA) y el año de emisión (2015). </a:t>
            </a:r>
          </a:p>
          <a:p>
            <a:r>
              <a:rPr lang="es-ES" sz="1200" b="1" kern="1200" dirty="0" smtClean="0">
                <a:solidFill>
                  <a:schemeClr val="tx1"/>
                </a:solidFill>
                <a:effectLst/>
                <a:latin typeface="Arial" charset="0"/>
                <a:ea typeface="+mn-ea"/>
                <a:cs typeface="+mn-cs"/>
              </a:rPr>
              <a:t>Luxemburgo: </a:t>
            </a:r>
            <a:r>
              <a:rPr lang="es-ES" sz="1200" kern="1200" dirty="0" smtClean="0">
                <a:solidFill>
                  <a:schemeClr val="tx1"/>
                </a:solidFill>
                <a:effectLst/>
                <a:latin typeface="Arial" charset="0"/>
                <a:ea typeface="+mn-ea"/>
                <a:cs typeface="+mn-cs"/>
              </a:rPr>
              <a:t>Todas las monedas de Luxemburgo muestran el perfil de su alteza real, el gran duque Enrique, e incluyen el año de emisión y el nombre de Luxemburgo escrito en luxemburgués (Lëtzebuerg).</a:t>
            </a:r>
          </a:p>
          <a:p>
            <a:r>
              <a:rPr lang="es-ES" sz="1200" b="1" kern="1200" dirty="0" smtClean="0">
                <a:solidFill>
                  <a:schemeClr val="tx1"/>
                </a:solidFill>
                <a:effectLst/>
                <a:latin typeface="Arial" charset="0"/>
                <a:ea typeface="+mn-ea"/>
                <a:cs typeface="+mn-cs"/>
              </a:rPr>
              <a:t>Malta: </a:t>
            </a:r>
            <a:r>
              <a:rPr lang="es-ES" sz="1200" kern="1200" dirty="0" smtClean="0">
                <a:solidFill>
                  <a:schemeClr val="tx1"/>
                </a:solidFill>
                <a:effectLst/>
                <a:latin typeface="Arial" charset="0"/>
                <a:ea typeface="+mn-ea"/>
                <a:cs typeface="+mn-cs"/>
              </a:rPr>
              <a:t>En las monedas de 1€ y 2€ figura el emblema utilizado por la Soberana Orden de Malta. En el período comprendido entre 1530 y 1798, durante el que Malta permaneció bajo el dominio de la Orden, la cruz de ocho puntas se relacionó con la isla y, en la actualidad, se denomina habitualmente Cruz de Malta. </a:t>
            </a:r>
          </a:p>
          <a:p>
            <a:r>
              <a:rPr lang="es-ES" sz="1200" b="1" kern="1200" dirty="0" smtClean="0">
                <a:solidFill>
                  <a:schemeClr val="tx1"/>
                </a:solidFill>
                <a:effectLst/>
                <a:latin typeface="Arial" charset="0"/>
                <a:ea typeface="+mn-ea"/>
                <a:cs typeface="+mn-cs"/>
              </a:rPr>
              <a:t>Países Bajos: </a:t>
            </a:r>
            <a:r>
              <a:rPr lang="es-ES" sz="1200" kern="1200" dirty="0" smtClean="0">
                <a:solidFill>
                  <a:schemeClr val="tx1"/>
                </a:solidFill>
                <a:effectLst/>
                <a:latin typeface="Arial" charset="0"/>
                <a:ea typeface="+mn-ea"/>
                <a:cs typeface="+mn-cs"/>
              </a:rPr>
              <a:t>En las monedas de los Países Bajos aparece el monarca de ese país. Desde 2002 hasta 2014 mostraban a la reina Beatriz, y desde 2014, al rey Guillermo Alejandro. Ambas monedas tienen validez. </a:t>
            </a:r>
          </a:p>
          <a:p>
            <a:r>
              <a:rPr lang="es-ES" sz="1200" b="1" kern="1200" dirty="0" smtClean="0">
                <a:solidFill>
                  <a:schemeClr val="tx1"/>
                </a:solidFill>
                <a:effectLst/>
                <a:latin typeface="Arial" charset="0"/>
                <a:ea typeface="+mn-ea"/>
                <a:cs typeface="+mn-cs"/>
              </a:rPr>
              <a:t>Portugal: </a:t>
            </a:r>
            <a:r>
              <a:rPr lang="es-ES" sz="1200" kern="1200" dirty="0" smtClean="0">
                <a:solidFill>
                  <a:schemeClr val="tx1"/>
                </a:solidFill>
                <a:effectLst/>
                <a:latin typeface="Arial" charset="0"/>
                <a:ea typeface="+mn-ea"/>
                <a:cs typeface="+mn-cs"/>
              </a:rPr>
              <a:t>Las monedas de 1€ y 2€ exhiben castillos y escudos de armas del país, rodeados de las estrellas europeas, como símbolo del diálogo, el intercambio de valores y la dinámica de la construcción europea. En el centro figura el sello real de 1144. </a:t>
            </a:r>
          </a:p>
          <a:p>
            <a:r>
              <a:rPr lang="es-ES" sz="1200" b="1" kern="1200" dirty="0" smtClean="0">
                <a:solidFill>
                  <a:schemeClr val="tx1"/>
                </a:solidFill>
                <a:effectLst/>
                <a:latin typeface="Arial" charset="0"/>
                <a:ea typeface="+mn-ea"/>
                <a:cs typeface="+mn-cs"/>
              </a:rPr>
              <a:t>Eslovaquia: </a:t>
            </a:r>
            <a:r>
              <a:rPr lang="es-ES" sz="1200" kern="1200" dirty="0" smtClean="0">
                <a:solidFill>
                  <a:schemeClr val="tx1"/>
                </a:solidFill>
                <a:effectLst/>
                <a:latin typeface="Arial" charset="0"/>
                <a:ea typeface="+mn-ea"/>
                <a:cs typeface="+mn-cs"/>
              </a:rPr>
              <a:t>Las monedas de 1€ y 2€ representan una cruz doble sobre tres colinas, el motivo del escudo nacional de Eslovaquia. </a:t>
            </a:r>
          </a:p>
          <a:p>
            <a:r>
              <a:rPr lang="es-ES" sz="1200" b="1" kern="1200" dirty="0" smtClean="0">
                <a:solidFill>
                  <a:schemeClr val="tx1"/>
                </a:solidFill>
                <a:effectLst/>
                <a:latin typeface="Arial" charset="0"/>
                <a:ea typeface="+mn-ea"/>
                <a:cs typeface="+mn-cs"/>
              </a:rPr>
              <a:t>Eslovenia: </a:t>
            </a:r>
            <a:r>
              <a:rPr lang="es-ES" sz="1200" kern="1200" dirty="0" smtClean="0">
                <a:solidFill>
                  <a:schemeClr val="tx1"/>
                </a:solidFill>
                <a:effectLst/>
                <a:latin typeface="Arial" charset="0"/>
                <a:ea typeface="+mn-ea"/>
                <a:cs typeface="+mn-cs"/>
              </a:rPr>
              <a:t>En la moneda de 1€ aparece un retrato de Primož Trubar, autor del primer libro impreso en lengua eslovena. </a:t>
            </a:r>
          </a:p>
          <a:p>
            <a:r>
              <a:rPr lang="es-ES" sz="1200" b="1" kern="1200" dirty="0" smtClean="0">
                <a:solidFill>
                  <a:schemeClr val="tx1"/>
                </a:solidFill>
                <a:effectLst/>
                <a:latin typeface="Arial" charset="0"/>
                <a:ea typeface="+mn-ea"/>
                <a:cs typeface="+mn-cs"/>
              </a:rPr>
              <a:t>España: </a:t>
            </a:r>
            <a:r>
              <a:rPr lang="es-ES" sz="1200" kern="1200" dirty="0" smtClean="0">
                <a:solidFill>
                  <a:schemeClr val="tx1"/>
                </a:solidFill>
                <a:effectLst/>
                <a:latin typeface="Arial" charset="0"/>
                <a:ea typeface="+mn-ea"/>
                <a:cs typeface="+mn-cs"/>
              </a:rPr>
              <a:t>Las monedas de 1€ y 2€ muestran al monarca español. Desde 2002 hasta 2015 mostraban al rey Juan Carlos, y desde 2015, al rey Felipe VI. Ambas monedas tienen validez. </a:t>
            </a:r>
            <a:endParaRPr lang="es-ES"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smtClean="0">
                <a:solidFill>
                  <a:schemeClr val="tx1"/>
                </a:solidFill>
                <a:effectLst/>
                <a:latin typeface="Arial" charset="0"/>
                <a:ea typeface="+mn-ea"/>
                <a:cs typeface="+mn-cs"/>
              </a:rPr>
              <a:t>Existen siete denominaciones de billetes en euros: 5€, 10€, 20€, 50€, 100€, 200€ y 500€. En los billetes aparecen representados estilos arquitectónicos de distintos períodos de la historia de Europa en orden cronológico ascendente. En los billetes de 5€ se representa el estilo arquitectónico clásico, en los de 10€, el período románico (desde el s. X hasta el s. XIII), en los de 20€, el período gótico (desde el s. XIII hasta el s. XVI), siguiendo hasta el de 500€, que muestra la arquitectura moderna. </a:t>
            </a:r>
            <a:r>
              <a:rPr lang="es-ES" sz="1200" i="1" u="sng" kern="1200" dirty="0" smtClean="0">
                <a:solidFill>
                  <a:schemeClr val="tx1"/>
                </a:solidFill>
                <a:effectLst/>
                <a:latin typeface="Arial" charset="0"/>
                <a:ea typeface="+mn-ea"/>
                <a:cs typeface="+mn-cs"/>
              </a:rPr>
              <a:t>Los elementos arquitectónicos que aparecen en los billetes en euros son representaciones estilizadas</a:t>
            </a:r>
            <a:r>
              <a:rPr lang="es-ES" sz="1200" kern="1200" dirty="0" smtClean="0">
                <a:solidFill>
                  <a:schemeClr val="tx1"/>
                </a:solidFill>
                <a:effectLst/>
                <a:latin typeface="Arial" charset="0"/>
                <a:ea typeface="+mn-ea"/>
                <a:cs typeface="+mn-cs"/>
              </a:rPr>
              <a:t>, es decir, no son reproducciones exactas de construcciones reales. Las imágenes que aparecen aquí son ilustrativas del estilo arquitectónico representado en cada billete. </a:t>
            </a:r>
          </a:p>
          <a:p>
            <a:endParaRPr lang="es-ES" sz="1200" kern="1200" dirty="0" smtClean="0">
              <a:solidFill>
                <a:schemeClr val="tx1"/>
              </a:solidFill>
              <a:effectLst/>
              <a:latin typeface="Arial" charset="0"/>
              <a:ea typeface="+mn-ea"/>
              <a:cs typeface="+mn-cs"/>
            </a:endParaRPr>
          </a:p>
          <a:p>
            <a:r>
              <a:rPr lang="es-ES" sz="1200" kern="1200" dirty="0" smtClean="0">
                <a:solidFill>
                  <a:schemeClr val="tx1"/>
                </a:solidFill>
                <a:effectLst/>
                <a:latin typeface="Arial" charset="0"/>
                <a:ea typeface="+mn-ea"/>
                <a:cs typeface="+mn-cs"/>
              </a:rPr>
              <a:t>Los primeros billetes en euros fueron diseñados por Robert Kalina, del banco central de Austria (Oesterreichische Nationalbank). Entraron en circulación en 2002. Actualmente se está dotando a los billetes de una mayor protección con nuevos elementos de seguridad, y se está renovando su diseño. El nuevo billete de 5€ se emitió el 2 de mayo de 2013, el nuevo billete de 10€, el 23 de septiembre de 2014 y el nuevo billete de 20€ entrará en circulación el 25 de noviembre de 2015. Las fechas de emisión de las demás denominaciones se decidirán y se anunciarán al público y a los profesionales que manejan efectivo más adelante. Todos los billetes en euros, tanto de la primera como de la segunda serie, tienen curso legal y cualquier cambio se anunciará con suficiente antelación.  </a:t>
            </a:r>
          </a:p>
          <a:p>
            <a:endParaRPr lang="es-ES" sz="1200" kern="1200" dirty="0" smtClean="0">
              <a:solidFill>
                <a:schemeClr val="tx1"/>
              </a:solidFill>
              <a:effectLst/>
              <a:latin typeface="Arial" charset="0"/>
              <a:ea typeface="+mn-ea"/>
              <a:cs typeface="+mn-cs"/>
            </a:endParaRPr>
          </a:p>
          <a:p>
            <a:r>
              <a:rPr lang="es-ES" sz="1200" b="1" kern="1200" dirty="0" smtClean="0">
                <a:solidFill>
                  <a:schemeClr val="tx1"/>
                </a:solidFill>
                <a:effectLst/>
                <a:latin typeface="Arial" charset="0"/>
                <a:ea typeface="+mn-ea"/>
                <a:cs typeface="+mn-cs"/>
              </a:rPr>
              <a:t>Idea: </a:t>
            </a:r>
            <a:r>
              <a:rPr lang="es-ES" sz="1200" kern="1200" dirty="0" smtClean="0">
                <a:solidFill>
                  <a:schemeClr val="tx1"/>
                </a:solidFill>
                <a:effectLst/>
                <a:latin typeface="Arial" charset="0"/>
                <a:ea typeface="+mn-ea"/>
                <a:cs typeface="+mn-cs"/>
              </a:rPr>
              <a:t>Puede sustituir las imágenes que se muestran aquí por otras de su país. También puede buscar imágenes de edificios famosos y pedir a los alumnos que digan si son de estilo clásico, románico o gótico. </a:t>
            </a:r>
          </a:p>
          <a:p>
            <a:endParaRPr lang="es-ES" sz="1200" kern="1200" dirty="0" smtClean="0">
              <a:solidFill>
                <a:schemeClr val="tx1"/>
              </a:solidFill>
              <a:effectLst/>
              <a:latin typeface="Arial" charset="0"/>
              <a:ea typeface="+mn-ea"/>
              <a:cs typeface="+mn-cs"/>
            </a:endParaRPr>
          </a:p>
          <a:p>
            <a:r>
              <a:rPr lang="es-ES" sz="1200" b="1" kern="1200" dirty="0" smtClean="0">
                <a:solidFill>
                  <a:schemeClr val="tx1"/>
                </a:solidFill>
                <a:effectLst/>
                <a:latin typeface="Arial" charset="0"/>
                <a:ea typeface="+mn-ea"/>
                <a:cs typeface="+mn-cs"/>
              </a:rPr>
              <a:t>Información sobre los edificios que aparecen en esta diapositiva:</a:t>
            </a:r>
          </a:p>
          <a:p>
            <a:r>
              <a:rPr lang="es-ES" sz="1200" b="1" kern="1200" dirty="0" smtClean="0">
                <a:solidFill>
                  <a:schemeClr val="tx1"/>
                </a:solidFill>
                <a:effectLst/>
                <a:latin typeface="Arial" charset="0"/>
                <a:ea typeface="+mn-ea"/>
                <a:cs typeface="+mn-cs"/>
              </a:rPr>
              <a:t>Billete de 5€: </a:t>
            </a:r>
            <a:r>
              <a:rPr lang="es-ES" sz="1200" kern="1200" dirty="0" smtClean="0">
                <a:solidFill>
                  <a:schemeClr val="tx1"/>
                </a:solidFill>
                <a:effectLst/>
                <a:latin typeface="Arial" charset="0"/>
                <a:ea typeface="+mn-ea"/>
                <a:cs typeface="+mn-cs"/>
              </a:rPr>
              <a:t>Arco de Adriano, Atenas, Grecia</a:t>
            </a:r>
          </a:p>
          <a:p>
            <a:r>
              <a:rPr lang="es-ES" sz="1200" b="1" kern="1200" dirty="0" smtClean="0">
                <a:solidFill>
                  <a:schemeClr val="tx1"/>
                </a:solidFill>
                <a:effectLst/>
                <a:latin typeface="Arial" charset="0"/>
                <a:ea typeface="+mn-ea"/>
                <a:cs typeface="+mn-cs"/>
              </a:rPr>
              <a:t>Billete de 10€: </a:t>
            </a:r>
            <a:r>
              <a:rPr lang="es-ES" sz="1200" kern="1200" dirty="0" smtClean="0">
                <a:solidFill>
                  <a:schemeClr val="tx1"/>
                </a:solidFill>
                <a:effectLst/>
                <a:latin typeface="Arial" charset="0"/>
                <a:ea typeface="+mn-ea"/>
                <a:cs typeface="+mn-cs"/>
              </a:rPr>
              <a:t>Torre Inclinada de Pisa, Italia</a:t>
            </a:r>
          </a:p>
          <a:p>
            <a:r>
              <a:rPr lang="es-ES" sz="1200" b="1" kern="1200" dirty="0" smtClean="0">
                <a:solidFill>
                  <a:schemeClr val="tx1"/>
                </a:solidFill>
                <a:effectLst/>
                <a:latin typeface="Arial" charset="0"/>
                <a:ea typeface="+mn-ea"/>
                <a:cs typeface="+mn-cs"/>
              </a:rPr>
              <a:t>Billete de 20€: </a:t>
            </a:r>
            <a:r>
              <a:rPr lang="es-ES" sz="1200" kern="1200" dirty="0" smtClean="0">
                <a:solidFill>
                  <a:schemeClr val="tx1"/>
                </a:solidFill>
                <a:effectLst/>
                <a:latin typeface="Arial" charset="0"/>
                <a:ea typeface="+mn-ea"/>
                <a:cs typeface="+mn-cs"/>
              </a:rPr>
              <a:t>Catedral de Notre Dame, París, Francia</a:t>
            </a:r>
            <a:endParaRPr lang="es-E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En el anverso de los billetes en euros figuran ventanas y puertas y en el reverso, puentes. </a:t>
            </a:r>
          </a:p>
          <a:p>
            <a:endParaRPr lang="es-ES" baseline="0" dirty="0" smtClean="0"/>
          </a:p>
          <a:p>
            <a:r>
              <a:rPr lang="es-ES" b="1" baseline="0" dirty="0" smtClean="0"/>
              <a:t>Idea: </a:t>
            </a:r>
            <a:r>
              <a:rPr lang="es-ES" baseline="0" dirty="0" smtClean="0"/>
              <a:t>Al igual que en la anterior diapositiva, puede sustituir la imagen de este edificio renacentista por otra de su país. La foto que aparece en esta diapositiva es del Palacio de Carlos V de la Alhambra, Granada, España. </a:t>
            </a:r>
          </a:p>
          <a:p>
            <a:endParaRPr lang="es-ES" baseline="0" dirty="0" smtClean="0"/>
          </a:p>
          <a:p>
            <a:endParaRPr lang="es-ES" baseline="0" dirty="0" smtClean="0"/>
          </a:p>
          <a:p>
            <a:endParaRPr lang="es-ES" baseline="0" dirty="0" smtClean="0"/>
          </a:p>
          <a:p>
            <a:endParaRPr lang="es-ES"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Las ventanas y puertas del anverso de los billetes y los puentes del reverso representan ideas. </a:t>
            </a:r>
          </a:p>
          <a:p>
            <a:endParaRPr lang="es-ES" dirty="0" smtClean="0"/>
          </a:p>
          <a:p>
            <a:r>
              <a:rPr lang="es-ES" dirty="0" smtClean="0"/>
              <a:t>Las ventanas y puertas simbolizan el espíritu europeo de apertura y cooperación.</a:t>
            </a:r>
          </a:p>
          <a:p>
            <a:endParaRPr lang="es-ES" dirty="0" smtClean="0"/>
          </a:p>
          <a:p>
            <a:r>
              <a:rPr lang="es-ES" dirty="0" smtClean="0"/>
              <a:t>Los puentes son un símbolo de la comunicación de los pueblos europeos entre sí y con el resto del mundo.</a:t>
            </a:r>
          </a:p>
          <a:p>
            <a:endParaRPr lang="es-ES" dirty="0" smtClean="0"/>
          </a:p>
          <a:p>
            <a:endParaRPr lang="es-ES" dirty="0" smtClean="0"/>
          </a:p>
          <a:p>
            <a:endParaRPr lang="es-ES"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Europa, personaje de la mitología griega, tiene un papel muy importante en la nueva serie de billetes. Aparece en la marca de agua de todos los billetes nuevos. En el nuevo billete de 20€, en circulación desde el 25 de noviembre de 2015, aparece también en un elemento de seguridad nuevo, llamado «ventana con retrato», situado en la esquina superior derecha. ¡Observa el billete al trasluz! </a:t>
            </a:r>
          </a:p>
          <a:p>
            <a:endParaRPr lang="es-ES" baseline="0" dirty="0" smtClean="0"/>
          </a:p>
          <a:p>
            <a:r>
              <a:rPr lang="es-ES" baseline="0" dirty="0" smtClean="0"/>
              <a:t>Europa fue la figura elegida para los nuevos billetes porque dio nombre a nuestro continente. La imagen de Europa utilizada en los billetes se ha tomado de un antiguo jarrón griego fabricado posiblemente en Tarento, sur de Italia, en la segunda mitad del s. IV a. de C., que se conserva en el Museo del Louvre, París, Francia. </a:t>
            </a:r>
          </a:p>
          <a:p>
            <a:endParaRPr lang="es-ES" baseline="0" dirty="0" smtClean="0"/>
          </a:p>
          <a:p>
            <a:r>
              <a:rPr lang="es-ES" baseline="0" dirty="0" smtClean="0"/>
              <a:t>Puede consultarse más información y un vídeo sobre Europa en </a:t>
            </a:r>
            <a:r>
              <a:rPr lang="es-ES" sz="1200" u="sng" dirty="0" smtClean="0">
                <a:solidFill>
                  <a:schemeClr val="tx1"/>
                </a:solidFill>
                <a:effectLst/>
                <a:latin typeface="Arial" charset="0"/>
                <a:hlinkClick r:id="rId3"/>
              </a:rPr>
              <a:t>http://www.nuevos-billetes-en-euros.eu/Serie-Europa/El-mito-de-Europa</a:t>
            </a:r>
            <a:r>
              <a:rPr lang="es-ES" dirty="0" smtClean="0"/>
              <a:t> </a:t>
            </a:r>
            <a:endParaRPr lang="es-ES" baseline="0" dirty="0" smtClean="0"/>
          </a:p>
          <a:p>
            <a:endParaRPr lang="es-ES"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kern="1200" dirty="0" smtClean="0">
                <a:solidFill>
                  <a:schemeClr val="tx1"/>
                </a:solidFill>
                <a:effectLst/>
                <a:latin typeface="Arial" charset="0"/>
                <a:ea typeface="+mn-ea"/>
                <a:cs typeface="+mn-cs"/>
              </a:rPr>
              <a:t>Comprobar la autenticidad de los billetes en euros es fácil. Solo hay que tocar, mirar y girar. </a:t>
            </a:r>
            <a:endParaRPr lang="es-ES"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smtClean="0">
                <a:solidFill>
                  <a:schemeClr val="tx1"/>
                </a:solidFill>
                <a:effectLst/>
                <a:latin typeface="Arial" charset="0"/>
                <a:ea typeface="+mn-ea"/>
                <a:cs typeface="+mn-cs"/>
              </a:rPr>
              <a:t>Haz clic en la imagen del billete de 20€ para ver una película en la que se enseña a comprobar su autenticidad tocándolo. </a:t>
            </a:r>
            <a:endParaRPr lang="es-E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kern="1200" dirty="0" smtClean="0">
                <a:solidFill>
                  <a:schemeClr val="tx1"/>
                </a:solidFill>
                <a:effectLst/>
                <a:latin typeface="Arial" charset="0"/>
                <a:ea typeface="+mn-ea"/>
                <a:cs typeface="+mn-cs"/>
              </a:rPr>
              <a:t>Haz clic en la imagen del billete de 20€ para ver una película en la que </a:t>
            </a:r>
            <a:r>
              <a:rPr lang="es-ES" sz="1200" kern="1200" smtClean="0">
                <a:solidFill>
                  <a:schemeClr val="tx1"/>
                </a:solidFill>
                <a:effectLst/>
                <a:latin typeface="Arial" charset="0"/>
                <a:ea typeface="+mn-ea"/>
                <a:cs typeface="+mn-cs"/>
              </a:rPr>
              <a:t>se </a:t>
            </a:r>
            <a:r>
              <a:rPr lang="es-ES" sz="1200" kern="1200" smtClean="0">
                <a:solidFill>
                  <a:schemeClr val="tx1"/>
                </a:solidFill>
                <a:effectLst/>
                <a:latin typeface="Arial" charset="0"/>
                <a:ea typeface="+mn-ea"/>
                <a:cs typeface="+mn-cs"/>
              </a:rPr>
              <a:t>enseña </a:t>
            </a:r>
            <a:r>
              <a:rPr lang="es-ES" sz="1200" kern="1200" dirty="0" smtClean="0">
                <a:solidFill>
                  <a:schemeClr val="tx1"/>
                </a:solidFill>
                <a:effectLst/>
                <a:latin typeface="Arial" charset="0"/>
                <a:ea typeface="+mn-ea"/>
                <a:cs typeface="+mn-cs"/>
              </a:rPr>
              <a:t>a comprobar su autenticidad mirándolo al trasluz. </a:t>
            </a:r>
            <a:endParaRPr lang="es-ES"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9.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10.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10.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73205"/>
              <a:ext cx="2739307" cy="769441"/>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200" b="1" dirty="0">
                  <a:solidFill>
                    <a:srgbClr val="000099"/>
                  </a:solidFill>
                  <a:latin typeface="+mj-lt"/>
                </a:rPr>
                <a:t>338 </a:t>
              </a:r>
              <a:r>
                <a:rPr lang="de-DE" altLang="de-DE" sz="2200" b="1" dirty="0" err="1">
                  <a:solidFill>
                    <a:srgbClr val="000099"/>
                  </a:solidFill>
                  <a:latin typeface="+mj-lt"/>
                </a:rPr>
                <a:t>millones</a:t>
              </a:r>
              <a:r>
                <a:rPr lang="de-DE" altLang="de-DE" sz="2200" b="1" dirty="0">
                  <a:solidFill>
                    <a:srgbClr val="000099"/>
                  </a:solidFill>
                  <a:latin typeface="+mj-lt"/>
                </a:rPr>
                <a:t> de </a:t>
              </a:r>
              <a:r>
                <a:rPr lang="de-DE" altLang="de-DE" sz="2200" b="1" dirty="0" err="1">
                  <a:solidFill>
                    <a:srgbClr val="000099"/>
                  </a:solidFill>
                  <a:latin typeface="+mj-lt"/>
                </a:rPr>
                <a:t>personas</a:t>
              </a:r>
              <a:endParaRPr lang="de-DE" altLang="de-DE" sz="2200" b="1" dirty="0">
                <a:solidFill>
                  <a:srgbClr val="000099"/>
                </a:solidFill>
                <a:latin typeface="+mj-lt"/>
              </a:endParaRPr>
            </a:p>
          </p:txBody>
        </p:sp>
      </p:grpSp>
      <p:sp>
        <p:nvSpPr>
          <p:cNvPr id="3" name="TextBox 2"/>
          <p:cNvSpPr txBox="1"/>
          <p:nvPr/>
        </p:nvSpPr>
        <p:spPr>
          <a:xfrm>
            <a:off x="1919070" y="6093296"/>
            <a:ext cx="5288628"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a:solidFill>
                  <a:srgbClr val="000099"/>
                </a:solidFill>
                <a:latin typeface="+mj-lt"/>
              </a:rPr>
              <a:t>Una</a:t>
            </a:r>
            <a:r>
              <a:rPr lang="en-GB" sz="3600" b="1" dirty="0">
                <a:solidFill>
                  <a:srgbClr val="000099"/>
                </a:solidFill>
                <a:latin typeface="+mj-lt"/>
              </a:rPr>
              <a:t> </a:t>
            </a:r>
            <a:r>
              <a:rPr lang="en-GB" sz="3600" b="1" dirty="0" err="1">
                <a:solidFill>
                  <a:srgbClr val="000099"/>
                </a:solidFill>
                <a:latin typeface="+mj-lt"/>
              </a:rPr>
              <a:t>moneda</a:t>
            </a:r>
            <a:r>
              <a:rPr lang="en-GB" sz="3600" b="1" dirty="0">
                <a:solidFill>
                  <a:srgbClr val="000099"/>
                </a:solidFill>
                <a:latin typeface="+mj-lt"/>
              </a:rPr>
              <a:t> – ¡el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08890"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países</a:t>
              </a:r>
              <a:endParaRPr lang="de-DE"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ES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2105" t="31179" b="3004"/>
          <a:stretch/>
        </p:blipFill>
        <p:spPr bwMode="auto">
          <a:xfrm>
            <a:off x="108000" y="44624"/>
            <a:ext cx="1718359" cy="82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O:\Kd2\ECB\Beratung\Direct Marketing\Euro 5 und 10 und 20 Euro School ppt\Praese Material\Inseln\Inseln_ES.png"/>
          <p:cNvPicPr>
            <a:picLocks noChangeAspect="1" noChangeArrowheads="1"/>
          </p:cNvPicPr>
          <p:nvPr/>
        </p:nvPicPr>
        <p:blipFill rotWithShape="1">
          <a:blip r:embed="rId10">
            <a:extLst>
              <a:ext uri="{28A0092B-C50C-407E-A947-70E740481C1C}">
                <a14:useLocalDpi xmlns:a14="http://schemas.microsoft.com/office/drawing/2010/main" val="0"/>
              </a:ext>
            </a:extLst>
          </a:blip>
          <a:srcRect r="24992"/>
          <a:stretch/>
        </p:blipFill>
        <p:spPr bwMode="auto">
          <a:xfrm>
            <a:off x="107504" y="4320000"/>
            <a:ext cx="381227" cy="248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Legenden\Legende_E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32000" y="208800"/>
            <a:ext cx="1264235" cy="4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2913207"/>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1" name="Text Box 6"/>
          <p:cNvSpPr txBox="1">
            <a:spLocks noChangeArrowheads="1"/>
          </p:cNvSpPr>
          <p:nvPr/>
        </p:nvSpPr>
        <p:spPr bwMode="auto">
          <a:xfrm>
            <a:off x="781200" y="1076400"/>
            <a:ext cx="7560839"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GIRA</a:t>
            </a:r>
          </a:p>
          <a:p>
            <a:pPr algn="ctr"/>
            <a:r>
              <a:rPr lang="en-US" altLang="de-DE" sz="1790" dirty="0" err="1">
                <a:solidFill>
                  <a:srgbClr val="000099"/>
                </a:solidFill>
                <a:latin typeface="+mj-lt"/>
              </a:rPr>
              <a:t>En</a:t>
            </a:r>
            <a:r>
              <a:rPr lang="en-US" altLang="de-DE" sz="1790" dirty="0">
                <a:solidFill>
                  <a:srgbClr val="000099"/>
                </a:solidFill>
                <a:latin typeface="+mj-lt"/>
              </a:rPr>
              <a:t> el </a:t>
            </a:r>
            <a:r>
              <a:rPr lang="en-US" altLang="de-DE" sz="1790" b="1" dirty="0" err="1">
                <a:solidFill>
                  <a:srgbClr val="000099"/>
                </a:solidFill>
                <a:latin typeface="+mj-lt"/>
              </a:rPr>
              <a:t>holograma</a:t>
            </a:r>
            <a:r>
              <a:rPr lang="en-US" altLang="de-DE" sz="1790" dirty="0">
                <a:solidFill>
                  <a:srgbClr val="000099"/>
                </a:solidFill>
                <a:latin typeface="+mj-lt"/>
              </a:rPr>
              <a:t> </a:t>
            </a:r>
            <a:r>
              <a:rPr lang="en-US" altLang="de-DE" sz="1790" dirty="0" err="1">
                <a:solidFill>
                  <a:srgbClr val="000099"/>
                </a:solidFill>
                <a:latin typeface="+mj-lt"/>
              </a:rPr>
              <a:t>aparecen</a:t>
            </a:r>
            <a:r>
              <a:rPr lang="en-US" altLang="de-DE" sz="1790" dirty="0">
                <a:solidFill>
                  <a:srgbClr val="000099"/>
                </a:solidFill>
                <a:latin typeface="+mj-lt"/>
              </a:rPr>
              <a:t> un </a:t>
            </a:r>
            <a:r>
              <a:rPr lang="en-US" altLang="de-DE" sz="1790" dirty="0" err="1">
                <a:solidFill>
                  <a:srgbClr val="000099"/>
                </a:solidFill>
                <a:latin typeface="+mj-lt"/>
              </a:rPr>
              <a:t>retrato</a:t>
            </a:r>
            <a:r>
              <a:rPr lang="en-US" altLang="de-DE" sz="1790" dirty="0">
                <a:solidFill>
                  <a:srgbClr val="000099"/>
                </a:solidFill>
                <a:latin typeface="+mj-lt"/>
              </a:rPr>
              <a:t> de Europa y el valor del </a:t>
            </a:r>
            <a:r>
              <a:rPr lang="en-US" altLang="de-DE" sz="1790" dirty="0" err="1">
                <a:solidFill>
                  <a:srgbClr val="000099"/>
                </a:solidFill>
                <a:latin typeface="+mj-lt"/>
              </a:rPr>
              <a:t>billete</a:t>
            </a:r>
            <a:r>
              <a:rPr lang="en-US" altLang="de-DE" sz="1790" dirty="0">
                <a:solidFill>
                  <a:srgbClr val="000099"/>
                </a:solidFill>
                <a:latin typeface="+mj-lt"/>
              </a:rPr>
              <a:t>. </a:t>
            </a:r>
            <a:r>
              <a:rPr lang="en-US" altLang="de-DE" sz="1790" dirty="0" smtClean="0">
                <a:solidFill>
                  <a:srgbClr val="000099"/>
                </a:solidFill>
                <a:latin typeface="+mj-lt"/>
              </a:rPr>
              <a:t>            La </a:t>
            </a:r>
            <a:r>
              <a:rPr lang="en-US" altLang="de-DE" sz="1790" b="1" dirty="0" err="1">
                <a:solidFill>
                  <a:srgbClr val="000099"/>
                </a:solidFill>
                <a:latin typeface="+mj-lt"/>
              </a:rPr>
              <a:t>ventana</a:t>
            </a:r>
            <a:r>
              <a:rPr lang="en-US" altLang="de-DE" sz="1790" b="1" dirty="0">
                <a:solidFill>
                  <a:srgbClr val="000099"/>
                </a:solidFill>
                <a:latin typeface="+mj-lt"/>
              </a:rPr>
              <a:t> con </a:t>
            </a:r>
            <a:r>
              <a:rPr lang="en-US" altLang="de-DE" sz="1790" b="1" dirty="0" err="1">
                <a:solidFill>
                  <a:srgbClr val="000099"/>
                </a:solidFill>
                <a:latin typeface="+mj-lt"/>
              </a:rPr>
              <a:t>retrato</a:t>
            </a:r>
            <a:r>
              <a:rPr lang="en-US" altLang="de-DE" sz="1790" dirty="0">
                <a:solidFill>
                  <a:srgbClr val="000099"/>
                </a:solidFill>
                <a:latin typeface="+mj-lt"/>
              </a:rPr>
              <a:t> </a:t>
            </a:r>
            <a:r>
              <a:rPr lang="en-US" altLang="de-DE" sz="1790" dirty="0" err="1">
                <a:solidFill>
                  <a:srgbClr val="000099"/>
                </a:solidFill>
                <a:latin typeface="+mj-lt"/>
              </a:rPr>
              <a:t>muestra</a:t>
            </a:r>
            <a:r>
              <a:rPr lang="en-US" altLang="de-DE" sz="1790" dirty="0">
                <a:solidFill>
                  <a:srgbClr val="000099"/>
                </a:solidFill>
                <a:latin typeface="+mj-lt"/>
              </a:rPr>
              <a:t> </a:t>
            </a:r>
            <a:r>
              <a:rPr lang="en-US" altLang="de-DE" sz="1790" dirty="0" err="1">
                <a:solidFill>
                  <a:srgbClr val="000099"/>
                </a:solidFill>
                <a:latin typeface="+mj-lt"/>
              </a:rPr>
              <a:t>líneas</a:t>
            </a:r>
            <a:r>
              <a:rPr lang="en-US" altLang="de-DE" sz="1790" dirty="0">
                <a:solidFill>
                  <a:srgbClr val="000099"/>
                </a:solidFill>
                <a:latin typeface="+mj-lt"/>
              </a:rPr>
              <a:t> multicolor al </a:t>
            </a:r>
            <a:r>
              <a:rPr lang="en-US" altLang="de-DE" sz="1790" dirty="0" err="1">
                <a:solidFill>
                  <a:srgbClr val="000099"/>
                </a:solidFill>
                <a:latin typeface="+mj-lt"/>
              </a:rPr>
              <a:t>girar</a:t>
            </a:r>
            <a:r>
              <a:rPr lang="en-US" altLang="de-DE" sz="1790" dirty="0">
                <a:solidFill>
                  <a:srgbClr val="000099"/>
                </a:solidFill>
                <a:latin typeface="+mj-lt"/>
              </a:rPr>
              <a:t> el </a:t>
            </a:r>
            <a:r>
              <a:rPr lang="en-US" altLang="de-DE" sz="1790" dirty="0" err="1">
                <a:solidFill>
                  <a:srgbClr val="000099"/>
                </a:solidFill>
                <a:latin typeface="+mj-lt"/>
              </a:rPr>
              <a:t>billete</a:t>
            </a:r>
            <a:r>
              <a:rPr lang="en-US" altLang="de-DE" sz="1790" dirty="0">
                <a:solidFill>
                  <a:srgbClr val="000099"/>
                </a:solidFill>
                <a:latin typeface="+mj-lt"/>
              </a:rPr>
              <a:t>. </a:t>
            </a:r>
            <a:r>
              <a:rPr lang="en-US" altLang="de-DE" sz="1790" dirty="0" smtClean="0">
                <a:solidFill>
                  <a:srgbClr val="000099"/>
                </a:solidFill>
                <a:latin typeface="+mj-lt"/>
              </a:rPr>
              <a:t>              El </a:t>
            </a:r>
            <a:r>
              <a:rPr lang="en-US" altLang="de-DE" sz="1790" dirty="0" err="1">
                <a:solidFill>
                  <a:srgbClr val="000099"/>
                </a:solidFill>
                <a:latin typeface="+mj-lt"/>
              </a:rPr>
              <a:t>número</a:t>
            </a:r>
            <a:r>
              <a:rPr lang="en-US" altLang="de-DE" sz="1790" dirty="0">
                <a:solidFill>
                  <a:srgbClr val="000099"/>
                </a:solidFill>
                <a:latin typeface="+mj-lt"/>
              </a:rPr>
              <a:t> </a:t>
            </a:r>
            <a:r>
              <a:rPr lang="en-US" altLang="de-DE" sz="1790" b="1" dirty="0" err="1">
                <a:solidFill>
                  <a:srgbClr val="000099"/>
                </a:solidFill>
                <a:latin typeface="+mj-lt"/>
              </a:rPr>
              <a:t>verde</a:t>
            </a:r>
            <a:r>
              <a:rPr lang="en-US" altLang="de-DE" sz="1790" b="1" dirty="0">
                <a:solidFill>
                  <a:srgbClr val="000099"/>
                </a:solidFill>
                <a:latin typeface="+mj-lt"/>
              </a:rPr>
              <a:t> </a:t>
            </a:r>
            <a:r>
              <a:rPr lang="en-US" altLang="de-DE" sz="1790" b="1" dirty="0" err="1">
                <a:solidFill>
                  <a:srgbClr val="000099"/>
                </a:solidFill>
                <a:latin typeface="+mj-lt"/>
              </a:rPr>
              <a:t>esmeralda</a:t>
            </a:r>
            <a:r>
              <a:rPr lang="en-US" altLang="de-DE" sz="1790" dirty="0">
                <a:solidFill>
                  <a:srgbClr val="000099"/>
                </a:solidFill>
                <a:latin typeface="+mj-lt"/>
              </a:rPr>
              <a:t> produce un </a:t>
            </a:r>
            <a:r>
              <a:rPr lang="en-US" altLang="de-DE" sz="1790" dirty="0" err="1">
                <a:solidFill>
                  <a:srgbClr val="000099"/>
                </a:solidFill>
                <a:latin typeface="+mj-lt"/>
              </a:rPr>
              <a:t>reflejo</a:t>
            </a:r>
            <a:r>
              <a:rPr lang="en-US" altLang="de-DE" sz="1790" dirty="0">
                <a:solidFill>
                  <a:srgbClr val="000099"/>
                </a:solidFill>
                <a:latin typeface="+mj-lt"/>
              </a:rPr>
              <a:t> </a:t>
            </a:r>
            <a:r>
              <a:rPr lang="en-US" altLang="de-DE" sz="1790" dirty="0" err="1">
                <a:solidFill>
                  <a:srgbClr val="000099"/>
                </a:solidFill>
                <a:latin typeface="+mj-lt"/>
              </a:rPr>
              <a:t>metálico</a:t>
            </a:r>
            <a:r>
              <a:rPr lang="en-US" altLang="de-DE" sz="1790" dirty="0">
                <a:solidFill>
                  <a:srgbClr val="000099"/>
                </a:solidFill>
                <a:latin typeface="+mj-lt"/>
              </a:rPr>
              <a:t> </a:t>
            </a:r>
            <a:r>
              <a:rPr lang="en-US" altLang="de-DE" sz="1790" dirty="0" err="1">
                <a:solidFill>
                  <a:srgbClr val="000099"/>
                </a:solidFill>
                <a:latin typeface="+mj-lt"/>
              </a:rPr>
              <a:t>que</a:t>
            </a:r>
            <a:r>
              <a:rPr lang="en-US" altLang="de-DE" sz="1790" dirty="0">
                <a:solidFill>
                  <a:srgbClr val="000099"/>
                </a:solidFill>
                <a:latin typeface="+mj-lt"/>
              </a:rPr>
              <a:t> se </a:t>
            </a:r>
            <a:r>
              <a:rPr lang="en-US" altLang="de-DE" sz="1790" dirty="0" err="1">
                <a:solidFill>
                  <a:srgbClr val="000099"/>
                </a:solidFill>
                <a:latin typeface="+mj-lt"/>
              </a:rPr>
              <a:t>desplaza</a:t>
            </a:r>
            <a:r>
              <a:rPr lang="en-US" altLang="de-DE" sz="1790" dirty="0">
                <a:solidFill>
                  <a:srgbClr val="000099"/>
                </a:solidFill>
                <a:latin typeface="+mj-lt"/>
              </a:rPr>
              <a:t> </a:t>
            </a:r>
            <a:r>
              <a:rPr lang="en-US" altLang="de-DE" sz="1790" dirty="0" err="1">
                <a:solidFill>
                  <a:srgbClr val="000099"/>
                </a:solidFill>
                <a:latin typeface="+mj-lt"/>
              </a:rPr>
              <a:t>verticalmente</a:t>
            </a:r>
            <a:r>
              <a:rPr lang="en-US" altLang="de-DE" sz="1790" dirty="0">
                <a:solidFill>
                  <a:srgbClr val="000099"/>
                </a:solidFill>
                <a:latin typeface="+mj-lt"/>
              </a:rPr>
              <a:t>.</a:t>
            </a:r>
            <a:endParaRPr lang="es-ES" altLang="de-DE" sz="1790" dirty="0">
              <a:solidFill>
                <a:srgbClr val="000099"/>
              </a:solidFill>
              <a:latin typeface="+mj-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seguridad</a:t>
            </a:r>
            <a:endParaRPr lang="fr-FR" altLang="de-DE" sz="4000" b="1" dirty="0">
              <a:solidFill>
                <a:srgbClr val="000099"/>
              </a:solidFill>
              <a:latin typeface="+mj-lt"/>
            </a:endParaRPr>
          </a:p>
        </p:txBody>
      </p:sp>
      <p:sp>
        <p:nvSpPr>
          <p:cNvPr id="20" name="Rechteck 19"/>
          <p:cNvSpPr/>
          <p:nvPr/>
        </p:nvSpPr>
        <p:spPr>
          <a:xfrm>
            <a:off x="6392967" y="2778899"/>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188585"/>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GB" altLang="de-DE" sz="4000" b="1" dirty="0">
                <a:solidFill>
                  <a:srgbClr val="000099"/>
                </a:solidFill>
                <a:latin typeface="+mj-lt"/>
              </a:rPr>
              <a:t>¡</a:t>
            </a:r>
            <a:r>
              <a:rPr lang="en-GB" altLang="de-DE" sz="4000" b="1" dirty="0" err="1">
                <a:solidFill>
                  <a:srgbClr val="000099"/>
                </a:solidFill>
                <a:latin typeface="+mj-lt"/>
              </a:rPr>
              <a:t>Coloca</a:t>
            </a:r>
            <a:r>
              <a:rPr lang="en-GB" altLang="de-DE" sz="4000" b="1" dirty="0">
                <a:solidFill>
                  <a:srgbClr val="000099"/>
                </a:solidFill>
                <a:latin typeface="+mj-lt"/>
              </a:rPr>
              <a:t> los </a:t>
            </a:r>
            <a:r>
              <a:rPr lang="en-GB" altLang="de-DE" sz="4000" b="1" dirty="0" err="1">
                <a:solidFill>
                  <a:srgbClr val="000099"/>
                </a:solidFill>
                <a:latin typeface="+mj-lt"/>
              </a:rPr>
              <a:t>elementos</a:t>
            </a:r>
            <a:r>
              <a:rPr lang="en-GB" altLang="de-DE" sz="4000" b="1" dirty="0">
                <a:solidFill>
                  <a:srgbClr val="000099"/>
                </a:solidFill>
                <a:latin typeface="+mj-lt"/>
              </a:rPr>
              <a:t> de </a:t>
            </a:r>
            <a:r>
              <a:rPr lang="en-GB" altLang="de-DE" sz="4000" b="1" dirty="0" err="1">
                <a:solidFill>
                  <a:srgbClr val="000099"/>
                </a:solidFill>
                <a:latin typeface="+mj-lt"/>
              </a:rPr>
              <a:t>seguridad</a:t>
            </a:r>
            <a:r>
              <a:rPr lang="en-GB" altLang="de-DE" sz="4000" b="1" dirty="0">
                <a:solidFill>
                  <a:srgbClr val="000099"/>
                </a:solidFill>
                <a:latin typeface="+mj-lt"/>
              </a:rPr>
              <a:t> </a:t>
            </a:r>
          </a:p>
          <a:p>
            <a:pPr algn="ctr" eaLnBrk="1" hangingPunct="1">
              <a:spcBef>
                <a:spcPts val="0"/>
              </a:spcBef>
            </a:pPr>
            <a:r>
              <a:rPr lang="en-GB" altLang="de-DE" sz="4000" b="1" dirty="0" err="1">
                <a:solidFill>
                  <a:srgbClr val="000099"/>
                </a:solidFill>
                <a:latin typeface="+mj-lt"/>
              </a:rPr>
              <a:t>en</a:t>
            </a:r>
            <a:r>
              <a:rPr lang="en-GB" altLang="de-DE" sz="4000" b="1" dirty="0">
                <a:solidFill>
                  <a:srgbClr val="000099"/>
                </a:solidFill>
                <a:latin typeface="+mj-lt"/>
              </a:rPr>
              <a:t> el </a:t>
            </a:r>
            <a:r>
              <a:rPr lang="en-GB" altLang="de-DE" sz="4000" b="1" dirty="0" err="1">
                <a:solidFill>
                  <a:srgbClr val="000099"/>
                </a:solidFill>
                <a:latin typeface="+mj-lt"/>
              </a:rPr>
              <a:t>sitio</a:t>
            </a:r>
            <a:r>
              <a:rPr lang="en-GB" altLang="de-DE" sz="4000" b="1" dirty="0">
                <a:solidFill>
                  <a:srgbClr val="000099"/>
                </a:solidFill>
                <a:latin typeface="+mj-lt"/>
              </a:rPr>
              <a:t> </a:t>
            </a:r>
            <a:r>
              <a:rPr lang="en-GB" altLang="de-DE" sz="4000" b="1" dirty="0" err="1">
                <a:solidFill>
                  <a:srgbClr val="000099"/>
                </a:solidFill>
                <a:latin typeface="+mj-lt"/>
              </a:rPr>
              <a:t>adecuado</a:t>
            </a:r>
            <a:r>
              <a:rPr lang="en-GB" altLang="de-DE" sz="4000" b="1" dirty="0">
                <a:solidFill>
                  <a:srgbClr val="000099"/>
                </a:solidFill>
                <a:latin typeface="+mj-lt"/>
              </a:rPr>
              <a:t>!</a:t>
            </a:r>
            <a:endParaRPr lang="es-ES" altLang="de-DE" sz="4000" b="1" dirty="0">
              <a:solidFill>
                <a:srgbClr val="000099"/>
              </a:solidFill>
              <a:latin typeface="+mj-lt"/>
            </a:endParaRPr>
          </a:p>
        </p:txBody>
      </p:sp>
      <p:sp>
        <p:nvSpPr>
          <p:cNvPr id="14339" name="Text Box 58"/>
          <p:cNvSpPr txBox="1">
            <a:spLocks noChangeArrowheads="1"/>
          </p:cNvSpPr>
          <p:nvPr/>
        </p:nvSpPr>
        <p:spPr bwMode="auto">
          <a:xfrm>
            <a:off x="6012160" y="5445224"/>
            <a:ext cx="16063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Marca</a:t>
            </a:r>
            <a:r>
              <a:rPr lang="en-GB" altLang="de-DE" sz="1600" b="1" dirty="0">
                <a:solidFill>
                  <a:srgbClr val="000099"/>
                </a:solidFill>
                <a:latin typeface="+mj-lt"/>
              </a:rPr>
              <a:t> de </a:t>
            </a:r>
            <a:r>
              <a:rPr lang="en-GB" altLang="de-DE" sz="1600" b="1" dirty="0" err="1">
                <a:solidFill>
                  <a:srgbClr val="000099"/>
                </a:solidFill>
                <a:latin typeface="+mj-lt"/>
              </a:rPr>
              <a:t>agua</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Holograma</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648370" y="6165304"/>
            <a:ext cx="140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Impresión</a:t>
            </a:r>
            <a:r>
              <a:rPr lang="en-GB" altLang="de-DE" sz="1600" b="1" dirty="0">
                <a:solidFill>
                  <a:srgbClr val="000099"/>
                </a:solidFill>
                <a:latin typeface="+mj-lt"/>
              </a:rPr>
              <a:t> </a:t>
            </a:r>
            <a:r>
              <a:rPr lang="en-GB" altLang="de-DE" sz="1600" b="1" dirty="0" err="1">
                <a:solidFill>
                  <a:srgbClr val="000099"/>
                </a:solidFill>
                <a:latin typeface="+mj-lt"/>
              </a:rPr>
              <a:t>en</a:t>
            </a:r>
            <a:r>
              <a:rPr lang="en-GB" altLang="de-DE" sz="1600" b="1" dirty="0">
                <a:solidFill>
                  <a:srgbClr val="000099"/>
                </a:solidFill>
                <a:latin typeface="+mj-lt"/>
              </a:rPr>
              <a:t> relieve</a:t>
            </a:r>
          </a:p>
        </p:txBody>
      </p:sp>
      <p:sp>
        <p:nvSpPr>
          <p:cNvPr id="14343" name="Text Box 58"/>
          <p:cNvSpPr txBox="1">
            <a:spLocks noChangeArrowheads="1"/>
          </p:cNvSpPr>
          <p:nvPr/>
        </p:nvSpPr>
        <p:spPr bwMode="auto">
          <a:xfrm>
            <a:off x="231178" y="4077072"/>
            <a:ext cx="23245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Número</a:t>
            </a:r>
            <a:r>
              <a:rPr lang="en-GB" altLang="de-DE" sz="1600" b="1" dirty="0">
                <a:solidFill>
                  <a:srgbClr val="000099"/>
                </a:solidFill>
                <a:latin typeface="+mj-lt"/>
              </a:rPr>
              <a:t> </a:t>
            </a:r>
            <a:r>
              <a:rPr lang="en-GB" altLang="de-DE" sz="1600" b="1" dirty="0" err="1">
                <a:solidFill>
                  <a:srgbClr val="000099"/>
                </a:solidFill>
                <a:latin typeface="+mj-lt"/>
              </a:rPr>
              <a:t>verde</a:t>
            </a:r>
            <a:r>
              <a:rPr lang="en-GB" altLang="de-DE" sz="1600" b="1" dirty="0">
                <a:solidFill>
                  <a:srgbClr val="000099"/>
                </a:solidFill>
                <a:latin typeface="+mj-lt"/>
              </a:rPr>
              <a:t> </a:t>
            </a:r>
            <a:r>
              <a:rPr lang="en-GB" altLang="de-DE" sz="1600" b="1" dirty="0" err="1">
                <a:solidFill>
                  <a:srgbClr val="000099"/>
                </a:solidFill>
                <a:latin typeface="+mj-lt"/>
              </a:rPr>
              <a:t>esmeralda</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546787" y="6093296"/>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Ventana</a:t>
            </a:r>
            <a:r>
              <a:rPr lang="en-GB" altLang="de-DE" sz="1600" b="1" dirty="0" smtClean="0">
                <a:solidFill>
                  <a:srgbClr val="000099"/>
                </a:solidFill>
                <a:latin typeface="+mj-lt"/>
              </a:rPr>
              <a:t> con </a:t>
            </a:r>
            <a:r>
              <a:rPr lang="en-GB" altLang="de-DE" sz="1600" b="1" dirty="0" err="1" smtClean="0">
                <a:solidFill>
                  <a:srgbClr val="000099"/>
                </a:solidFill>
                <a:latin typeface="+mj-lt"/>
              </a:rPr>
              <a:t>retrato</a:t>
            </a:r>
            <a:endParaRPr lang="en-GB"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ES" altLang="de-DE" sz="4000" b="1" dirty="0">
                <a:solidFill>
                  <a:srgbClr val="000099"/>
                </a:solidFill>
                <a:latin typeface="+mj-lt"/>
              </a:rPr>
              <a:t> ¿Quién se ocupa del euro? </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O:\Kd2\ECB\Beratung\Direct Marketing\Euro 5 und 10 und 20 Euro School ppt\Praese Material\Legenden\Legende_ES.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980728"/>
            <a:ext cx="1264235" cy="432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O:\Kd2\ECB\Beratung\Direct Marketing\Euro 5 und 10 und 20 Euro School ppt\Praese Material\Inseln\Inseln_ES.png"/>
          <p:cNvPicPr>
            <a:picLocks noChangeAspect="1" noChangeArrowheads="1"/>
          </p:cNvPicPr>
          <p:nvPr/>
        </p:nvPicPr>
        <p:blipFill rotWithShape="1">
          <a:blip r:embed="rId25">
            <a:extLst>
              <a:ext uri="{28A0092B-C50C-407E-A947-70E740481C1C}">
                <a14:useLocalDpi xmlns:a14="http://schemas.microsoft.com/office/drawing/2010/main" val="0"/>
              </a:ext>
            </a:extLst>
          </a:blip>
          <a:srcRect r="24992"/>
          <a:stretch/>
        </p:blipFill>
        <p:spPr bwMode="auto">
          <a:xfrm>
            <a:off x="107504" y="4320000"/>
            <a:ext cx="381227" cy="248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Kd2\ECB\Beratung\Direct Marketing\Euro 5 und 10 und 20 Euro School ppt\Proof 2 Euro Run PPT\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2062800"/>
            <a:ext cx="5950414"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1835696" y="6567488"/>
            <a:ext cx="546014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ltLang="de-DE" sz="1000" dirty="0">
                <a:solidFill>
                  <a:schemeClr val="bg1"/>
                </a:solidFill>
              </a:rPr>
              <a:t>© Banco Central Europeo, </a:t>
            </a:r>
            <a:r>
              <a:rPr lang="es-ES" altLang="de-DE" sz="1000" dirty="0" smtClean="0">
                <a:solidFill>
                  <a:schemeClr val="bg1"/>
                </a:solidFill>
              </a:rPr>
              <a:t>2015 (</a:t>
            </a:r>
            <a:r>
              <a:rPr lang="es-ES" altLang="de-DE" sz="1000" dirty="0">
                <a:solidFill>
                  <a:schemeClr val="bg1"/>
                </a:solidFill>
              </a:rPr>
              <a:t>sobre la base de un proyecto original de Banque de France)</a:t>
            </a: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8663" y="2040527"/>
              <a:ext cx="3138489" cy="45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j-lt"/>
                </a:rPr>
                <a:t>Juega</a:t>
              </a:r>
              <a:r>
                <a:rPr lang="en-GB" altLang="de-DE" b="1" dirty="0">
                  <a:solidFill>
                    <a:srgbClr val="000099"/>
                  </a:solidFill>
                  <a:latin typeface="+mj-lt"/>
                </a:rPr>
                <a:t> a Euro </a:t>
              </a:r>
              <a:r>
                <a:rPr lang="en-GB" altLang="de-DE" b="1" dirty="0" smtClean="0">
                  <a:solidFill>
                    <a:srgbClr val="000099"/>
                  </a:solidFill>
                  <a:latin typeface="+mj-lt"/>
                </a:rPr>
                <a:t>Run…</a:t>
              </a:r>
              <a:endParaRPr lang="en-GB"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763490"/>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a:solidFill>
                    <a:srgbClr val="000099"/>
                  </a:solidFill>
                  <a:latin typeface="+mj-lt"/>
                </a:rPr>
                <a:t>¡Y </a:t>
              </a:r>
              <a:r>
                <a:rPr lang="en-GB" altLang="de-DE" b="1" dirty="0" err="1">
                  <a:solidFill>
                    <a:srgbClr val="000099"/>
                  </a:solidFill>
                  <a:latin typeface="+mj-lt"/>
                </a:rPr>
                <a:t>aprende</a:t>
              </a:r>
              <a:r>
                <a:rPr lang="en-GB" altLang="de-DE" b="1" dirty="0">
                  <a:solidFill>
                    <a:srgbClr val="000099"/>
                  </a:solidFill>
                  <a:latin typeface="+mj-lt"/>
                </a:rPr>
                <a:t> </a:t>
              </a:r>
              <a:r>
                <a:rPr lang="en-GB" altLang="de-DE" b="1" dirty="0" err="1">
                  <a:solidFill>
                    <a:srgbClr val="000099"/>
                  </a:solidFill>
                  <a:latin typeface="+mj-lt"/>
                </a:rPr>
                <a:t>más</a:t>
              </a:r>
              <a:r>
                <a:rPr lang="en-GB" altLang="de-DE" b="1" dirty="0">
                  <a:solidFill>
                    <a:srgbClr val="000099"/>
                  </a:solidFill>
                  <a:latin typeface="+mj-lt"/>
                </a:rPr>
                <a:t>!</a:t>
              </a:r>
            </a:p>
          </p:txBody>
        </p:sp>
      </p:grpSp>
      <p:sp>
        <p:nvSpPr>
          <p:cNvPr id="2" name="Rectangle 1"/>
          <p:cNvSpPr/>
          <p:nvPr/>
        </p:nvSpPr>
        <p:spPr>
          <a:xfrm>
            <a:off x="2641059" y="5553857"/>
            <a:ext cx="3843745"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www.nuevos-billetes-en-euros.eu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a:solidFill>
                  <a:srgbClr val="000099"/>
                </a:solidFill>
                <a:latin typeface="+mj-lt"/>
              </a:rPr>
              <a:t>Las </a:t>
            </a:r>
            <a:r>
              <a:rPr lang="de-DE" altLang="de-DE" sz="4000" b="1" dirty="0" err="1">
                <a:solidFill>
                  <a:srgbClr val="000099"/>
                </a:solidFill>
                <a:latin typeface="+mj-lt"/>
              </a:rPr>
              <a:t>monedas</a:t>
            </a:r>
            <a:r>
              <a:rPr lang="de-DE" altLang="de-DE" sz="4000" b="1" dirty="0">
                <a:solidFill>
                  <a:srgbClr val="000099"/>
                </a:solidFill>
                <a:latin typeface="+mj-lt"/>
              </a:rPr>
              <a:t> en </a:t>
            </a:r>
            <a:r>
              <a:rPr lang="de-DE" altLang="de-DE" sz="4000" b="1" dirty="0" err="1">
                <a:solidFill>
                  <a:srgbClr val="000099"/>
                </a:solidFill>
                <a:latin typeface="+mj-lt"/>
              </a:rPr>
              <a:t>euros</a:t>
            </a:r>
            <a:endParaRPr lang="de-DE" altLang="de-DE" sz="4000" b="1" cap="all"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518530"/>
            <a:ext cx="2160240" cy="840230"/>
          </a:xfrm>
          <a:prstGeom prst="rect">
            <a:avLst/>
          </a:prstGeom>
        </p:spPr>
        <p:txBody>
          <a:bodyPr wrap="square">
            <a:spAutoFit/>
          </a:bodyPr>
          <a:lstStyle/>
          <a:p>
            <a:pPr lvl="1" algn="ctr">
              <a:lnSpc>
                <a:spcPct val="90000"/>
              </a:lnSpc>
              <a:buClr>
                <a:srgbClr val="FF9900"/>
              </a:buClr>
              <a:buSzPct val="205000"/>
            </a:pPr>
            <a:r>
              <a:rPr lang="es-ES" altLang="de-DE" b="1" dirty="0">
                <a:solidFill>
                  <a:srgbClr val="000099"/>
                </a:solidFill>
                <a:latin typeface="+mj-lt"/>
              </a:rPr>
              <a:t>¿De qué país son estas monedas?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40" name="Picture 4" descr="O:\Kd2\ECB\Beratung\Direct Marketing\Euro 5 und 10 und 20 Euro School ppt\Praese Material\Legenden\Legende_ES.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64235" cy="4320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O:\Kd2\ECB\Beratung\Direct Marketing\Euro 5 und 10 und 20 Euro School ppt\Praese Material\Inseln\Inseln_ES.png"/>
          <p:cNvPicPr>
            <a:picLocks noChangeAspect="1" noChangeArrowheads="1"/>
          </p:cNvPicPr>
          <p:nvPr/>
        </p:nvPicPr>
        <p:blipFill rotWithShape="1">
          <a:blip r:embed="rId34">
            <a:extLst>
              <a:ext uri="{28A0092B-C50C-407E-A947-70E740481C1C}">
                <a14:useLocalDpi xmlns:a14="http://schemas.microsoft.com/office/drawing/2010/main" val="0"/>
              </a:ext>
            </a:extLst>
          </a:blip>
          <a:srcRect r="24992"/>
          <a:stretch/>
        </p:blipFill>
        <p:spPr bwMode="auto">
          <a:xfrm>
            <a:off x="107504" y="4320000"/>
            <a:ext cx="381227" cy="248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Clásico</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Románico</a:t>
            </a:r>
            <a:endParaRPr lang="es-ES"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Gótico</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billetes</a:t>
            </a:r>
            <a:r>
              <a:rPr lang="fr-FR" altLang="de-DE" sz="4000" b="1" dirty="0">
                <a:solidFill>
                  <a:srgbClr val="000099"/>
                </a:solidFill>
                <a:latin typeface="+mj-lt"/>
              </a:rPr>
              <a:t> en euros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345487" y="1405240"/>
            <a:ext cx="2953557" cy="1089529"/>
          </a:xfrm>
          <a:prstGeom prst="rect">
            <a:avLst/>
          </a:prstGeom>
        </p:spPr>
        <p:txBody>
          <a:bodyPr wrap="square">
            <a:spAutoFit/>
          </a:bodyPr>
          <a:lstStyle/>
          <a:p>
            <a:pPr lvl="1" algn="ctr">
              <a:lnSpc>
                <a:spcPct val="90000"/>
              </a:lnSpc>
              <a:buClr>
                <a:srgbClr val="FF9900"/>
              </a:buClr>
              <a:buSzPct val="205000"/>
            </a:pPr>
            <a:r>
              <a:rPr lang="en-IE" altLang="de-DE" b="1" dirty="0" err="1">
                <a:solidFill>
                  <a:srgbClr val="000099"/>
                </a:solidFill>
                <a:latin typeface="+mj-lt"/>
              </a:rPr>
              <a:t>Cada</a:t>
            </a:r>
            <a:r>
              <a:rPr lang="en-IE" altLang="de-DE" b="1" dirty="0">
                <a:solidFill>
                  <a:srgbClr val="000099"/>
                </a:solidFill>
                <a:latin typeface="+mj-lt"/>
              </a:rPr>
              <a:t> </a:t>
            </a:r>
            <a:r>
              <a:rPr lang="en-IE" altLang="de-DE" b="1" dirty="0" err="1">
                <a:solidFill>
                  <a:srgbClr val="000099"/>
                </a:solidFill>
                <a:latin typeface="+mj-lt"/>
              </a:rPr>
              <a:t>billete</a:t>
            </a:r>
            <a:r>
              <a:rPr lang="en-IE" altLang="de-DE" b="1" dirty="0">
                <a:solidFill>
                  <a:srgbClr val="000099"/>
                </a:solidFill>
                <a:latin typeface="+mj-lt"/>
              </a:rPr>
              <a:t> </a:t>
            </a:r>
            <a:r>
              <a:rPr lang="en-IE" altLang="de-DE" b="1" dirty="0" err="1">
                <a:solidFill>
                  <a:srgbClr val="000099"/>
                </a:solidFill>
                <a:latin typeface="+mj-lt"/>
              </a:rPr>
              <a:t>representa</a:t>
            </a:r>
            <a:r>
              <a:rPr lang="en-IE" altLang="de-DE" b="1" dirty="0">
                <a:solidFill>
                  <a:srgbClr val="000099"/>
                </a:solidFill>
                <a:latin typeface="+mj-lt"/>
              </a:rPr>
              <a:t> un </a:t>
            </a:r>
            <a:r>
              <a:rPr lang="en-IE" altLang="de-DE" b="1" dirty="0" err="1">
                <a:solidFill>
                  <a:srgbClr val="000099"/>
                </a:solidFill>
                <a:latin typeface="+mj-lt"/>
              </a:rPr>
              <a:t>estilo</a:t>
            </a:r>
            <a:r>
              <a:rPr lang="en-IE" altLang="de-DE" b="1" dirty="0">
                <a:solidFill>
                  <a:srgbClr val="000099"/>
                </a:solidFill>
                <a:latin typeface="+mj-lt"/>
              </a:rPr>
              <a:t> </a:t>
            </a:r>
            <a:r>
              <a:rPr lang="en-IE" altLang="de-DE" b="1" dirty="0" err="1">
                <a:solidFill>
                  <a:srgbClr val="000099"/>
                </a:solidFill>
                <a:latin typeface="+mj-lt"/>
              </a:rPr>
              <a:t>arquitectónico</a:t>
            </a:r>
            <a:r>
              <a:rPr lang="en-IE" altLang="de-DE" b="1" dirty="0">
                <a:solidFill>
                  <a:srgbClr val="000099"/>
                </a:solidFill>
                <a:latin typeface="+mj-lt"/>
              </a:rPr>
              <a:t> </a:t>
            </a:r>
            <a:r>
              <a:rPr lang="en-IE" altLang="de-DE" b="1" dirty="0" err="1" smtClean="0">
                <a:solidFill>
                  <a:srgbClr val="000099"/>
                </a:solidFill>
                <a:latin typeface="+mj-lt"/>
              </a:rPr>
              <a:t>europeo</a:t>
            </a:r>
            <a:r>
              <a:rPr lang="en-IE" altLang="de-DE" b="1" dirty="0" smtClean="0">
                <a:solidFill>
                  <a:srgbClr val="000099"/>
                </a:solidFill>
                <a:latin typeface="+mj-lt"/>
              </a:rPr>
              <a:t>.</a:t>
            </a:r>
            <a:endParaRPr lang="en-IE" altLang="de-DE"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83439"/>
            <a:ext cx="2880016" cy="504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err="1">
                <a:solidFill>
                  <a:srgbClr val="000099"/>
                </a:solidFill>
                <a:latin typeface="+mj-lt"/>
              </a:rPr>
              <a:t>Renacimiento</a:t>
            </a:r>
            <a:endParaRPr lang="es-ES" sz="1600" b="1" dirty="0">
              <a:solidFill>
                <a:srgbClr val="000099"/>
              </a:solidFill>
              <a:latin typeface="+mj-lt"/>
            </a:endParaRPr>
          </a:p>
        </p:txBody>
      </p:sp>
      <p:sp>
        <p:nvSpPr>
          <p:cNvPr id="20" name="TextBox 19"/>
          <p:cNvSpPr txBox="1"/>
          <p:nvPr/>
        </p:nvSpPr>
        <p:spPr>
          <a:xfrm>
            <a:off x="430289" y="6244777"/>
            <a:ext cx="2376000" cy="504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err="1">
                <a:solidFill>
                  <a:srgbClr val="000099"/>
                </a:solidFill>
                <a:latin typeface="+mj-lt"/>
              </a:rPr>
              <a:t>Barroco</a:t>
            </a:r>
            <a:endParaRPr lang="en-GB" sz="1500" b="1" dirty="0">
              <a:solidFill>
                <a:srgbClr val="000099"/>
              </a:solidFill>
              <a:latin typeface="+mj-lt"/>
            </a:endParaRPr>
          </a:p>
        </p:txBody>
      </p:sp>
      <p:sp>
        <p:nvSpPr>
          <p:cNvPr id="21" name="TextBox 20"/>
          <p:cNvSpPr txBox="1"/>
          <p:nvPr/>
        </p:nvSpPr>
        <p:spPr>
          <a:xfrm>
            <a:off x="3238664" y="6246225"/>
            <a:ext cx="2448008" cy="504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s-ES" sz="1500" b="1" dirty="0">
                <a:solidFill>
                  <a:srgbClr val="000099"/>
                </a:solidFill>
                <a:latin typeface="+mj-lt"/>
              </a:rPr>
              <a:t>Arquitectura del hierro y del cristal del s. XIX</a:t>
            </a:r>
          </a:p>
        </p:txBody>
      </p:sp>
      <p:sp>
        <p:nvSpPr>
          <p:cNvPr id="26" name="TextBox 25"/>
          <p:cNvSpPr txBox="1"/>
          <p:nvPr/>
        </p:nvSpPr>
        <p:spPr>
          <a:xfrm>
            <a:off x="6218659" y="6244776"/>
            <a:ext cx="2376000" cy="504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err="1">
                <a:solidFill>
                  <a:srgbClr val="000099"/>
                </a:solidFill>
                <a:latin typeface="+mj-lt"/>
              </a:rPr>
              <a:t>Arquitectura</a:t>
            </a:r>
            <a:r>
              <a:rPr lang="en-GB" sz="1500" b="1" dirty="0">
                <a:solidFill>
                  <a:srgbClr val="000099"/>
                </a:solidFill>
                <a:latin typeface="+mj-lt"/>
              </a:rPr>
              <a:t> del s. XX</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billetes</a:t>
            </a:r>
            <a:r>
              <a:rPr lang="fr-FR" altLang="de-DE" sz="4000" b="1" dirty="0">
                <a:solidFill>
                  <a:srgbClr val="000099"/>
                </a:solidFill>
                <a:latin typeface="+mj-lt"/>
              </a:rPr>
              <a:t> en euros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en-GB" b="1" dirty="0" err="1">
                <a:solidFill>
                  <a:srgbClr val="000099"/>
                </a:solidFill>
                <a:latin typeface="+mj-lt"/>
              </a:rPr>
              <a:t>Muestran</a:t>
            </a:r>
            <a:r>
              <a:rPr lang="en-GB" b="1" dirty="0">
                <a:solidFill>
                  <a:srgbClr val="000099"/>
                </a:solidFill>
                <a:latin typeface="+mj-lt"/>
              </a:rPr>
              <a:t> </a:t>
            </a:r>
            <a:r>
              <a:rPr lang="en-GB" b="1" dirty="0" err="1">
                <a:solidFill>
                  <a:srgbClr val="000099"/>
                </a:solidFill>
                <a:latin typeface="+mj-lt"/>
              </a:rPr>
              <a:t>ventanas</a:t>
            </a:r>
            <a:r>
              <a:rPr lang="en-GB" b="1" dirty="0">
                <a:solidFill>
                  <a:srgbClr val="000099"/>
                </a:solidFill>
                <a:latin typeface="+mj-lt"/>
              </a:rPr>
              <a:t>, </a:t>
            </a:r>
            <a:r>
              <a:rPr lang="en-GB" b="1" dirty="0" err="1">
                <a:solidFill>
                  <a:srgbClr val="000099"/>
                </a:solidFill>
                <a:latin typeface="+mj-lt"/>
              </a:rPr>
              <a:t>puertas</a:t>
            </a:r>
            <a:r>
              <a:rPr lang="en-GB" b="1" dirty="0">
                <a:solidFill>
                  <a:srgbClr val="000099"/>
                </a:solidFill>
                <a:latin typeface="+mj-lt"/>
              </a:rPr>
              <a:t> y </a:t>
            </a:r>
            <a:r>
              <a:rPr lang="en-GB" b="1" dirty="0" err="1" smtClean="0">
                <a:solidFill>
                  <a:srgbClr val="000099"/>
                </a:solidFill>
                <a:latin typeface="+mj-lt"/>
              </a:rPr>
              <a:t>puentes</a:t>
            </a:r>
            <a:r>
              <a:rPr lang="en-GB" b="1" dirty="0" smtClean="0">
                <a:solidFill>
                  <a:srgbClr val="000099"/>
                </a:solidFill>
                <a:latin typeface="+mj-lt"/>
              </a:rPr>
              <a:t>. </a:t>
            </a:r>
            <a:endParaRPr lang="en-GB" b="1" dirty="0">
              <a:solidFill>
                <a:srgbClr val="000099"/>
              </a:solidFill>
              <a:latin typeface="+mj-lt"/>
            </a:endParaRP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8000"/>
            <a:ext cx="3312000" cy="978729"/>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es-ES" sz="1600" b="1" dirty="0">
                <a:solidFill>
                  <a:srgbClr val="000099"/>
                </a:solidFill>
                <a:latin typeface="+mj-lt"/>
              </a:rPr>
              <a:t>Los puentes son un símbolo de la comunicación de los pueblos europeos entre sí y con el resto del mundo.</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billetes</a:t>
            </a:r>
            <a:r>
              <a:rPr lang="fr-FR" altLang="de-DE" sz="4000" b="1" dirty="0">
                <a:solidFill>
                  <a:srgbClr val="000099"/>
                </a:solidFill>
                <a:latin typeface="+mj-lt"/>
              </a:rPr>
              <a:t> en euros </a:t>
            </a: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Gill Sans MT" pitchFamily="34" charset="0"/>
                </a:rPr>
                <a:t>   </a:t>
              </a:r>
            </a:p>
          </p:txBody>
        </p:sp>
        <p:sp>
          <p:nvSpPr>
            <p:cNvPr id="4" name="Rechteck 3"/>
            <p:cNvSpPr/>
            <p:nvPr/>
          </p:nvSpPr>
          <p:spPr>
            <a:xfrm>
              <a:off x="5436096" y="1519742"/>
              <a:ext cx="3311975" cy="757130"/>
            </a:xfrm>
            <a:prstGeom prst="rect">
              <a:avLst/>
            </a:prstGeom>
          </p:spPr>
          <p:txBody>
            <a:bodyPr wrap="square">
              <a:spAutoFit/>
            </a:bodyPr>
            <a:lstStyle/>
            <a:p>
              <a:pPr algn="ctr">
                <a:lnSpc>
                  <a:spcPct val="90000"/>
                </a:lnSpc>
              </a:pPr>
              <a:r>
                <a:rPr lang="es-ES" altLang="de-DE" sz="1600" b="1" dirty="0">
                  <a:solidFill>
                    <a:srgbClr val="000099"/>
                  </a:solidFill>
                  <a:latin typeface="+mj-lt"/>
                </a:rPr>
                <a:t>Las ventanas y puertas simbolizan el espíritu europeo de apertura y cooperación.</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5703"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068960"/>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078485"/>
            <a:ext cx="2340000" cy="2520000"/>
          </a:xfrm>
          <a:prstGeom prst="rect">
            <a:avLst/>
          </a:prstGeom>
          <a:noFill/>
          <a:ln w="19050">
            <a:solidFill>
              <a:schemeClr val="bg1"/>
            </a:solidFill>
          </a:ln>
          <a:effectLst>
            <a:softEdge rad="0"/>
          </a:effectLst>
        </p:spPr>
      </p:pic>
      <p:sp>
        <p:nvSpPr>
          <p:cNvPr id="9" name="TextBox 8"/>
          <p:cNvSpPr txBox="1"/>
          <p:nvPr/>
        </p:nvSpPr>
        <p:spPr>
          <a:xfrm>
            <a:off x="6228184" y="5733255"/>
            <a:ext cx="2340000" cy="1008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es-ES" sz="1400" b="1" kern="0" dirty="0">
                <a:solidFill>
                  <a:srgbClr val="000099"/>
                </a:solidFill>
                <a:latin typeface="+mj-lt"/>
              </a:rPr>
              <a:t>Europa aparece en los elementos de seguridad de los nuevos billetes en euros.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a:solidFill>
                  <a:srgbClr val="000099"/>
                </a:solidFill>
                <a:latin typeface="+mj-lt"/>
              </a:rPr>
              <a:t>Europa</a:t>
            </a:r>
            <a:endParaRPr lang="es-ES" altLang="de-DE" sz="4000" b="1" dirty="0">
              <a:solidFill>
                <a:srgbClr val="000099"/>
              </a:solidFill>
              <a:latin typeface="+mj-lt"/>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671586" y="1102311"/>
            <a:ext cx="3276104" cy="1569660"/>
          </a:xfrm>
          <a:prstGeom prst="rect">
            <a:avLst/>
          </a:prstGeom>
        </p:spPr>
        <p:txBody>
          <a:bodyPr wrap="square">
            <a:spAutoFit/>
          </a:bodyPr>
          <a:lstStyle/>
          <a:p>
            <a:pPr algn="ctr" eaLnBrk="1" hangingPunct="1">
              <a:defRPr/>
            </a:pPr>
            <a:r>
              <a:rPr lang="es-ES" altLang="de-DE" sz="1600" b="1" dirty="0">
                <a:solidFill>
                  <a:srgbClr val="000099"/>
                </a:solidFill>
                <a:latin typeface="+mj-lt"/>
              </a:rPr>
              <a:t>¡Hola! </a:t>
            </a:r>
          </a:p>
          <a:p>
            <a:pPr algn="ctr" eaLnBrk="1" hangingPunct="1">
              <a:defRPr/>
            </a:pPr>
            <a:r>
              <a:rPr lang="es-ES" altLang="de-DE" sz="1600" b="1" dirty="0">
                <a:solidFill>
                  <a:srgbClr val="000099"/>
                </a:solidFill>
                <a:latin typeface="+mj-lt"/>
              </a:rPr>
              <a:t>Me llamo Europa. </a:t>
            </a:r>
          </a:p>
          <a:p>
            <a:pPr algn="ctr" eaLnBrk="1" hangingPunct="1">
              <a:defRPr/>
            </a:pPr>
            <a:r>
              <a:rPr lang="es-ES" altLang="de-DE" sz="1600" b="1" dirty="0">
                <a:solidFill>
                  <a:srgbClr val="000099"/>
                </a:solidFill>
                <a:latin typeface="+mj-lt"/>
              </a:rPr>
              <a:t>Soy la princesa de la </a:t>
            </a:r>
            <a:endParaRPr lang="es-ES" altLang="de-DE" sz="1600" b="1" dirty="0" smtClean="0">
              <a:solidFill>
                <a:srgbClr val="000099"/>
              </a:solidFill>
              <a:latin typeface="+mj-lt"/>
            </a:endParaRPr>
          </a:p>
          <a:p>
            <a:pPr algn="ctr" eaLnBrk="1" hangingPunct="1">
              <a:defRPr/>
            </a:pPr>
            <a:r>
              <a:rPr lang="es-ES" altLang="de-DE" sz="1600" b="1" dirty="0" smtClean="0">
                <a:solidFill>
                  <a:srgbClr val="000099"/>
                </a:solidFill>
                <a:latin typeface="+mj-lt"/>
              </a:rPr>
              <a:t>mitología </a:t>
            </a:r>
            <a:r>
              <a:rPr lang="es-ES" altLang="de-DE" sz="1600" b="1" dirty="0">
                <a:solidFill>
                  <a:srgbClr val="000099"/>
                </a:solidFill>
                <a:latin typeface="+mj-lt"/>
              </a:rPr>
              <a:t>griega </a:t>
            </a:r>
          </a:p>
          <a:p>
            <a:pPr algn="ctr" eaLnBrk="1" hangingPunct="1">
              <a:defRPr/>
            </a:pPr>
            <a:r>
              <a:rPr lang="es-ES" altLang="de-DE" sz="1600" b="1" dirty="0">
                <a:solidFill>
                  <a:srgbClr val="000099"/>
                </a:solidFill>
                <a:latin typeface="+mj-lt"/>
              </a:rPr>
              <a:t>que da nombre a nuestro continente.</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733256"/>
            <a:ext cx="2340000" cy="10080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707904" y="5754461"/>
            <a:ext cx="2016224" cy="949644"/>
          </a:xfrm>
          <a:prstGeom prst="rect">
            <a:avLst/>
          </a:prstGeom>
          <a:noFill/>
        </p:spPr>
        <p:txBody>
          <a:bodyPr wrap="square" rtlCol="0" anchor="ctr" anchorCtr="0">
            <a:noAutofit/>
          </a:bodyPr>
          <a:lstStyle/>
          <a:p>
            <a:pPr marL="0" indent="0" algn="ctr">
              <a:buFontTx/>
              <a:buNone/>
            </a:pPr>
            <a:r>
              <a:rPr lang="es-ES" sz="1400" b="1" kern="0" dirty="0">
                <a:solidFill>
                  <a:srgbClr val="000099"/>
                </a:solidFill>
                <a:latin typeface="+mj-lt"/>
              </a:rPr>
              <a:t>Jarrón griego con la imagen de Europa, Museo del Louvre.</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60747" cy="1551014"/>
            <a:chOff x="4546283" y="1427616"/>
            <a:chExt cx="1560747" cy="1551014"/>
          </a:xfrm>
          <a:effectLst>
            <a:outerShdw blurRad="50800" dist="38100" dir="16200000" algn="ctr" rotWithShape="0">
              <a:srgbClr val="000000">
                <a:alpha val="40000"/>
              </a:srgb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951339" y="1809510"/>
              <a:ext cx="1085379" cy="369332"/>
            </a:xfrm>
            <a:prstGeom prst="rect">
              <a:avLst/>
            </a:prstGeom>
          </p:spPr>
          <p:txBody>
            <a:bodyPr wrap="square">
              <a:spAutoFit/>
            </a:bodyPr>
            <a:lstStyle/>
            <a:p>
              <a:pPr algn="ctr"/>
              <a:r>
                <a:rPr lang="en-GB" b="1" dirty="0" err="1">
                  <a:solidFill>
                    <a:srgbClr val="000099"/>
                  </a:solidFill>
                  <a:latin typeface="+mj-lt"/>
                </a:rPr>
                <a:t>mira</a:t>
              </a:r>
              <a:r>
                <a:rPr lang="en-GB" b="1" dirty="0">
                  <a:solidFill>
                    <a:srgbClr val="000099"/>
                  </a:solidFill>
                  <a:latin typeface="+mj-lt"/>
                </a:rPr>
                <a:t>…</a:t>
              </a: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s-ES" sz="3600" dirty="0">
                <a:solidFill>
                  <a:srgbClr val="000099"/>
                </a:solidFill>
                <a:latin typeface="+mj-lt"/>
              </a:rPr>
              <a:t> </a:t>
            </a:r>
            <a:r>
              <a:rPr lang="es-ES" altLang="de-DE" sz="3600" b="1" dirty="0">
                <a:solidFill>
                  <a:srgbClr val="000099"/>
                </a:solidFill>
                <a:latin typeface="+mj-lt"/>
              </a:rPr>
              <a:t>¿Cómo puedes saber  </a:t>
            </a:r>
          </a:p>
          <a:p>
            <a:pPr algn="ctr" eaLnBrk="1" hangingPunct="1">
              <a:spcBef>
                <a:spcPts val="0"/>
              </a:spcBef>
            </a:pPr>
            <a:r>
              <a:rPr lang="es-ES" altLang="de-DE" sz="3600" b="1" dirty="0">
                <a:solidFill>
                  <a:srgbClr val="000099"/>
                </a:solidFill>
                <a:latin typeface="+mj-lt"/>
              </a:rPr>
              <a:t>si los billetes en euros son auténticos? </a:t>
            </a:r>
          </a:p>
        </p:txBody>
      </p:sp>
      <p:grpSp>
        <p:nvGrpSpPr>
          <p:cNvPr id="4" name="Gruppieren 3"/>
          <p:cNvGrpSpPr/>
          <p:nvPr/>
        </p:nvGrpSpPr>
        <p:grpSpPr>
          <a:xfrm>
            <a:off x="1578027" y="1485262"/>
            <a:ext cx="1769837" cy="1727714"/>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765367"/>
              <a:ext cx="1402832" cy="522084"/>
            </a:xfrm>
            <a:prstGeom prst="rect">
              <a:avLst/>
            </a:prstGeom>
          </p:spPr>
          <p:txBody>
            <a:bodyPr wrap="square">
              <a:spAutoFit/>
            </a:bodyPr>
            <a:lstStyle/>
            <a:p>
              <a:pPr algn="ctr"/>
              <a:r>
                <a:rPr lang="es-ES" sz="1600" b="1" dirty="0">
                  <a:solidFill>
                    <a:srgbClr val="000099"/>
                  </a:solidFill>
                  <a:latin typeface="+mj-lt"/>
                </a:rPr>
                <a:t>¡Es muy fácil! ¡Toca...</a:t>
              </a:r>
            </a:p>
          </p:txBody>
        </p:sp>
      </p:grpSp>
      <p:grpSp>
        <p:nvGrpSpPr>
          <p:cNvPr id="22" name="Gruppieren 21"/>
          <p:cNvGrpSpPr/>
          <p:nvPr/>
        </p:nvGrpSpPr>
        <p:grpSpPr>
          <a:xfrm rot="1568704">
            <a:off x="6198490" y="1435375"/>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798796" y="1237746"/>
              <a:ext cx="2208157" cy="378091"/>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a:solidFill>
                    <a:srgbClr val="000099"/>
                  </a:solidFill>
                  <a:latin typeface="+mj-lt"/>
                </a:rPr>
                <a:t>…y </a:t>
              </a:r>
              <a:r>
                <a:rPr lang="de-DE" altLang="de-DE" b="1" dirty="0" err="1">
                  <a:solidFill>
                    <a:srgbClr val="000099"/>
                  </a:solidFill>
                  <a:latin typeface="+mj-lt"/>
                </a:rPr>
                <a:t>gira</a:t>
              </a:r>
              <a:r>
                <a:rPr lang="de-DE" altLang="de-DE" b="1" dirty="0">
                  <a:solidFill>
                    <a:srgbClr val="000099"/>
                  </a:solidFill>
                  <a:latin typeface="+mj-lt"/>
                </a:rPr>
                <a:t>!</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7">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5845"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492080" y="5809625"/>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4000" b="1" dirty="0" err="1">
                <a:solidFill>
                  <a:srgbClr val="000099"/>
                </a:solidFill>
                <a:latin typeface="+mj-lt"/>
              </a:rPr>
              <a:t>Mirar</a:t>
            </a:r>
            <a:endParaRPr lang="en-GB" altLang="de-DE" sz="4000" b="1" dirty="0">
              <a:solidFill>
                <a:srgbClr val="000099"/>
              </a:solidFill>
              <a:latin typeface="+mj-lt"/>
            </a:endParaRPr>
          </a:p>
        </p:txBody>
      </p:sp>
      <p:sp>
        <p:nvSpPr>
          <p:cNvPr id="9220" name="Text Box 45"/>
          <p:cNvSpPr txBox="1">
            <a:spLocks noChangeArrowheads="1"/>
          </p:cNvSpPr>
          <p:nvPr/>
        </p:nvSpPr>
        <p:spPr bwMode="auto">
          <a:xfrm>
            <a:off x="411302" y="5809738"/>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4000" b="1" dirty="0" err="1">
                <a:solidFill>
                  <a:srgbClr val="000099"/>
                </a:solidFill>
                <a:latin typeface="+mj-lt"/>
              </a:rPr>
              <a:t>Tocar</a:t>
            </a:r>
            <a:endParaRPr lang="en-US" altLang="de-DE" sz="4000" b="1" dirty="0">
              <a:solidFill>
                <a:srgbClr val="000099"/>
              </a:solidFill>
              <a:latin typeface="+mj-lt"/>
            </a:endParaRPr>
          </a:p>
        </p:txBody>
      </p:sp>
      <p:sp>
        <p:nvSpPr>
          <p:cNvPr id="9219" name="Text Box 44"/>
          <p:cNvSpPr txBox="1">
            <a:spLocks noChangeArrowheads="1"/>
          </p:cNvSpPr>
          <p:nvPr/>
        </p:nvSpPr>
        <p:spPr bwMode="auto">
          <a:xfrm>
            <a:off x="7164488" y="5805264"/>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err="1">
                <a:solidFill>
                  <a:srgbClr val="000099"/>
                </a:solidFill>
                <a:latin typeface="+mj-lt"/>
              </a:rPr>
              <a:t>Girar</a:t>
            </a:r>
            <a:endParaRPr lang="fr-FR" altLang="de-DE" sz="4000" b="1"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02002" y="2996952"/>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3"/>
            <a:ext cx="7560840"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TOCA</a:t>
            </a:r>
          </a:p>
          <a:p>
            <a:pPr algn="ctr"/>
            <a:r>
              <a:rPr lang="en-US" altLang="de-DE" dirty="0">
                <a:solidFill>
                  <a:srgbClr val="000099"/>
                </a:solidFill>
                <a:latin typeface="+mj-lt"/>
              </a:rPr>
              <a:t>La </a:t>
            </a:r>
            <a:r>
              <a:rPr lang="en-US" altLang="de-DE" dirty="0" err="1">
                <a:solidFill>
                  <a:srgbClr val="000099"/>
                </a:solidFill>
                <a:latin typeface="+mj-lt"/>
              </a:rPr>
              <a:t>textura</a:t>
            </a:r>
            <a:r>
              <a:rPr lang="en-US" altLang="de-DE" dirty="0">
                <a:solidFill>
                  <a:srgbClr val="000099"/>
                </a:solidFill>
                <a:latin typeface="+mj-lt"/>
              </a:rPr>
              <a:t> del </a:t>
            </a:r>
            <a:r>
              <a:rPr lang="en-US" altLang="de-DE" dirty="0" err="1">
                <a:solidFill>
                  <a:srgbClr val="000099"/>
                </a:solidFill>
                <a:latin typeface="+mj-lt"/>
              </a:rPr>
              <a:t>billete</a:t>
            </a:r>
            <a:r>
              <a:rPr lang="en-US" altLang="de-DE" dirty="0">
                <a:solidFill>
                  <a:srgbClr val="000099"/>
                </a:solidFill>
                <a:latin typeface="+mj-lt"/>
              </a:rPr>
              <a:t> </a:t>
            </a:r>
            <a:r>
              <a:rPr lang="en-US" altLang="de-DE" dirty="0" err="1">
                <a:solidFill>
                  <a:srgbClr val="000099"/>
                </a:solidFill>
                <a:latin typeface="+mj-lt"/>
              </a:rPr>
              <a:t>es</a:t>
            </a:r>
            <a:r>
              <a:rPr lang="en-US" altLang="de-DE" dirty="0">
                <a:solidFill>
                  <a:srgbClr val="000099"/>
                </a:solidFill>
                <a:latin typeface="+mj-lt"/>
              </a:rPr>
              <a:t> </a:t>
            </a:r>
            <a:r>
              <a:rPr lang="en-US" altLang="de-DE" dirty="0" err="1">
                <a:solidFill>
                  <a:srgbClr val="000099"/>
                </a:solidFill>
                <a:latin typeface="+mj-lt"/>
              </a:rPr>
              <a:t>firme</a:t>
            </a:r>
            <a:r>
              <a:rPr lang="en-US" altLang="de-DE" dirty="0">
                <a:solidFill>
                  <a:srgbClr val="000099"/>
                </a:solidFill>
                <a:latin typeface="+mj-lt"/>
              </a:rPr>
              <a:t> y </a:t>
            </a:r>
            <a:r>
              <a:rPr lang="en-US" altLang="de-DE" dirty="0" err="1">
                <a:solidFill>
                  <a:srgbClr val="000099"/>
                </a:solidFill>
                <a:latin typeface="+mj-lt"/>
              </a:rPr>
              <a:t>resistente</a:t>
            </a:r>
            <a:r>
              <a:rPr lang="en-US" altLang="de-DE" dirty="0">
                <a:solidFill>
                  <a:srgbClr val="000099"/>
                </a:solidFill>
                <a:latin typeface="+mj-lt"/>
              </a:rPr>
              <a:t>. </a:t>
            </a:r>
            <a:endParaRPr lang="es-ES" altLang="de-DE" dirty="0">
              <a:solidFill>
                <a:srgbClr val="000099"/>
              </a:solidFill>
              <a:latin typeface="+mj-lt"/>
            </a:endParaRPr>
          </a:p>
          <a:p>
            <a:pPr algn="ctr"/>
            <a:r>
              <a:rPr lang="en-US" altLang="de-DE" dirty="0">
                <a:solidFill>
                  <a:srgbClr val="000099"/>
                </a:solidFill>
                <a:latin typeface="+mj-lt"/>
              </a:rPr>
              <a:t>Hay </a:t>
            </a:r>
            <a:r>
              <a:rPr lang="en-US" altLang="de-DE" dirty="0" err="1">
                <a:solidFill>
                  <a:srgbClr val="000099"/>
                </a:solidFill>
                <a:latin typeface="+mj-lt"/>
              </a:rPr>
              <a:t>unas</a:t>
            </a:r>
            <a:r>
              <a:rPr lang="en-US" altLang="de-DE" dirty="0">
                <a:solidFill>
                  <a:srgbClr val="000099"/>
                </a:solidFill>
                <a:latin typeface="+mj-lt"/>
              </a:rPr>
              <a:t> </a:t>
            </a:r>
            <a:r>
              <a:rPr lang="en-US" altLang="de-DE" dirty="0" err="1">
                <a:solidFill>
                  <a:srgbClr val="000099"/>
                </a:solidFill>
                <a:latin typeface="+mj-lt"/>
              </a:rPr>
              <a:t>líneas</a:t>
            </a:r>
            <a:r>
              <a:rPr lang="en-US" altLang="de-DE" dirty="0">
                <a:solidFill>
                  <a:srgbClr val="000099"/>
                </a:solidFill>
                <a:latin typeface="+mj-lt"/>
              </a:rPr>
              <a:t> </a:t>
            </a:r>
            <a:r>
              <a:rPr lang="en-US" altLang="de-DE" dirty="0" err="1">
                <a:solidFill>
                  <a:srgbClr val="000099"/>
                </a:solidFill>
                <a:latin typeface="+mj-lt"/>
              </a:rPr>
              <a:t>cortas</a:t>
            </a:r>
            <a:r>
              <a:rPr lang="en-US" altLang="de-DE" dirty="0">
                <a:solidFill>
                  <a:srgbClr val="000099"/>
                </a:solidFill>
                <a:latin typeface="+mj-lt"/>
              </a:rPr>
              <a:t> </a:t>
            </a:r>
            <a:r>
              <a:rPr lang="en-US" altLang="de-DE" b="1" dirty="0">
                <a:solidFill>
                  <a:srgbClr val="000099"/>
                </a:solidFill>
                <a:latin typeface="+mj-lt"/>
              </a:rPr>
              <a:t>impresas </a:t>
            </a:r>
            <a:r>
              <a:rPr lang="en-US" altLang="de-DE" b="1" dirty="0" err="1">
                <a:solidFill>
                  <a:srgbClr val="000099"/>
                </a:solidFill>
                <a:latin typeface="+mj-lt"/>
              </a:rPr>
              <a:t>en</a:t>
            </a:r>
            <a:r>
              <a:rPr lang="en-US" altLang="de-DE" b="1" dirty="0">
                <a:solidFill>
                  <a:srgbClr val="000099"/>
                </a:solidFill>
                <a:latin typeface="+mj-lt"/>
              </a:rPr>
              <a:t> relieve </a:t>
            </a:r>
            <a:r>
              <a:rPr lang="en-US" altLang="de-DE" dirty="0" err="1">
                <a:solidFill>
                  <a:srgbClr val="000099"/>
                </a:solidFill>
                <a:latin typeface="+mj-lt"/>
              </a:rPr>
              <a:t>en</a:t>
            </a:r>
            <a:r>
              <a:rPr lang="en-US" altLang="de-DE" dirty="0">
                <a:solidFill>
                  <a:srgbClr val="000099"/>
                </a:solidFill>
                <a:latin typeface="+mj-lt"/>
              </a:rPr>
              <a:t> los </a:t>
            </a:r>
            <a:r>
              <a:rPr lang="en-US" altLang="de-DE" dirty="0" err="1">
                <a:solidFill>
                  <a:srgbClr val="000099"/>
                </a:solidFill>
                <a:latin typeface="+mj-lt"/>
              </a:rPr>
              <a:t>bordes</a:t>
            </a:r>
            <a:r>
              <a:rPr lang="en-US" altLang="de-DE" dirty="0">
                <a:solidFill>
                  <a:srgbClr val="000099"/>
                </a:solidFill>
                <a:latin typeface="+mj-lt"/>
              </a:rPr>
              <a:t> </a:t>
            </a:r>
            <a:r>
              <a:rPr lang="en-US" altLang="de-DE" dirty="0" err="1">
                <a:solidFill>
                  <a:srgbClr val="000099"/>
                </a:solidFill>
                <a:latin typeface="+mj-lt"/>
              </a:rPr>
              <a:t>izquierdo</a:t>
            </a:r>
            <a:r>
              <a:rPr lang="en-US" altLang="de-DE" dirty="0">
                <a:solidFill>
                  <a:srgbClr val="000099"/>
                </a:solidFill>
                <a:latin typeface="+mj-lt"/>
              </a:rPr>
              <a:t> y derecho.</a:t>
            </a:r>
            <a:endParaRPr lang="es-ES" altLang="de-DE" dirty="0">
              <a:solidFill>
                <a:srgbClr val="000099"/>
              </a:solidFill>
              <a:latin typeface="+mj-lt"/>
            </a:endParaRPr>
          </a:p>
        </p:txBody>
      </p:sp>
      <p:sp>
        <p:nvSpPr>
          <p:cNvPr id="17" name="Rechteck 16"/>
          <p:cNvSpPr/>
          <p:nvPr/>
        </p:nvSpPr>
        <p:spPr>
          <a:xfrm>
            <a:off x="2548800" y="278152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32013" y="27828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seguridad</a:t>
            </a:r>
            <a:endParaRPr lang="fr-FR" altLang="de-DE" sz="4000" b="1" dirty="0">
              <a:solidFill>
                <a:srgbClr val="000099"/>
              </a:solidFill>
              <a:latin typeface="+mj-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MIRA</a:t>
            </a:r>
          </a:p>
          <a:p>
            <a:pPr algn="ctr"/>
            <a:r>
              <a:rPr lang="es-ES" altLang="de-DE" dirty="0">
                <a:solidFill>
                  <a:srgbClr val="000099"/>
                </a:solidFill>
                <a:latin typeface="+mj-lt"/>
              </a:rPr>
              <a:t>Cuando se mira al trasluz, la </a:t>
            </a:r>
            <a:r>
              <a:rPr lang="es-ES" altLang="de-DE" b="1" dirty="0">
                <a:solidFill>
                  <a:srgbClr val="000099"/>
                </a:solidFill>
                <a:latin typeface="+mj-lt"/>
              </a:rPr>
              <a:t>marca de agua </a:t>
            </a:r>
            <a:r>
              <a:rPr lang="es-ES" altLang="de-DE" dirty="0">
                <a:solidFill>
                  <a:srgbClr val="000099"/>
                </a:solidFill>
                <a:latin typeface="+mj-lt"/>
              </a:rPr>
              <a:t>muestra un retrato de Europa y el valor del billete. </a:t>
            </a:r>
          </a:p>
          <a:p>
            <a:pPr algn="ctr"/>
            <a:r>
              <a:rPr lang="es-ES" altLang="de-DE" dirty="0">
                <a:solidFill>
                  <a:srgbClr val="000099"/>
                </a:solidFill>
                <a:latin typeface="+mj-lt"/>
              </a:rPr>
              <a:t>La </a:t>
            </a:r>
            <a:r>
              <a:rPr lang="es-ES" altLang="de-DE" b="1" dirty="0">
                <a:solidFill>
                  <a:srgbClr val="000099"/>
                </a:solidFill>
                <a:latin typeface="+mj-lt"/>
              </a:rPr>
              <a:t>ventana con retrato </a:t>
            </a:r>
            <a:r>
              <a:rPr lang="es-ES" altLang="de-DE" dirty="0">
                <a:solidFill>
                  <a:srgbClr val="000099"/>
                </a:solidFill>
                <a:latin typeface="+mj-lt"/>
              </a:rPr>
              <a:t>revela un retrato de Europa.</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Los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seguridad</a:t>
            </a:r>
            <a:endParaRPr lang="fr-FR" altLang="de-DE" sz="4000" b="1" dirty="0">
              <a:solidFill>
                <a:srgbClr val="000099"/>
              </a:solidFill>
              <a:latin typeface="+mj-lt"/>
            </a:endParaRP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2780454"/>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188585"/>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5"/>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lgn="ctr" eaLnBrk="1" hangingPunct="1">
          <a:defRPr sz="4000" b="1" dirty="0">
            <a:solidFill>
              <a:srgbClr val="000099"/>
            </a:solidFill>
            <a:latin typeface="Gill Sans MT" panose="020B0502020104020203" pitchFamily="34" charset="0"/>
          </a:defRPr>
        </a:defPPr>
      </a:lstStyle>
    </a:txDef>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19</TotalTime>
  <Words>2299</Words>
  <Application>Microsoft Office PowerPoint</Application>
  <PresentationFormat>On-screen Show (4:3)</PresentationFormat>
  <Paragraphs>145</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Dinges, Karin</cp:lastModifiedBy>
  <cp:revision>557</cp:revision>
  <cp:lastPrinted>2015-07-21T13:18:24Z</cp:lastPrinted>
  <dcterms:created xsi:type="dcterms:W3CDTF">2009-03-11T08:26:58Z</dcterms:created>
  <dcterms:modified xsi:type="dcterms:W3CDTF">2015-10-22T08:53:40Z</dcterms:modified>
</cp:coreProperties>
</file>