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8550" autoAdjust="0"/>
    <p:restoredTop sz="80567" autoAdjust="0"/>
  </p:normalViewPr>
  <p:slideViewPr>
    <p:cSldViewPr>
      <p:cViewPr>
        <p:scale>
          <a:sx n="90" d="100"/>
          <a:sy n="90" d="100"/>
        </p:scale>
        <p:origin x="-1075" y="-58"/>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ew-euro-banknotes.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en.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ew-euro-banknotes.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ew-euro-banknotes.eu/Euro-coins2/Euro-coins3/Common-sides/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ew-euro-banknotes.eu/Educational-Publications/Where's-the-coin-fr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ew-euro-banknotes.eu/Europa-Series/The-Myth-of-Europ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This presentation has been designed to help teachers explain the euro banknotes and coins to their pupils. Each slide is accompanied by further information in the notes pages. The presentation can be used in part or as a whole. We hope you find it useful.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More information on the euro banknotes and coins can be found at </a:t>
            </a:r>
            <a:r>
              <a:rPr lang="en-GB" sz="1200" u="sng" kern="1200" dirty="0" smtClean="0">
                <a:solidFill>
                  <a:schemeClr val="tx1"/>
                </a:solidFill>
                <a:effectLst/>
                <a:latin typeface="Arial" charset="0"/>
                <a:ea typeface="+mn-ea"/>
                <a:cs typeface="+mn-cs"/>
                <a:hlinkClick r:id="rId3"/>
              </a:rPr>
              <a:t>http://www.new-euro-banknotes.eu/</a:t>
            </a:r>
            <a:r>
              <a:rPr lang="en-GB" sz="1200" kern="1200" dirty="0" smtClean="0">
                <a:solidFill>
                  <a:schemeClr val="tx1"/>
                </a:solidFill>
                <a:effectLst/>
                <a:latin typeface="Arial" charset="0"/>
                <a:ea typeface="+mn-ea"/>
                <a:cs typeface="+mn-cs"/>
              </a:rPr>
              <a:t> or </a:t>
            </a:r>
            <a:r>
              <a:rPr lang="en-GB" sz="1200" u="sng" kern="1200" dirty="0" smtClean="0">
                <a:solidFill>
                  <a:schemeClr val="tx1"/>
                </a:solidFill>
                <a:effectLst/>
                <a:latin typeface="Arial" charset="0"/>
                <a:ea typeface="+mn-ea"/>
                <a:cs typeface="+mn-cs"/>
                <a:hlinkClick r:id="rId4"/>
              </a:rPr>
              <a:t>https://www.ecb.europa.eu/euro/html/index.en.html</a:t>
            </a:r>
            <a:r>
              <a:rPr lang="en-GB" sz="1200" kern="1200" dirty="0" smtClean="0">
                <a:solidFill>
                  <a:schemeClr val="tx1"/>
                </a:solidFill>
                <a:effectLst/>
                <a:latin typeface="Arial" charset="0"/>
                <a:ea typeface="+mn-ea"/>
                <a:cs typeface="+mn-cs"/>
              </a:rPr>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Click on the image of the banknote to see a film about how to check a €20 banknote for authenticity by tilting it.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dirty="0" smtClean="0"/>
          </a:p>
          <a:p>
            <a:pPr eaLnBrk="1" hangingPunct="1"/>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Here, you can construct a banknote by putting the security features in the right place.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b="0" i="0" u="none" strike="noStrike" kern="1200" dirty="0" smtClean="0">
                <a:solidFill>
                  <a:schemeClr val="tx1"/>
                </a:solidFill>
                <a:effectLst/>
                <a:latin typeface="Arial" charset="0"/>
                <a:ea typeface="+mn-ea"/>
                <a:cs typeface="+mn-cs"/>
              </a:rPr>
              <a:t>The European Central Bank and the central banks of the euro area countries look after the euro. The European Central Bank is located in Frankfurt, Germany. </a:t>
            </a:r>
            <a:r>
              <a:rPr lang="en-US" sz="1200" b="0" i="0" u="none" strike="noStrike" kern="1200" smtClean="0">
                <a:solidFill>
                  <a:schemeClr val="tx1"/>
                </a:solidFill>
                <a:effectLst/>
                <a:latin typeface="Arial" charset="0"/>
                <a:ea typeface="+mn-ea"/>
                <a:cs typeface="+mn-cs"/>
              </a:rPr>
              <a:t>Each country has its own national central bank, usually located in the capital.</a:t>
            </a:r>
            <a:r>
              <a:rPr lang="en-US"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Play Euro Run at </a:t>
            </a:r>
            <a:r>
              <a:rPr lang="en-GB" sz="1200" u="sng" kern="1200" dirty="0" smtClean="0">
                <a:solidFill>
                  <a:schemeClr val="tx1"/>
                </a:solidFill>
                <a:effectLst/>
                <a:latin typeface="Arial" charset="0"/>
                <a:ea typeface="+mn-ea"/>
                <a:cs typeface="+mn-cs"/>
                <a:hlinkClick r:id="rId3"/>
              </a:rPr>
              <a:t>www.new-euro-banknotes.eu</a:t>
            </a:r>
            <a:r>
              <a:rPr lang="en-GB" sz="1200" kern="1200" dirty="0" smtClean="0">
                <a:solidFill>
                  <a:schemeClr val="tx1"/>
                </a:solidFill>
                <a:effectLst/>
                <a:latin typeface="Arial" charset="0"/>
                <a:ea typeface="+mn-ea"/>
                <a:cs typeface="+mn-cs"/>
              </a:rPr>
              <a:t>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European Central Bank and the national central banks of the euro area are organising a competition from 25 November 2015 to 25 February 2016. Encourage your pupils to take part! The top scorers will win a commemorative €20 banknote sealed in a block of transparent acrylic.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Each euro coin has a common European side and a national side. The European side shows a map of Europe and was designed by Luc </a:t>
            </a:r>
            <a:r>
              <a:rPr lang="en-GB" sz="1200" kern="1200" dirty="0" err="1" smtClean="0">
                <a:solidFill>
                  <a:schemeClr val="tx1"/>
                </a:solidFill>
                <a:effectLst/>
                <a:latin typeface="Arial" charset="0"/>
                <a:ea typeface="+mn-ea"/>
                <a:cs typeface="+mn-cs"/>
              </a:rPr>
              <a:t>Luycx</a:t>
            </a:r>
            <a:r>
              <a:rPr lang="en-GB" sz="1200" kern="1200" dirty="0" smtClean="0">
                <a:solidFill>
                  <a:schemeClr val="tx1"/>
                </a:solidFill>
                <a:effectLst/>
                <a:latin typeface="Arial" charset="0"/>
                <a:ea typeface="+mn-ea"/>
                <a:cs typeface="+mn-cs"/>
              </a:rPr>
              <a:t> of the Royal Belgian Mint. The national side shows a famous person or building or a national symbol. Some countries have the same image on all of their coins, while others have different images for different denominations. All euro coins can be used in all euro area countries.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Further information on the coins can be found here: </a:t>
            </a:r>
            <a:r>
              <a:rPr lang="en-GB" sz="1200" u="sng" kern="1200" dirty="0" smtClean="0">
                <a:solidFill>
                  <a:schemeClr val="tx1"/>
                </a:solidFill>
                <a:effectLst/>
                <a:latin typeface="Arial" charset="0"/>
                <a:ea typeface="+mn-ea"/>
                <a:cs typeface="+mn-cs"/>
                <a:hlinkClick r:id="rId3"/>
              </a:rPr>
              <a:t>http://www.new-euro-banknotes.eu/Euro-coins2/Euro-coins3/Common-sides/1-cent</a:t>
            </a:r>
            <a:r>
              <a:rPr lang="en-GB" sz="1200" kern="1200" dirty="0" smtClean="0">
                <a:solidFill>
                  <a:schemeClr val="tx1"/>
                </a:solidFill>
                <a:effectLst/>
                <a:latin typeface="Arial" charset="0"/>
                <a:ea typeface="+mn-ea"/>
                <a:cs typeface="+mn-cs"/>
              </a:rPr>
              <a:t>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euro banknotes and coins first entered circulation in 12 countries in 2002. The introduction of the euro was the largest logistical operation in Europe since the Second World War. </a:t>
            </a:r>
          </a:p>
          <a:p>
            <a:endParaRPr lang="en-GB" sz="1200" b="1"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Idea: </a:t>
            </a:r>
            <a:r>
              <a:rPr lang="en-GB" sz="1200" kern="1200" dirty="0" smtClean="0">
                <a:solidFill>
                  <a:schemeClr val="tx1"/>
                </a:solidFill>
                <a:effectLst/>
                <a:latin typeface="Arial" charset="0"/>
                <a:ea typeface="+mn-ea"/>
                <a:cs typeface="+mn-cs"/>
              </a:rPr>
              <a:t>The different coins on this slide can be moved around. Pupils can be asked to show which coin comes from where. If they are interested in finding out where more coins come from they can also play a game called “Where’s the coin from” at </a:t>
            </a:r>
            <a:r>
              <a:rPr lang="en-GB" sz="1200" u="sng" kern="1200" dirty="0" smtClean="0">
                <a:solidFill>
                  <a:schemeClr val="tx1"/>
                </a:solidFill>
                <a:effectLst/>
                <a:latin typeface="Arial" charset="0"/>
                <a:ea typeface="+mn-ea"/>
                <a:cs typeface="+mn-cs"/>
                <a:hlinkClick r:id="rId4"/>
              </a:rPr>
              <a:t>http://www.new-euro-banknotes.eu/Educational-Publications/Where%27s-the-coin-from</a:t>
            </a:r>
            <a:r>
              <a:rPr lang="en-GB" sz="1200" kern="1200" dirty="0" smtClean="0">
                <a:solidFill>
                  <a:schemeClr val="tx1"/>
                </a:solidFill>
                <a:effectLst/>
                <a:latin typeface="Arial" charset="0"/>
                <a:ea typeface="+mn-ea"/>
                <a:cs typeface="+mn-cs"/>
              </a:rPr>
              <a:t> </a:t>
            </a:r>
          </a:p>
          <a:p>
            <a:endParaRPr lang="en-GB" sz="1200" b="1"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Some information on the national side of the €1 coins:</a:t>
            </a:r>
          </a:p>
          <a:p>
            <a:r>
              <a:rPr lang="en-GB" sz="1200" b="1" kern="1200" dirty="0" smtClean="0">
                <a:solidFill>
                  <a:schemeClr val="tx1"/>
                </a:solidFill>
                <a:effectLst/>
                <a:latin typeface="Arial" charset="0"/>
                <a:ea typeface="+mn-ea"/>
                <a:cs typeface="+mn-cs"/>
              </a:rPr>
              <a:t>Austria: </a:t>
            </a:r>
            <a:r>
              <a:rPr lang="en-GB" sz="1200" kern="1200" dirty="0" smtClean="0">
                <a:solidFill>
                  <a:schemeClr val="tx1"/>
                </a:solidFill>
                <a:effectLst/>
                <a:latin typeface="Arial" charset="0"/>
                <a:ea typeface="+mn-ea"/>
                <a:cs typeface="+mn-cs"/>
              </a:rPr>
              <a:t>The €1 coin shows Wolfgang Amadeus Mozart, the famous Austrian composer, in reference to Austria as a land of music.</a:t>
            </a:r>
          </a:p>
          <a:p>
            <a:r>
              <a:rPr lang="en-GB" sz="1200" b="1" kern="1200" dirty="0" smtClean="0">
                <a:solidFill>
                  <a:schemeClr val="tx1"/>
                </a:solidFill>
                <a:effectLst/>
                <a:latin typeface="Arial" charset="0"/>
                <a:ea typeface="+mn-ea"/>
                <a:cs typeface="+mn-cs"/>
              </a:rPr>
              <a:t>Belgium: </a:t>
            </a:r>
            <a:r>
              <a:rPr lang="en-GB" sz="1200" kern="1200" dirty="0" smtClean="0">
                <a:solidFill>
                  <a:schemeClr val="tx1"/>
                </a:solidFill>
                <a:effectLst/>
                <a:latin typeface="Arial" charset="0"/>
                <a:ea typeface="+mn-ea"/>
                <a:cs typeface="+mn-cs"/>
              </a:rPr>
              <a:t>The Belgian coins show Belgium’s monarch. From 2002 to 2014 they depicted King Albert II. Since 2014 they have shown King Philippe. Coins showing both monarchs are valid. </a:t>
            </a:r>
          </a:p>
          <a:p>
            <a:r>
              <a:rPr lang="en-GB" sz="1200" b="1" kern="1200" dirty="0" smtClean="0">
                <a:solidFill>
                  <a:schemeClr val="tx1"/>
                </a:solidFill>
                <a:effectLst/>
                <a:latin typeface="Arial" charset="0"/>
                <a:ea typeface="+mn-ea"/>
                <a:cs typeface="+mn-cs"/>
              </a:rPr>
              <a:t>Cyprus: </a:t>
            </a:r>
            <a:r>
              <a:rPr lang="en-GB" sz="1200" kern="1200" dirty="0" smtClean="0">
                <a:solidFill>
                  <a:schemeClr val="tx1"/>
                </a:solidFill>
                <a:effectLst/>
                <a:latin typeface="Arial" charset="0"/>
                <a:ea typeface="+mn-ea"/>
                <a:cs typeface="+mn-cs"/>
              </a:rPr>
              <a:t>The €1 and €2 coins depict a cruciform idol from the Chalcolithic period (3000 BC). This characteristic example of the island's prehistoric art reflects Cyprus's place at the heart of civilisation and antiquity. </a:t>
            </a:r>
          </a:p>
          <a:p>
            <a:r>
              <a:rPr lang="en-GB" sz="1200" b="1" kern="1200" dirty="0" smtClean="0">
                <a:solidFill>
                  <a:schemeClr val="tx1"/>
                </a:solidFill>
                <a:effectLst/>
                <a:latin typeface="Arial" charset="0"/>
                <a:ea typeface="+mn-ea"/>
                <a:cs typeface="+mn-cs"/>
              </a:rPr>
              <a:t>Estonia: </a:t>
            </a:r>
            <a:r>
              <a:rPr lang="en-GB" sz="1200" kern="1200" dirty="0" smtClean="0">
                <a:solidFill>
                  <a:schemeClr val="tx1"/>
                </a:solidFill>
                <a:effectLst/>
                <a:latin typeface="Arial" charset="0"/>
                <a:ea typeface="+mn-ea"/>
                <a:cs typeface="+mn-cs"/>
              </a:rPr>
              <a:t>The design for the national side of Estonia’s coins is the same for all denominations. It features a geographical image of Estonia and the word "</a:t>
            </a:r>
            <a:r>
              <a:rPr lang="en-GB" sz="1200" kern="1200" dirty="0" err="1" smtClean="0">
                <a:solidFill>
                  <a:schemeClr val="tx1"/>
                </a:solidFill>
                <a:effectLst/>
                <a:latin typeface="Arial" charset="0"/>
                <a:ea typeface="+mn-ea"/>
                <a:cs typeface="+mn-cs"/>
              </a:rPr>
              <a:t>Eesti</a:t>
            </a:r>
            <a:r>
              <a:rPr lang="en-GB" sz="1200" kern="1200" dirty="0" smtClean="0">
                <a:solidFill>
                  <a:schemeClr val="tx1"/>
                </a:solidFill>
                <a:effectLst/>
                <a:latin typeface="Arial" charset="0"/>
                <a:ea typeface="+mn-ea"/>
                <a:cs typeface="+mn-cs"/>
              </a:rPr>
              <a:t>", which means "Estonia".</a:t>
            </a:r>
          </a:p>
          <a:p>
            <a:r>
              <a:rPr lang="en-GB" sz="1200" b="1" kern="1200" dirty="0" smtClean="0">
                <a:solidFill>
                  <a:schemeClr val="tx1"/>
                </a:solidFill>
                <a:effectLst/>
                <a:latin typeface="Arial" charset="0"/>
                <a:ea typeface="+mn-ea"/>
                <a:cs typeface="+mn-cs"/>
              </a:rPr>
              <a:t>Finland: </a:t>
            </a:r>
            <a:r>
              <a:rPr lang="en-GB" sz="1200" kern="1200" dirty="0" smtClean="0">
                <a:solidFill>
                  <a:schemeClr val="tx1"/>
                </a:solidFill>
                <a:effectLst/>
                <a:latin typeface="Arial" charset="0"/>
                <a:ea typeface="+mn-ea"/>
                <a:cs typeface="+mn-cs"/>
              </a:rPr>
              <a:t>The €1 coin shows two flying swans. The design was taken from a competition entry for a coin to commemorate the 80th anniversary of the independence of Finland.</a:t>
            </a:r>
          </a:p>
          <a:p>
            <a:r>
              <a:rPr lang="en-GB" sz="1200" b="1" kern="1200" dirty="0" smtClean="0">
                <a:solidFill>
                  <a:schemeClr val="tx1"/>
                </a:solidFill>
                <a:effectLst/>
                <a:latin typeface="Arial" charset="0"/>
                <a:ea typeface="+mn-ea"/>
                <a:cs typeface="+mn-cs"/>
              </a:rPr>
              <a:t>France: </a:t>
            </a:r>
            <a:r>
              <a:rPr lang="en-GB" sz="1200" kern="1200" dirty="0" smtClean="0">
                <a:solidFill>
                  <a:schemeClr val="tx1"/>
                </a:solidFill>
                <a:effectLst/>
                <a:latin typeface="Arial" charset="0"/>
                <a:ea typeface="+mn-ea"/>
                <a:cs typeface="+mn-cs"/>
              </a:rPr>
              <a:t>A tree appears on France’s €1 and €2 coins, symbolising life, continuity and growth. It is contained in a hexagon encircled by the motto of the Republic, "</a:t>
            </a:r>
            <a:r>
              <a:rPr lang="en-GB" sz="1200" kern="1200" dirty="0" err="1" smtClean="0">
                <a:solidFill>
                  <a:schemeClr val="tx1"/>
                </a:solidFill>
                <a:effectLst/>
                <a:latin typeface="Arial" charset="0"/>
                <a:ea typeface="+mn-ea"/>
                <a:cs typeface="+mn-cs"/>
              </a:rPr>
              <a:t>Liberté</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Egalité</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Fraternité</a:t>
            </a:r>
            <a:r>
              <a:rPr lang="en-GB" sz="1200" kern="1200" dirty="0" smtClean="0">
                <a:solidFill>
                  <a:schemeClr val="tx1"/>
                </a:solidFill>
                <a:effectLst/>
                <a:latin typeface="Arial" charset="0"/>
                <a:ea typeface="+mn-ea"/>
                <a:cs typeface="+mn-cs"/>
              </a:rPr>
              <a:t>" (Liberty, equality, fraternity).  </a:t>
            </a:r>
          </a:p>
          <a:p>
            <a:r>
              <a:rPr lang="en-GB" sz="1200" b="1" kern="1200" dirty="0" smtClean="0">
                <a:solidFill>
                  <a:schemeClr val="tx1"/>
                </a:solidFill>
                <a:effectLst/>
                <a:latin typeface="Arial" charset="0"/>
                <a:ea typeface="+mn-ea"/>
                <a:cs typeface="+mn-cs"/>
              </a:rPr>
              <a:t>Germany: </a:t>
            </a:r>
            <a:r>
              <a:rPr lang="en-GB" sz="1200" kern="1200" dirty="0" smtClean="0">
                <a:solidFill>
                  <a:schemeClr val="tx1"/>
                </a:solidFill>
                <a:effectLst/>
                <a:latin typeface="Arial" charset="0"/>
                <a:ea typeface="+mn-ea"/>
                <a:cs typeface="+mn-cs"/>
              </a:rPr>
              <a:t>The traditional symbol of German sovereignty, the eagle, surrounded by the stars of Europe, appears on the €1 and €2 coins.</a:t>
            </a:r>
          </a:p>
          <a:p>
            <a:r>
              <a:rPr lang="en-GB" sz="1200" b="1" kern="1200" dirty="0" smtClean="0">
                <a:solidFill>
                  <a:schemeClr val="tx1"/>
                </a:solidFill>
                <a:effectLst/>
                <a:latin typeface="Arial" charset="0"/>
                <a:ea typeface="+mn-ea"/>
                <a:cs typeface="+mn-cs"/>
              </a:rPr>
              <a:t>Greece: </a:t>
            </a:r>
            <a:r>
              <a:rPr lang="en-GB" sz="1200" kern="1200" dirty="0" smtClean="0">
                <a:solidFill>
                  <a:schemeClr val="tx1"/>
                </a:solidFill>
                <a:effectLst/>
                <a:latin typeface="Arial" charset="0"/>
                <a:ea typeface="+mn-ea"/>
                <a:cs typeface="+mn-cs"/>
              </a:rPr>
              <a:t>The image of the owl featured in the design for the €1 coin was copied from an ancient Athenian 4 drachma coin (fifth century BC). </a:t>
            </a:r>
          </a:p>
          <a:p>
            <a:r>
              <a:rPr lang="en-GB" sz="1200" b="1" kern="1200" dirty="0" smtClean="0">
                <a:solidFill>
                  <a:schemeClr val="tx1"/>
                </a:solidFill>
                <a:effectLst/>
                <a:latin typeface="Arial" charset="0"/>
                <a:ea typeface="+mn-ea"/>
                <a:cs typeface="+mn-cs"/>
              </a:rPr>
              <a:t>Ireland: </a:t>
            </a:r>
            <a:r>
              <a:rPr lang="en-GB" sz="1200" kern="1200" dirty="0" smtClean="0">
                <a:solidFill>
                  <a:schemeClr val="tx1"/>
                </a:solidFill>
                <a:effectLst/>
                <a:latin typeface="Arial" charset="0"/>
                <a:ea typeface="+mn-ea"/>
                <a:cs typeface="+mn-cs"/>
              </a:rPr>
              <a:t>Irish coins show the Celtic harp, a traditional symbol of Ireland, decorated with the year of issue and the inscription "Éire" − the Irish word for Ireland.</a:t>
            </a:r>
          </a:p>
          <a:p>
            <a:r>
              <a:rPr lang="en-GB" sz="1200" b="1" kern="1200" dirty="0" smtClean="0">
                <a:solidFill>
                  <a:schemeClr val="tx1"/>
                </a:solidFill>
                <a:effectLst/>
                <a:latin typeface="Arial" charset="0"/>
                <a:ea typeface="+mn-ea"/>
                <a:cs typeface="+mn-cs"/>
              </a:rPr>
              <a:t>Italy: </a:t>
            </a:r>
            <a:r>
              <a:rPr lang="en-GB" sz="1200" kern="1200" dirty="0" smtClean="0">
                <a:solidFill>
                  <a:schemeClr val="tx1"/>
                </a:solidFill>
                <a:effectLst/>
                <a:latin typeface="Arial" charset="0"/>
                <a:ea typeface="+mn-ea"/>
                <a:cs typeface="+mn-cs"/>
              </a:rPr>
              <a:t>The €1 coin shows a famous drawing by Leonardo da Vinci, displayed in the gallery of the Academy in Venice, illustrating the ideal proportions of the human body. </a:t>
            </a:r>
          </a:p>
          <a:p>
            <a:r>
              <a:rPr lang="en-GB" sz="1200" b="1" kern="1200" dirty="0" smtClean="0">
                <a:solidFill>
                  <a:schemeClr val="tx1"/>
                </a:solidFill>
                <a:effectLst/>
                <a:latin typeface="Arial" charset="0"/>
                <a:ea typeface="+mn-ea"/>
                <a:cs typeface="+mn-cs"/>
              </a:rPr>
              <a:t>Latvia: </a:t>
            </a:r>
            <a:r>
              <a:rPr lang="en-GB" sz="1200" kern="1200" dirty="0" smtClean="0">
                <a:solidFill>
                  <a:schemeClr val="tx1"/>
                </a:solidFill>
                <a:effectLst/>
                <a:latin typeface="Arial" charset="0"/>
                <a:ea typeface="+mn-ea"/>
                <a:cs typeface="+mn-cs"/>
              </a:rPr>
              <a:t>The €1 coin features a Latvian folk maiden. This image was originally used on the silver 5 </a:t>
            </a:r>
            <a:r>
              <a:rPr lang="en-GB" sz="1200" kern="1200" dirty="0" err="1" smtClean="0">
                <a:solidFill>
                  <a:schemeClr val="tx1"/>
                </a:solidFill>
                <a:effectLst/>
                <a:latin typeface="Arial" charset="0"/>
                <a:ea typeface="+mn-ea"/>
                <a:cs typeface="+mn-cs"/>
              </a:rPr>
              <a:t>lats</a:t>
            </a:r>
            <a:r>
              <a:rPr lang="en-GB" sz="1200" kern="1200" dirty="0" smtClean="0">
                <a:solidFill>
                  <a:schemeClr val="tx1"/>
                </a:solidFill>
                <a:effectLst/>
                <a:latin typeface="Arial" charset="0"/>
                <a:ea typeface="+mn-ea"/>
                <a:cs typeface="+mn-cs"/>
              </a:rPr>
              <a:t> coin in 1929. </a:t>
            </a:r>
          </a:p>
          <a:p>
            <a:r>
              <a:rPr lang="en-GB" sz="1200" b="1" kern="1200" dirty="0" smtClean="0">
                <a:solidFill>
                  <a:schemeClr val="tx1"/>
                </a:solidFill>
                <a:effectLst/>
                <a:latin typeface="Arial" charset="0"/>
                <a:ea typeface="+mn-ea"/>
                <a:cs typeface="+mn-cs"/>
              </a:rPr>
              <a:t>Lithuania: </a:t>
            </a:r>
            <a:r>
              <a:rPr lang="en-GB" sz="1200" kern="1200" dirty="0" smtClean="0">
                <a:solidFill>
                  <a:schemeClr val="tx1"/>
                </a:solidFill>
                <a:effectLst/>
                <a:latin typeface="Arial" charset="0"/>
                <a:ea typeface="+mn-ea"/>
                <a:cs typeface="+mn-cs"/>
              </a:rPr>
              <a:t>Lithuania’s euro coins show the coat of arms of the Republic of Lithuania, </a:t>
            </a:r>
            <a:r>
              <a:rPr lang="en-GB" sz="1200" kern="1200" dirty="0" err="1" smtClean="0">
                <a:solidFill>
                  <a:schemeClr val="tx1"/>
                </a:solidFill>
                <a:effectLst/>
                <a:latin typeface="Arial" charset="0"/>
                <a:ea typeface="+mn-ea"/>
                <a:cs typeface="+mn-cs"/>
              </a:rPr>
              <a:t>Vytis</a:t>
            </a:r>
            <a:r>
              <a:rPr lang="en-GB" sz="1200" kern="1200" dirty="0" smtClean="0">
                <a:solidFill>
                  <a:schemeClr val="tx1"/>
                </a:solidFill>
                <a:effectLst/>
                <a:latin typeface="Arial" charset="0"/>
                <a:ea typeface="+mn-ea"/>
                <a:cs typeface="+mn-cs"/>
              </a:rPr>
              <a:t>, the country of issuance "LIETUVA" and the year of issuance "2015". </a:t>
            </a:r>
          </a:p>
          <a:p>
            <a:r>
              <a:rPr lang="en-GB" sz="1200" b="1" kern="1200" dirty="0" smtClean="0">
                <a:solidFill>
                  <a:schemeClr val="tx1"/>
                </a:solidFill>
                <a:effectLst/>
                <a:latin typeface="Arial" charset="0"/>
                <a:ea typeface="+mn-ea"/>
                <a:cs typeface="+mn-cs"/>
              </a:rPr>
              <a:t>Luxembourg: </a:t>
            </a:r>
            <a:r>
              <a:rPr lang="en-GB" sz="1200" kern="1200" dirty="0" smtClean="0">
                <a:solidFill>
                  <a:schemeClr val="tx1"/>
                </a:solidFill>
                <a:effectLst/>
                <a:latin typeface="Arial" charset="0"/>
                <a:ea typeface="+mn-ea"/>
                <a:cs typeface="+mn-cs"/>
              </a:rPr>
              <a:t>All the Luxembourg coins bear the profile of His Royal Highness Grand Duke Henri. They also bear the year of issue and the word "Luxembourg" written in Luxembourgish ("</a:t>
            </a:r>
            <a:r>
              <a:rPr lang="en-GB" sz="1200" kern="1200" dirty="0" err="1" smtClean="0">
                <a:solidFill>
                  <a:schemeClr val="tx1"/>
                </a:solidFill>
                <a:effectLst/>
                <a:latin typeface="Arial" charset="0"/>
                <a:ea typeface="+mn-ea"/>
                <a:cs typeface="+mn-cs"/>
              </a:rPr>
              <a:t>Lëtzebuerg</a:t>
            </a:r>
            <a:r>
              <a:rPr lang="en-GB" sz="1200" kern="1200" dirty="0" smtClean="0">
                <a:solidFill>
                  <a:schemeClr val="tx1"/>
                </a:solidFill>
                <a:effectLst/>
                <a:latin typeface="Arial" charset="0"/>
                <a:ea typeface="+mn-ea"/>
                <a:cs typeface="+mn-cs"/>
              </a:rPr>
              <a:t>").</a:t>
            </a:r>
          </a:p>
          <a:p>
            <a:r>
              <a:rPr lang="en-GB" sz="1200" b="1" kern="1200" dirty="0" smtClean="0">
                <a:solidFill>
                  <a:schemeClr val="tx1"/>
                </a:solidFill>
                <a:effectLst/>
                <a:latin typeface="Arial" charset="0"/>
                <a:ea typeface="+mn-ea"/>
                <a:cs typeface="+mn-cs"/>
              </a:rPr>
              <a:t>Malta: </a:t>
            </a:r>
            <a:r>
              <a:rPr lang="en-GB" sz="1200" kern="1200" dirty="0" smtClean="0">
                <a:solidFill>
                  <a:schemeClr val="tx1"/>
                </a:solidFill>
                <a:effectLst/>
                <a:latin typeface="Arial" charset="0"/>
                <a:ea typeface="+mn-ea"/>
                <a:cs typeface="+mn-cs"/>
              </a:rPr>
              <a:t>The €1 and €2 coins show the emblem used by the Sovereign Order of Malta. During the Order's rule over Malta, between 1530 and 1798, the eight-pointed cross became associated with the island and is now often referred to as the Maltese Cross. </a:t>
            </a:r>
          </a:p>
          <a:p>
            <a:r>
              <a:rPr lang="en-GB" sz="1200" b="1" kern="1200" dirty="0" smtClean="0">
                <a:solidFill>
                  <a:schemeClr val="tx1"/>
                </a:solidFill>
                <a:effectLst/>
                <a:latin typeface="Arial" charset="0"/>
                <a:ea typeface="+mn-ea"/>
                <a:cs typeface="+mn-cs"/>
              </a:rPr>
              <a:t>Netherlands: </a:t>
            </a:r>
            <a:r>
              <a:rPr lang="en-GB" sz="1200" kern="1200" dirty="0" smtClean="0">
                <a:solidFill>
                  <a:schemeClr val="tx1"/>
                </a:solidFill>
                <a:effectLst/>
                <a:latin typeface="Arial" charset="0"/>
                <a:ea typeface="+mn-ea"/>
                <a:cs typeface="+mn-cs"/>
              </a:rPr>
              <a:t>Euro coins from the Netherlands depict the Dutch monarch. From 2002 until 2014, they showed Queen Beatrix. From 2014 they show King Willem-Alexander. Coins displaying the image of both monarchs are valid. </a:t>
            </a:r>
          </a:p>
          <a:p>
            <a:r>
              <a:rPr lang="en-GB" sz="1200" b="1" kern="1200" dirty="0" smtClean="0">
                <a:solidFill>
                  <a:schemeClr val="tx1"/>
                </a:solidFill>
                <a:effectLst/>
                <a:latin typeface="Arial" charset="0"/>
                <a:ea typeface="+mn-ea"/>
                <a:cs typeface="+mn-cs"/>
              </a:rPr>
              <a:t>Portugal: </a:t>
            </a:r>
            <a:r>
              <a:rPr lang="en-GB" sz="1200" kern="1200" dirty="0" smtClean="0">
                <a:solidFill>
                  <a:schemeClr val="tx1"/>
                </a:solidFill>
                <a:effectLst/>
                <a:latin typeface="Arial" charset="0"/>
                <a:ea typeface="+mn-ea"/>
                <a:cs typeface="+mn-cs"/>
              </a:rPr>
              <a:t>The country's castles and coats of arms are set amid the European stars on the €1 and €2 coins. This symbolises dialogue, the exchange of values and the dynamics of the building of Europe. The centrepiece is the royal seal of 1144. </a:t>
            </a:r>
          </a:p>
          <a:p>
            <a:r>
              <a:rPr lang="en-GB" sz="1200" b="1" kern="1200" dirty="0" smtClean="0">
                <a:solidFill>
                  <a:schemeClr val="tx1"/>
                </a:solidFill>
                <a:effectLst/>
                <a:latin typeface="Arial" charset="0"/>
                <a:ea typeface="+mn-ea"/>
                <a:cs typeface="+mn-cs"/>
              </a:rPr>
              <a:t>Slovakia: </a:t>
            </a:r>
            <a:r>
              <a:rPr lang="en-GB" sz="1200" kern="1200" dirty="0" smtClean="0">
                <a:solidFill>
                  <a:schemeClr val="tx1"/>
                </a:solidFill>
                <a:effectLst/>
                <a:latin typeface="Arial" charset="0"/>
                <a:ea typeface="+mn-ea"/>
                <a:cs typeface="+mn-cs"/>
              </a:rPr>
              <a:t>The €1 and €2 coins depict a double cross on three hills, as featured in the national emblem of Slovakia. </a:t>
            </a:r>
          </a:p>
          <a:p>
            <a:r>
              <a:rPr lang="en-GB" sz="1200" b="1" kern="1200" dirty="0" smtClean="0">
                <a:solidFill>
                  <a:schemeClr val="tx1"/>
                </a:solidFill>
                <a:effectLst/>
                <a:latin typeface="Arial" charset="0"/>
                <a:ea typeface="+mn-ea"/>
                <a:cs typeface="+mn-cs"/>
              </a:rPr>
              <a:t>Slovenia: </a:t>
            </a:r>
            <a:r>
              <a:rPr lang="en-GB" sz="1200" kern="1200" dirty="0" smtClean="0">
                <a:solidFill>
                  <a:schemeClr val="tx1"/>
                </a:solidFill>
                <a:effectLst/>
                <a:latin typeface="Arial" charset="0"/>
                <a:ea typeface="+mn-ea"/>
                <a:cs typeface="+mn-cs"/>
              </a:rPr>
              <a:t>The €1 coin bears a portrait of </a:t>
            </a:r>
            <a:r>
              <a:rPr lang="en-GB" sz="1200" kern="1200" dirty="0" err="1" smtClean="0">
                <a:solidFill>
                  <a:schemeClr val="tx1"/>
                </a:solidFill>
                <a:effectLst/>
                <a:latin typeface="Arial" charset="0"/>
                <a:ea typeface="+mn-ea"/>
                <a:cs typeface="+mn-cs"/>
              </a:rPr>
              <a:t>Primož</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Trubar</a:t>
            </a:r>
            <a:r>
              <a:rPr lang="en-GB" sz="1200" kern="1200" dirty="0" smtClean="0">
                <a:solidFill>
                  <a:schemeClr val="tx1"/>
                </a:solidFill>
                <a:effectLst/>
                <a:latin typeface="Arial" charset="0"/>
                <a:ea typeface="+mn-ea"/>
                <a:cs typeface="+mn-cs"/>
              </a:rPr>
              <a:t>, author of the first book printed in Slovene. </a:t>
            </a:r>
          </a:p>
          <a:p>
            <a:r>
              <a:rPr lang="en-GB" sz="1200" b="1" kern="1200" dirty="0" smtClean="0">
                <a:solidFill>
                  <a:schemeClr val="tx1"/>
                </a:solidFill>
                <a:effectLst/>
                <a:latin typeface="Arial" charset="0"/>
                <a:ea typeface="+mn-ea"/>
                <a:cs typeface="+mn-cs"/>
              </a:rPr>
              <a:t>Spain: </a:t>
            </a:r>
            <a:r>
              <a:rPr lang="en-GB" sz="1200" kern="1200" dirty="0" smtClean="0">
                <a:solidFill>
                  <a:schemeClr val="tx1"/>
                </a:solidFill>
                <a:effectLst/>
                <a:latin typeface="Arial" charset="0"/>
                <a:ea typeface="+mn-ea"/>
                <a:cs typeface="+mn-cs"/>
              </a:rPr>
              <a:t>The €1 and €2 coins bear a portrait of the Spanish monarch. From 2002 to 2015, the coins showed King Juan Carlos I, while since 2015 they have shown King Felipe VI. Coins bearing both portraits are valid.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There are seven denominations of euro banknotes: €5, €10, €20, €50, €100, €200 and €500. The banknotes feature architectural styles from different periods in Europe's history in ascending chronological order. The €5 banknote shows the architectural style of ancient Greece and Rome, the €10 shows the Romanesque period (10th to 13th centuries) and the €20 shows the Gothic period (13th to 16th centuries), continuing up to the €500, which shows modern architecture. </a:t>
            </a:r>
            <a:r>
              <a:rPr lang="en-GB" sz="1200" i="1" u="sng" kern="1200" dirty="0" smtClean="0">
                <a:solidFill>
                  <a:schemeClr val="tx1"/>
                </a:solidFill>
                <a:effectLst/>
                <a:latin typeface="Arial" charset="0"/>
                <a:ea typeface="+mn-ea"/>
                <a:cs typeface="+mn-cs"/>
              </a:rPr>
              <a:t>The architectural elements on the euro banknotes are stylised representations</a:t>
            </a:r>
            <a:r>
              <a:rPr lang="en-GB" sz="1200" kern="1200" dirty="0" smtClean="0">
                <a:solidFill>
                  <a:schemeClr val="tx1"/>
                </a:solidFill>
                <a:effectLst/>
                <a:latin typeface="Arial" charset="0"/>
                <a:ea typeface="+mn-ea"/>
                <a:cs typeface="+mn-cs"/>
              </a:rPr>
              <a:t> – none of them show exact representations of an existing building. The pictures here are indicative of the general architectural style shown on each banknote.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first euro banknotes were designed by Robert </a:t>
            </a:r>
            <a:r>
              <a:rPr lang="en-GB" sz="1200" kern="1200" dirty="0" err="1" smtClean="0">
                <a:solidFill>
                  <a:schemeClr val="tx1"/>
                </a:solidFill>
                <a:effectLst/>
                <a:latin typeface="Arial" charset="0"/>
                <a:ea typeface="+mn-ea"/>
                <a:cs typeface="+mn-cs"/>
              </a:rPr>
              <a:t>Kalina</a:t>
            </a:r>
            <a:r>
              <a:rPr lang="en-GB" sz="1200" kern="1200" dirty="0" smtClean="0">
                <a:solidFill>
                  <a:schemeClr val="tx1"/>
                </a:solidFill>
                <a:effectLst/>
                <a:latin typeface="Arial" charset="0"/>
                <a:ea typeface="+mn-ea"/>
                <a:cs typeface="+mn-cs"/>
              </a:rPr>
              <a:t> of Austria’s central bank, the </a:t>
            </a:r>
            <a:r>
              <a:rPr lang="en-GB" sz="1200" kern="1200" dirty="0" err="1" smtClean="0">
                <a:solidFill>
                  <a:schemeClr val="tx1"/>
                </a:solidFill>
                <a:effectLst/>
                <a:latin typeface="Arial" charset="0"/>
                <a:ea typeface="+mn-ea"/>
                <a:cs typeface="+mn-cs"/>
              </a:rPr>
              <a:t>Oesterreichische</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Nationalbank</a:t>
            </a:r>
            <a:r>
              <a:rPr lang="en-GB" sz="1200" kern="1200" dirty="0" smtClean="0">
                <a:solidFill>
                  <a:schemeClr val="tx1"/>
                </a:solidFill>
                <a:effectLst/>
                <a:latin typeface="Arial" charset="0"/>
                <a:ea typeface="+mn-ea"/>
                <a:cs typeface="+mn-cs"/>
              </a:rPr>
              <a:t>. They entered into circulation in 2002. All the banknotes are currently being given extra protection with new security features, and their design is being refreshed. The new €5 was issued on 2 May 2013, the new €10 on 23 September 2014 and the new €20 will enter into circulation on 25 November 2015. The remaining denominations will be issued at dates to be determined and announced to the public and cash handlers at a later stage. Both the first and second series of banknotes are legal tender, and any change will be communicated well in advance.  </a:t>
            </a:r>
          </a:p>
          <a:p>
            <a:endParaRPr lang="en-GB" sz="1200" b="1"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Idea: </a:t>
            </a:r>
            <a:r>
              <a:rPr lang="en-GB" sz="1200" kern="1200" dirty="0" smtClean="0">
                <a:solidFill>
                  <a:schemeClr val="tx1"/>
                </a:solidFill>
                <a:effectLst/>
                <a:latin typeface="Arial" charset="0"/>
                <a:ea typeface="+mn-ea"/>
                <a:cs typeface="+mn-cs"/>
              </a:rPr>
              <a:t>You can replace the images here with images from your own country. You can also collect pictures of famous buildings and ask pupils to decide whether they are Classical, Romanesque or Gothic based on their style. </a:t>
            </a:r>
          </a:p>
          <a:p>
            <a:endParaRPr lang="en-GB" sz="1200" b="1"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Some information on the buildings shown on this slide:</a:t>
            </a:r>
            <a:endParaRPr lang="en-GB" sz="1200"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€5 banknote: </a:t>
            </a:r>
            <a:r>
              <a:rPr lang="en-GB" sz="1200" kern="1200" dirty="0" smtClean="0">
                <a:solidFill>
                  <a:schemeClr val="tx1"/>
                </a:solidFill>
                <a:effectLst/>
                <a:latin typeface="Arial" charset="0"/>
                <a:ea typeface="+mn-ea"/>
                <a:cs typeface="+mn-cs"/>
              </a:rPr>
              <a:t>Hadrian’s Arch in Athens, Greece</a:t>
            </a:r>
          </a:p>
          <a:p>
            <a:r>
              <a:rPr lang="en-GB" sz="1200" b="1" kern="1200" dirty="0" smtClean="0">
                <a:solidFill>
                  <a:schemeClr val="tx1"/>
                </a:solidFill>
                <a:effectLst/>
                <a:latin typeface="Arial" charset="0"/>
                <a:ea typeface="+mn-ea"/>
                <a:cs typeface="+mn-cs"/>
              </a:rPr>
              <a:t>€10 banknote: </a:t>
            </a:r>
            <a:r>
              <a:rPr lang="en-GB" sz="1200" kern="1200" dirty="0" smtClean="0">
                <a:solidFill>
                  <a:schemeClr val="tx1"/>
                </a:solidFill>
                <a:effectLst/>
                <a:latin typeface="Arial" charset="0"/>
                <a:ea typeface="+mn-ea"/>
                <a:cs typeface="+mn-cs"/>
              </a:rPr>
              <a:t>The Leaning Tower of Pisa in Italy</a:t>
            </a:r>
          </a:p>
          <a:p>
            <a:r>
              <a:rPr lang="en-GB" sz="1200" b="1" kern="1200" dirty="0" smtClean="0">
                <a:solidFill>
                  <a:schemeClr val="tx1"/>
                </a:solidFill>
                <a:effectLst/>
                <a:latin typeface="Arial" charset="0"/>
                <a:ea typeface="+mn-ea"/>
                <a:cs typeface="+mn-cs"/>
              </a:rPr>
              <a:t>€20 banknote:</a:t>
            </a:r>
            <a:r>
              <a:rPr lang="en-GB" sz="1200" kern="1200" dirty="0" smtClean="0">
                <a:solidFill>
                  <a:schemeClr val="tx1"/>
                </a:solidFill>
                <a:effectLst/>
                <a:latin typeface="Arial" charset="0"/>
                <a:ea typeface="+mn-ea"/>
                <a:cs typeface="+mn-cs"/>
              </a:rPr>
              <a:t> Notre-Dame Cathedral in Paris, France</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Euro banknotes show windows or doorways on the front and bridges on the back. </a:t>
            </a:r>
          </a:p>
          <a:p>
            <a:endParaRPr lang="en-GB" sz="1200" b="1" kern="1200" dirty="0" smtClean="0">
              <a:solidFill>
                <a:schemeClr val="tx1"/>
              </a:solidFill>
              <a:effectLst/>
              <a:latin typeface="Arial" charset="0"/>
              <a:ea typeface="+mn-ea"/>
              <a:cs typeface="+mn-cs"/>
            </a:endParaRPr>
          </a:p>
          <a:p>
            <a:r>
              <a:rPr lang="en-GB" sz="1200" b="1" kern="1200" dirty="0" smtClean="0">
                <a:solidFill>
                  <a:schemeClr val="tx1"/>
                </a:solidFill>
                <a:effectLst/>
                <a:latin typeface="Arial" charset="0"/>
                <a:ea typeface="+mn-ea"/>
                <a:cs typeface="+mn-cs"/>
              </a:rPr>
              <a:t>Idea:</a:t>
            </a:r>
            <a:r>
              <a:rPr lang="en-GB" sz="1200" kern="1200" dirty="0" smtClean="0">
                <a:solidFill>
                  <a:schemeClr val="tx1"/>
                </a:solidFill>
                <a:effectLst/>
                <a:latin typeface="Arial" charset="0"/>
                <a:ea typeface="+mn-ea"/>
                <a:cs typeface="+mn-cs"/>
              </a:rPr>
              <a:t> As with the previous slide you can replace the image of the Renaissance building with an image from your own country. The image is of the Palace of Charles V in the Alhambra, Granada, Spain. </a:t>
            </a:r>
          </a:p>
          <a:p>
            <a:endParaRPr lang="en-GB" b="0" baseline="0" dirty="0" smtClean="0"/>
          </a:p>
          <a:p>
            <a:endParaRPr lang="en-GB" b="1" baseline="0" dirty="0" smtClean="0"/>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windows and doorways on the front of the banknotes and the bridges on the back embody ideas.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windows and doorways symbolise the European spirit of openness and cooperation.</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The bridges symbolise communication between the people of Europe and between Europe and the rest of the world.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dirty="0" smtClean="0">
              <a:solidFill>
                <a:srgbClr val="000099"/>
              </a:solidFill>
              <a:latin typeface="Gill Sans MT"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de-DE" sz="1200" dirty="0" smtClean="0"/>
          </a:p>
          <a:p>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Europa, a figure from Greek mythology, is very important in the new series of banknotes. She appears in the watermark of all the new banknotes. On the new €20 banknote, in circulation as of 25 November 2015, she also appears in the top right hand corner in a new feature called the ‘portrait window’. Hold the banknote against the light to see!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Europa was chosen to feature in the new banknotes because she gave her name to the continent. The image of Europa used comes from an ancient Greek vase which is believed to have been painted around 360 BC in Taranto in the South of Italy. The vase is now in the Louvre Museum in Paris, France. </a:t>
            </a:r>
          </a:p>
          <a:p>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More information on Europa, including a video, can be found here: </a:t>
            </a:r>
            <a:r>
              <a:rPr lang="en-GB" sz="1200" u="sng" kern="1200" dirty="0" smtClean="0">
                <a:solidFill>
                  <a:schemeClr val="tx1"/>
                </a:solidFill>
                <a:effectLst/>
                <a:latin typeface="Arial" charset="0"/>
                <a:ea typeface="+mn-ea"/>
                <a:cs typeface="+mn-cs"/>
                <a:hlinkClick r:id="rId3"/>
              </a:rPr>
              <a:t>http://www.new-euro-banknotes.eu/Europa-Series/The-Myth-of-Europa</a:t>
            </a:r>
            <a:r>
              <a:rPr lang="en-GB" sz="1200" kern="1200" dirty="0" smtClean="0">
                <a:solidFill>
                  <a:schemeClr val="tx1"/>
                </a:solidFill>
                <a:effectLst/>
                <a:latin typeface="Arial" charset="0"/>
                <a:ea typeface="+mn-ea"/>
                <a:cs typeface="+mn-cs"/>
              </a:rPr>
              <a:t>  </a:t>
            </a:r>
          </a:p>
          <a:p>
            <a:endParaRPr lang="en-GB"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It’s easy to check euro banknotes for authenticity. Just feel, look and tilt.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Click on the image of the banknote to see a film about how to check a €20 banknote for authenticity by feeling it. </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smtClean="0">
                <a:solidFill>
                  <a:schemeClr val="tx1"/>
                </a:solidFill>
                <a:effectLst/>
                <a:latin typeface="Arial" charset="0"/>
                <a:ea typeface="+mn-ea"/>
                <a:cs typeface="+mn-cs"/>
              </a:rPr>
              <a:t>Click on the image of the banknote to see a film about how to check a €20 banknote for authenticity by looking at it against the light. </a:t>
            </a:r>
            <a:endParaRPr lang="en-GB"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2.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smtClean="0">
                  <a:solidFill>
                    <a:srgbClr val="000099"/>
                  </a:solidFill>
                  <a:latin typeface="+mn-lt"/>
                </a:rPr>
                <a:t>338 </a:t>
              </a:r>
              <a:r>
                <a:rPr lang="de-DE" altLang="de-DE" sz="2400" b="1" dirty="0" err="1" smtClean="0">
                  <a:solidFill>
                    <a:srgbClr val="000099"/>
                  </a:solidFill>
                  <a:latin typeface="+mn-lt"/>
                </a:rPr>
                <a:t>million</a:t>
              </a:r>
              <a:r>
                <a:rPr lang="de-DE" altLang="de-DE" sz="2400" b="1" dirty="0" smtClean="0">
                  <a:solidFill>
                    <a:srgbClr val="000099"/>
                  </a:solidFill>
                  <a:latin typeface="+mn-lt"/>
                </a:rPr>
                <a:t> </a:t>
              </a:r>
              <a:r>
                <a:rPr lang="de-DE" altLang="de-DE" sz="2400" b="1" dirty="0" err="1" smtClean="0">
                  <a:solidFill>
                    <a:srgbClr val="000099"/>
                  </a:solidFill>
                  <a:latin typeface="+mn-lt"/>
                </a:rPr>
                <a:t>people</a:t>
              </a:r>
              <a:endParaRPr lang="de-DE" altLang="de-DE" sz="2400" b="1" dirty="0">
                <a:solidFill>
                  <a:srgbClr val="000099"/>
                </a:solidFill>
                <a:latin typeface="+mn-lt"/>
              </a:endParaRPr>
            </a:p>
          </p:txBody>
        </p:sp>
      </p:grpSp>
      <p:sp>
        <p:nvSpPr>
          <p:cNvPr id="3" name="TextBox 2"/>
          <p:cNvSpPr txBox="1"/>
          <p:nvPr/>
        </p:nvSpPr>
        <p:spPr>
          <a:xfrm>
            <a:off x="1743245" y="6093296"/>
            <a:ext cx="5647700" cy="646331"/>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sz="3500" b="1" dirty="0">
                <a:solidFill>
                  <a:srgbClr val="000099"/>
                </a:solidFill>
                <a:latin typeface="+mn-lt"/>
              </a:rPr>
              <a:t>One currency – the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187624" y="624938"/>
            <a:ext cx="2456709" cy="1559197"/>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61665"/>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smtClean="0">
                  <a:solidFill>
                    <a:srgbClr val="000099"/>
                  </a:solidFill>
                  <a:latin typeface="+mn-lt"/>
                </a:rPr>
                <a:t>19 countries</a:t>
              </a:r>
              <a:endParaRPr lang="de-DE" altLang="de-DE" sz="2400" b="1" dirty="0">
                <a:solidFill>
                  <a:srgbClr val="000099"/>
                </a:solidFill>
                <a:latin typeface="+mn-lt"/>
              </a:endParaRPr>
            </a:p>
          </p:txBody>
        </p:sp>
      </p:grpSp>
      <p:pic>
        <p:nvPicPr>
          <p:cNvPr id="9" name="Picture 3" descr="O:\Kd2\ECB\Beratung\Direct Marketing\Euro 5 und 10 und 20 Euro School ppt\Praese Material\Our Money Logo\Our_money_2013_EN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294" t="32237"/>
          <a:stretch/>
        </p:blipFill>
        <p:spPr bwMode="auto">
          <a:xfrm>
            <a:off x="108000" y="43200"/>
            <a:ext cx="1742400" cy="8565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Legenden\Legende_EN.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504800" cy="504071"/>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Inseln\Inseln_EN.png"/>
          <p:cNvPicPr>
            <a:picLocks noChangeAspect="1" noChangeArrowheads="1"/>
          </p:cNvPicPr>
          <p:nvPr/>
        </p:nvPicPr>
        <p:blipFill rotWithShape="1">
          <a:blip r:embed="rId11">
            <a:extLst>
              <a:ext uri="{28A0092B-C50C-407E-A947-70E740481C1C}">
                <a14:useLocalDpi xmlns:a14="http://schemas.microsoft.com/office/drawing/2010/main" val="0"/>
              </a:ext>
            </a:extLst>
          </a:blip>
          <a:srcRect r="25750"/>
          <a:stretch/>
        </p:blipFill>
        <p:spPr bwMode="auto">
          <a:xfrm>
            <a:off x="108000" y="4320000"/>
            <a:ext cx="371905"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2913207"/>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1" name="Text Box 6"/>
          <p:cNvSpPr txBox="1">
            <a:spLocks noChangeArrowheads="1"/>
          </p:cNvSpPr>
          <p:nvPr/>
        </p:nvSpPr>
        <p:spPr bwMode="auto">
          <a:xfrm>
            <a:off x="781200" y="1076400"/>
            <a:ext cx="7560839" cy="141577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smtClean="0">
                <a:solidFill>
                  <a:srgbClr val="000099"/>
                </a:solidFill>
                <a:latin typeface="+mn-lt"/>
              </a:rPr>
              <a:t>TILT</a:t>
            </a:r>
          </a:p>
          <a:p>
            <a:pPr algn="ctr"/>
            <a:r>
              <a:rPr lang="en-US" altLang="de-DE" dirty="0" smtClean="0">
                <a:solidFill>
                  <a:srgbClr val="000099"/>
                </a:solidFill>
                <a:latin typeface="+mn-lt"/>
              </a:rPr>
              <a:t>The </a:t>
            </a:r>
            <a:r>
              <a:rPr lang="en-US" altLang="de-DE" b="1" dirty="0" smtClean="0">
                <a:solidFill>
                  <a:srgbClr val="000099"/>
                </a:solidFill>
                <a:latin typeface="+mn-lt"/>
              </a:rPr>
              <a:t>hologram</a:t>
            </a:r>
            <a:r>
              <a:rPr lang="en-US" altLang="de-DE" dirty="0" smtClean="0">
                <a:solidFill>
                  <a:srgbClr val="000099"/>
                </a:solidFill>
                <a:latin typeface="+mn-lt"/>
              </a:rPr>
              <a:t> shows a portrait of Europa and the value. The </a:t>
            </a:r>
            <a:r>
              <a:rPr lang="en-US" altLang="de-DE" b="1" dirty="0" smtClean="0">
                <a:solidFill>
                  <a:srgbClr val="000099"/>
                </a:solidFill>
                <a:latin typeface="+mn-lt"/>
              </a:rPr>
              <a:t>portrait window </a:t>
            </a:r>
            <a:r>
              <a:rPr lang="en-US" altLang="de-DE" dirty="0" smtClean="0">
                <a:solidFill>
                  <a:srgbClr val="000099"/>
                </a:solidFill>
                <a:latin typeface="+mn-lt"/>
              </a:rPr>
              <a:t>shows rainbow-</a:t>
            </a:r>
            <a:r>
              <a:rPr lang="en-US" altLang="de-DE" dirty="0" err="1" smtClean="0">
                <a:solidFill>
                  <a:srgbClr val="000099"/>
                </a:solidFill>
                <a:latin typeface="+mn-lt"/>
              </a:rPr>
              <a:t>coloured</a:t>
            </a:r>
            <a:r>
              <a:rPr lang="en-US" altLang="de-DE" dirty="0" smtClean="0">
                <a:solidFill>
                  <a:srgbClr val="000099"/>
                </a:solidFill>
                <a:latin typeface="+mn-lt"/>
              </a:rPr>
              <a:t> lines when tilted. </a:t>
            </a:r>
            <a:r>
              <a:rPr lang="en-US" altLang="de-DE" dirty="0">
                <a:solidFill>
                  <a:srgbClr val="000099"/>
                </a:solidFill>
                <a:latin typeface="+mn-lt"/>
              </a:rPr>
              <a:t>The </a:t>
            </a:r>
            <a:r>
              <a:rPr lang="en-US" altLang="de-DE" b="1" dirty="0">
                <a:solidFill>
                  <a:srgbClr val="000099"/>
                </a:solidFill>
                <a:latin typeface="+mn-lt"/>
              </a:rPr>
              <a:t>emerald number </a:t>
            </a:r>
            <a:r>
              <a:rPr lang="en-US" altLang="de-DE" dirty="0">
                <a:solidFill>
                  <a:srgbClr val="000099"/>
                </a:solidFill>
                <a:latin typeface="+mn-lt"/>
              </a:rPr>
              <a:t>displays an effect of the light that moves up </a:t>
            </a:r>
            <a:r>
              <a:rPr lang="en-US" altLang="de-DE" dirty="0" smtClean="0">
                <a:solidFill>
                  <a:srgbClr val="000099"/>
                </a:solidFill>
                <a:latin typeface="+mn-lt"/>
              </a:rPr>
              <a:t>and </a:t>
            </a:r>
            <a:r>
              <a:rPr lang="en-US" altLang="de-DE" dirty="0">
                <a:solidFill>
                  <a:srgbClr val="000099"/>
                </a:solidFill>
                <a:latin typeface="+mn-lt"/>
              </a:rPr>
              <a:t>down</a:t>
            </a:r>
            <a:r>
              <a:rPr lang="en-US" altLang="de-DE" dirty="0" smtClean="0">
                <a:solidFill>
                  <a:srgbClr val="000099"/>
                </a:solidFill>
                <a:latin typeface="+mn-lt"/>
              </a:rPr>
              <a:t>.</a:t>
            </a:r>
            <a:endParaRPr lang="en-US" altLang="de-DE" dirty="0">
              <a:solidFill>
                <a:srgbClr val="000099"/>
              </a:solidFill>
              <a:latin typeface="+mn-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a:solidFill>
                  <a:srgbClr val="000099"/>
                </a:solidFill>
                <a:latin typeface="+mn-lt"/>
              </a:rPr>
              <a:t>The Security Features</a:t>
            </a:r>
            <a:endParaRPr lang="en-GB" altLang="de-DE" sz="4000" b="1" dirty="0">
              <a:solidFill>
                <a:srgbClr val="000099"/>
              </a:solidFill>
              <a:latin typeface="+mn-lt"/>
              <a:ea typeface="+mj-ea"/>
              <a:cs typeface="+mj-cs"/>
            </a:endParaRPr>
          </a:p>
        </p:txBody>
      </p:sp>
      <p:sp>
        <p:nvSpPr>
          <p:cNvPr id="19" name="Rechteck 18"/>
          <p:cNvSpPr/>
          <p:nvPr/>
        </p:nvSpPr>
        <p:spPr>
          <a:xfrm>
            <a:off x="6426356" y="321297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
        <p:nvSpPr>
          <p:cNvPr id="21" name="Rechteck 20"/>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4000" b="1" dirty="0" smtClean="0">
                <a:solidFill>
                  <a:srgbClr val="000099"/>
                </a:solidFill>
                <a:latin typeface="+mn-lt"/>
              </a:rPr>
              <a:t>Put the </a:t>
            </a:r>
            <a:r>
              <a:rPr lang="fr-FR" altLang="de-DE" sz="4000" b="1" dirty="0" err="1" smtClean="0">
                <a:solidFill>
                  <a:srgbClr val="000099"/>
                </a:solidFill>
                <a:latin typeface="+mn-lt"/>
              </a:rPr>
              <a:t>security</a:t>
            </a:r>
            <a:r>
              <a:rPr lang="fr-FR" altLang="de-DE" sz="4000" b="1" dirty="0" smtClean="0">
                <a:solidFill>
                  <a:srgbClr val="000099"/>
                </a:solidFill>
                <a:latin typeface="+mn-lt"/>
              </a:rPr>
              <a:t> </a:t>
            </a:r>
            <a:r>
              <a:rPr lang="fr-FR" altLang="de-DE" sz="4000" b="1" dirty="0" err="1" smtClean="0">
                <a:solidFill>
                  <a:srgbClr val="000099"/>
                </a:solidFill>
                <a:latin typeface="+mn-lt"/>
              </a:rPr>
              <a:t>features</a:t>
            </a:r>
            <a:r>
              <a:rPr lang="fr-FR" altLang="de-DE" sz="4000" b="1" dirty="0" smtClean="0">
                <a:solidFill>
                  <a:srgbClr val="000099"/>
                </a:solidFill>
                <a:latin typeface="+mn-lt"/>
              </a:rPr>
              <a:t> </a:t>
            </a:r>
          </a:p>
          <a:p>
            <a:pPr algn="ctr" eaLnBrk="1" hangingPunct="1">
              <a:spcBef>
                <a:spcPts val="0"/>
              </a:spcBef>
            </a:pPr>
            <a:r>
              <a:rPr lang="fr-FR" altLang="de-DE" sz="4000" b="1" dirty="0" smtClean="0">
                <a:solidFill>
                  <a:srgbClr val="000099"/>
                </a:solidFill>
                <a:latin typeface="+mn-lt"/>
              </a:rPr>
              <a:t>in the right place !</a:t>
            </a:r>
            <a:endParaRPr lang="fr-FR" altLang="de-DE" sz="4000" b="1" dirty="0">
              <a:solidFill>
                <a:srgbClr val="000099"/>
              </a:solidFill>
              <a:latin typeface="+mn-lt"/>
            </a:endParaRP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n-lt"/>
              </a:rPr>
              <a:t>Watermark</a:t>
            </a: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n-lt"/>
              </a:rPr>
              <a:t>Hologram</a:t>
            </a:r>
          </a:p>
        </p:txBody>
      </p:sp>
      <p:sp>
        <p:nvSpPr>
          <p:cNvPr id="14342" name="Text Box 31"/>
          <p:cNvSpPr txBox="1">
            <a:spLocks noChangeArrowheads="1"/>
          </p:cNvSpPr>
          <p:nvPr/>
        </p:nvSpPr>
        <p:spPr bwMode="auto">
          <a:xfrm>
            <a:off x="518587" y="6306543"/>
            <a:ext cx="14033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n-lt"/>
              </a:rPr>
              <a:t>Raised print</a:t>
            </a:r>
          </a:p>
        </p:txBody>
      </p:sp>
      <p:sp>
        <p:nvSpPr>
          <p:cNvPr id="14343" name="Text Box 58"/>
          <p:cNvSpPr txBox="1">
            <a:spLocks noChangeArrowheads="1"/>
          </p:cNvSpPr>
          <p:nvPr/>
        </p:nvSpPr>
        <p:spPr bwMode="auto">
          <a:xfrm>
            <a:off x="231179" y="4242991"/>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n-lt"/>
              </a:rPr>
              <a:t>Emerald number</a:t>
            </a:r>
          </a:p>
        </p:txBody>
      </p:sp>
      <p:sp>
        <p:nvSpPr>
          <p:cNvPr id="31" name="Text Box 58"/>
          <p:cNvSpPr txBox="1">
            <a:spLocks noChangeArrowheads="1"/>
          </p:cNvSpPr>
          <p:nvPr/>
        </p:nvSpPr>
        <p:spPr bwMode="auto">
          <a:xfrm>
            <a:off x="6372200" y="6142760"/>
            <a:ext cx="17696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smtClean="0">
                <a:solidFill>
                  <a:srgbClr val="000099"/>
                </a:solidFill>
                <a:latin typeface="+mn-lt"/>
              </a:rPr>
              <a:t>Portrait window</a:t>
            </a:r>
            <a:endParaRPr lang="en-GB" altLang="de-DE" sz="1600" b="1" dirty="0">
              <a:solidFill>
                <a:srgbClr val="000099"/>
              </a:solidFill>
              <a:latin typeface="+mn-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132343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a:solidFill>
                  <a:srgbClr val="000099"/>
                </a:solidFill>
                <a:latin typeface="+mn-lt"/>
              </a:rPr>
              <a:t>Who looks after </a:t>
            </a:r>
            <a:r>
              <a:rPr lang="en-GB" altLang="de-DE" sz="4000" b="1" dirty="0" smtClean="0">
                <a:solidFill>
                  <a:srgbClr val="000099"/>
                </a:solidFill>
                <a:latin typeface="+mn-lt"/>
              </a:rPr>
              <a:t/>
            </a:r>
            <a:br>
              <a:rPr lang="en-GB" altLang="de-DE" sz="4000" b="1" dirty="0" smtClean="0">
                <a:solidFill>
                  <a:srgbClr val="000099"/>
                </a:solidFill>
                <a:latin typeface="+mn-lt"/>
              </a:rPr>
            </a:br>
            <a:r>
              <a:rPr lang="en-GB" altLang="de-DE" sz="4000" b="1" dirty="0" smtClean="0">
                <a:solidFill>
                  <a:srgbClr val="000099"/>
                </a:solidFill>
                <a:latin typeface="+mn-lt"/>
              </a:rPr>
              <a:t>the </a:t>
            </a:r>
            <a:r>
              <a:rPr lang="en-GB" altLang="de-DE" sz="4000" b="1" dirty="0">
                <a:solidFill>
                  <a:srgbClr val="000099"/>
                </a:solidFill>
                <a:latin typeface="+mn-lt"/>
              </a:rPr>
              <a:t>euro</a:t>
            </a:r>
            <a:r>
              <a:rPr lang="en-GB" altLang="de-DE" sz="4000" b="1" dirty="0" smtClean="0">
                <a:solidFill>
                  <a:srgbClr val="000099"/>
                </a:solidFill>
                <a:latin typeface="+mn-lt"/>
              </a:rPr>
              <a:t>?</a:t>
            </a:r>
            <a:endParaRPr lang="en-GB" altLang="de-DE" sz="4000" b="1" cap="all" dirty="0">
              <a:solidFill>
                <a:srgbClr val="000099"/>
              </a:solidFill>
              <a:latin typeface="+mn-lt"/>
              <a:ea typeface="+mj-ea"/>
              <a:cs typeface="+mj-cs"/>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O:\Kd2\ECB\Beratung\Direct Marketing\Euro 5 und 10 und 20 Euro School ppt\Praese Material\Legenden\Legende_EN.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2271" y="337483"/>
            <a:ext cx="1504800" cy="50407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O:\Kd2\ECB\Beratung\Direct Marketing\Euro 5 und 10 und 20 Euro School ppt\Praese Material\Inseln\Inseln_EN.png"/>
          <p:cNvPicPr>
            <a:picLocks noChangeAspect="1" noChangeArrowheads="1"/>
          </p:cNvPicPr>
          <p:nvPr/>
        </p:nvPicPr>
        <p:blipFill rotWithShape="1">
          <a:blip r:embed="rId25">
            <a:extLst>
              <a:ext uri="{28A0092B-C50C-407E-A947-70E740481C1C}">
                <a14:useLocalDpi xmlns:a14="http://schemas.microsoft.com/office/drawing/2010/main" val="0"/>
              </a:ext>
            </a:extLst>
          </a:blip>
          <a:srcRect r="25750"/>
          <a:stretch/>
        </p:blipFill>
        <p:spPr bwMode="auto">
          <a:xfrm>
            <a:off x="108000" y="4320000"/>
            <a:ext cx="371905" cy="24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New Proof 1 Euro Run PPT\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192" y="2060848"/>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009105" y="6567488"/>
            <a:ext cx="508317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de-DE" sz="1000" dirty="0">
                <a:solidFill>
                  <a:schemeClr val="bg1"/>
                </a:solidFill>
                <a:latin typeface="+mn-lt"/>
              </a:rPr>
              <a:t>© European Central Bank</a:t>
            </a:r>
            <a:r>
              <a:rPr lang="en-GB" altLang="de-DE" sz="1000">
                <a:solidFill>
                  <a:schemeClr val="bg1"/>
                </a:solidFill>
                <a:latin typeface="+mn-lt"/>
              </a:rPr>
              <a:t>, </a:t>
            </a:r>
            <a:r>
              <a:rPr lang="en-GB" altLang="de-DE" sz="1000" smtClean="0">
                <a:solidFill>
                  <a:schemeClr val="bg1"/>
                </a:solidFill>
                <a:latin typeface="+mn-lt"/>
              </a:rPr>
              <a:t>2015 </a:t>
            </a:r>
            <a:r>
              <a:rPr lang="en-GB" altLang="de-DE" sz="1000" dirty="0">
                <a:solidFill>
                  <a:schemeClr val="bg1"/>
                </a:solidFill>
                <a:latin typeface="+mn-lt"/>
              </a:rPr>
              <a:t>(based on an initial concept by the </a:t>
            </a:r>
            <a:r>
              <a:rPr lang="en-GB" altLang="de-DE" sz="1000" dirty="0" err="1">
                <a:solidFill>
                  <a:schemeClr val="bg1"/>
                </a:solidFill>
                <a:latin typeface="+mn-lt"/>
              </a:rPr>
              <a:t>Banque</a:t>
            </a:r>
            <a:r>
              <a:rPr lang="en-GB" altLang="de-DE" sz="1000" dirty="0">
                <a:solidFill>
                  <a:schemeClr val="bg1"/>
                </a:solidFill>
                <a:latin typeface="+mn-lt"/>
              </a:rPr>
              <a:t> de France)</a:t>
            </a:r>
            <a:endParaRPr lang="en-GB" altLang="de-DE" sz="1000" dirty="0">
              <a:latin typeface="+mn-lt"/>
            </a:endParaRPr>
          </a:p>
        </p:txBody>
      </p:sp>
      <p:grpSp>
        <p:nvGrpSpPr>
          <p:cNvPr id="15365" name="Gruppieren 2"/>
          <p:cNvGrpSpPr>
            <a:grpSpLocks/>
          </p:cNvGrpSpPr>
          <p:nvPr/>
        </p:nvGrpSpPr>
        <p:grpSpPr bwMode="auto">
          <a:xfrm rot="190444">
            <a:off x="1449353" y="481202"/>
            <a:ext cx="2812502" cy="1728790"/>
            <a:chOff x="1115265" y="1353757"/>
            <a:chExt cx="3453886"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30662" y="1873939"/>
              <a:ext cx="3138489" cy="8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smtClean="0">
                  <a:solidFill>
                    <a:srgbClr val="000099"/>
                  </a:solidFill>
                  <a:latin typeface="+mn-lt"/>
                </a:rPr>
                <a:t>Play the Euro Run game</a:t>
              </a:r>
              <a:endParaRPr lang="fr-FR" altLang="de-DE" b="1" dirty="0">
                <a:solidFill>
                  <a:srgbClr val="000099"/>
                </a:solidFill>
                <a:latin typeface="+mn-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smtClean="0">
                  <a:solidFill>
                    <a:srgbClr val="000099"/>
                  </a:solidFill>
                  <a:latin typeface="+mn-lt"/>
                </a:rPr>
                <a:t>And find out more!</a:t>
              </a:r>
              <a:endParaRPr lang="fr-FR" altLang="de-DE" b="1" dirty="0">
                <a:solidFill>
                  <a:srgbClr val="000099"/>
                </a:solidFill>
                <a:latin typeface="+mn-lt"/>
              </a:endParaRPr>
            </a:p>
          </p:txBody>
        </p:sp>
      </p:grpSp>
      <p:sp>
        <p:nvSpPr>
          <p:cNvPr id="2" name="Rectangle 1"/>
          <p:cNvSpPr/>
          <p:nvPr/>
        </p:nvSpPr>
        <p:spPr>
          <a:xfrm>
            <a:off x="2878303" y="5553857"/>
            <a:ext cx="3369256"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n-lt"/>
              </a:rPr>
              <a:t>www.new-euro-banknotes.eu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smtClean="0">
                <a:solidFill>
                  <a:srgbClr val="000099"/>
                </a:solidFill>
                <a:latin typeface="+mn-lt"/>
              </a:rPr>
              <a:t>The Euro Coins</a:t>
            </a:r>
            <a:endParaRPr lang="en-GB" altLang="de-DE" sz="4000" b="1" cap="all" dirty="0">
              <a:solidFill>
                <a:srgbClr val="000099"/>
              </a:solidFill>
              <a:latin typeface="+mn-lt"/>
              <a:ea typeface="+mj-ea"/>
              <a:cs typeface="+mj-cs"/>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337815"/>
            <a:ext cx="2160240" cy="1089529"/>
          </a:xfrm>
          <a:prstGeom prst="rect">
            <a:avLst/>
          </a:prstGeom>
        </p:spPr>
        <p:txBody>
          <a:bodyPr wrap="square">
            <a:spAutoFit/>
          </a:bodyPr>
          <a:lstStyle/>
          <a:p>
            <a:pPr lvl="1" algn="ctr">
              <a:lnSpc>
                <a:spcPct val="90000"/>
              </a:lnSpc>
              <a:buClr>
                <a:srgbClr val="FF9900"/>
              </a:buClr>
              <a:buSzPct val="205000"/>
            </a:pPr>
            <a:r>
              <a:rPr lang="en-IE" altLang="de-DE" b="1" dirty="0" smtClean="0">
                <a:solidFill>
                  <a:srgbClr val="000099"/>
                </a:solidFill>
                <a:latin typeface="+mn-lt"/>
              </a:rPr>
              <a:t>Which coin comes from which country? </a:t>
            </a:r>
            <a:endParaRPr lang="en-IE" altLang="de-DE" b="1" dirty="0">
              <a:solidFill>
                <a:srgbClr val="000099"/>
              </a:solidFill>
              <a:latin typeface="+mn-lt"/>
            </a:endParaRP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4" descr="O:\Kd2\ECB\Beratung\Direct Marketing\Euro 5 und 10 und 20 Euro School ppt\Praese Material\Legenden\Legende_EN.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529096" y="281295"/>
            <a:ext cx="1504800" cy="504071"/>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5" descr="O:\Kd2\ECB\Beratung\Direct Marketing\Euro 5 und 10 und 20 Euro School ppt\Praese Material\Inseln\Inseln_EN.png"/>
          <p:cNvPicPr>
            <a:picLocks noChangeAspect="1" noChangeArrowheads="1"/>
          </p:cNvPicPr>
          <p:nvPr/>
        </p:nvPicPr>
        <p:blipFill rotWithShape="1">
          <a:blip r:embed="rId34">
            <a:extLst>
              <a:ext uri="{28A0092B-C50C-407E-A947-70E740481C1C}">
                <a14:useLocalDpi xmlns:a14="http://schemas.microsoft.com/office/drawing/2010/main" val="0"/>
              </a:ext>
            </a:extLst>
          </a:blip>
          <a:srcRect r="25750"/>
          <a:stretch/>
        </p:blipFill>
        <p:spPr bwMode="auto">
          <a:xfrm>
            <a:off x="108000" y="4320000"/>
            <a:ext cx="371905"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rPr>
              <a:t>Ancient Greece and Rome</a:t>
            </a: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smtClean="0">
                <a:solidFill>
                  <a:srgbClr val="000099"/>
                </a:solidFill>
              </a:rPr>
              <a:t>Romanesque</a:t>
            </a:r>
            <a:endParaRPr lang="en-GB" sz="1600" b="1" dirty="0">
              <a:solidFill>
                <a:srgbClr val="000099"/>
              </a:solidFill>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smtClean="0">
                <a:solidFill>
                  <a:srgbClr val="000099"/>
                </a:solidFill>
              </a:rPr>
              <a:t>Gothic</a:t>
            </a:r>
            <a:endParaRPr lang="en-GB" sz="1600" b="1" kern="0" dirty="0">
              <a:solidFill>
                <a:srgbClr val="000099"/>
              </a:solidFill>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smtClean="0">
                <a:solidFill>
                  <a:srgbClr val="000099"/>
                </a:solidFill>
                <a:latin typeface="+mn-lt"/>
              </a:rPr>
              <a:t>The Euro Banknotes </a:t>
            </a:r>
            <a:endParaRPr lang="en-GB" altLang="de-DE" sz="4000" b="1" dirty="0">
              <a:solidFill>
                <a:srgbClr val="000099"/>
              </a:solidFill>
              <a:latin typeface="+mn-lt"/>
              <a:ea typeface="+mj-ea"/>
              <a:cs typeface="+mj-cs"/>
            </a:endParaRP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20985" y="1456787"/>
            <a:ext cx="2520280" cy="1089529"/>
          </a:xfrm>
          <a:prstGeom prst="rect">
            <a:avLst/>
          </a:prstGeom>
        </p:spPr>
        <p:txBody>
          <a:bodyPr wrap="square">
            <a:spAutoFit/>
          </a:bodyPr>
          <a:lstStyle/>
          <a:p>
            <a:pPr lvl="1" algn="ctr">
              <a:lnSpc>
                <a:spcPct val="90000"/>
              </a:lnSpc>
              <a:buClr>
                <a:srgbClr val="FF9900"/>
              </a:buClr>
              <a:buSzPct val="205000"/>
            </a:pPr>
            <a:r>
              <a:rPr lang="en-IE" altLang="de-DE" b="1" dirty="0" smtClean="0">
                <a:solidFill>
                  <a:srgbClr val="000099"/>
                </a:solidFill>
                <a:latin typeface="+mn-lt"/>
              </a:rPr>
              <a:t>They each show a European architectural style </a:t>
            </a:r>
            <a:endParaRPr lang="en-IE" altLang="de-DE" b="1" dirty="0">
              <a:solidFill>
                <a:srgbClr val="000099"/>
              </a:solidFill>
              <a:latin typeface="+mn-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370808" y="379920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smtClean="0">
                <a:solidFill>
                  <a:srgbClr val="000099"/>
                </a:solidFill>
              </a:rPr>
              <a:t>Renaissance</a:t>
            </a:r>
            <a:endParaRPr lang="en-GB" sz="1600" b="1" dirty="0">
              <a:solidFill>
                <a:srgbClr val="000099"/>
              </a:solidFill>
            </a:endParaRPr>
          </a:p>
        </p:txBody>
      </p:sp>
      <p:sp>
        <p:nvSpPr>
          <p:cNvPr id="20" name="TextBox 19"/>
          <p:cNvSpPr txBox="1"/>
          <p:nvPr/>
        </p:nvSpPr>
        <p:spPr>
          <a:xfrm>
            <a:off x="399809" y="6244777"/>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smtClean="0">
                <a:solidFill>
                  <a:srgbClr val="000099"/>
                </a:solidFill>
              </a:rPr>
              <a:t>Baroque</a:t>
            </a:r>
            <a:endParaRPr lang="en-GB" sz="1600" b="1" dirty="0">
              <a:solidFill>
                <a:srgbClr val="000099"/>
              </a:solidFill>
            </a:endParaRPr>
          </a:p>
        </p:txBody>
      </p:sp>
      <p:sp>
        <p:nvSpPr>
          <p:cNvPr id="21" name="TextBox 20"/>
          <p:cNvSpPr txBox="1"/>
          <p:nvPr/>
        </p:nvSpPr>
        <p:spPr>
          <a:xfrm>
            <a:off x="3238138" y="6246225"/>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smtClean="0">
                <a:solidFill>
                  <a:srgbClr val="000099"/>
                </a:solidFill>
              </a:rPr>
              <a:t>19</a:t>
            </a:r>
            <a:r>
              <a:rPr lang="en-GB" sz="1600" b="1" baseline="30000" dirty="0" smtClean="0">
                <a:solidFill>
                  <a:srgbClr val="000099"/>
                </a:solidFill>
              </a:rPr>
              <a:t>th</a:t>
            </a:r>
            <a:r>
              <a:rPr lang="en-GB" sz="1600" b="1" dirty="0" smtClean="0">
                <a:solidFill>
                  <a:srgbClr val="000099"/>
                </a:solidFill>
              </a:rPr>
              <a:t> C – Iron and Glass</a:t>
            </a:r>
            <a:endParaRPr lang="en-GB" sz="1600" b="1" dirty="0">
              <a:solidFill>
                <a:srgbClr val="000099"/>
              </a:solidFill>
            </a:endParaRPr>
          </a:p>
        </p:txBody>
      </p:sp>
      <p:sp>
        <p:nvSpPr>
          <p:cNvPr id="26" name="TextBox 25"/>
          <p:cNvSpPr txBox="1"/>
          <p:nvPr/>
        </p:nvSpPr>
        <p:spPr>
          <a:xfrm>
            <a:off x="6188179" y="6244777"/>
            <a:ext cx="2448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smtClean="0">
                <a:solidFill>
                  <a:srgbClr val="000099"/>
                </a:solidFill>
              </a:rPr>
              <a:t>20</a:t>
            </a:r>
            <a:r>
              <a:rPr lang="en-GB" sz="1600" b="1" baseline="30000" dirty="0" smtClean="0">
                <a:solidFill>
                  <a:srgbClr val="000099"/>
                </a:solidFill>
              </a:rPr>
              <a:t>th</a:t>
            </a:r>
            <a:r>
              <a:rPr lang="en-GB" sz="1600" b="1" dirty="0" smtClean="0">
                <a:solidFill>
                  <a:srgbClr val="000099"/>
                </a:solidFill>
              </a:rPr>
              <a:t> C</a:t>
            </a:r>
            <a:endParaRPr lang="en-GB" sz="1600" b="1" dirty="0">
              <a:solidFill>
                <a:srgbClr val="000099"/>
              </a:solidFill>
            </a:endParaRP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smtClean="0">
                <a:solidFill>
                  <a:srgbClr val="000099"/>
                </a:solidFill>
                <a:latin typeface="+mn-lt"/>
              </a:rPr>
              <a:t>The Euro Banknotes </a:t>
            </a:r>
            <a:endParaRPr lang="en-GB" altLang="de-DE" sz="4000" b="1" dirty="0">
              <a:solidFill>
                <a:srgbClr val="000099"/>
              </a:solidFill>
              <a:latin typeface="+mn-lt"/>
              <a:ea typeface="+mj-ea"/>
              <a:cs typeface="+mj-cs"/>
            </a:endParaRP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385452" y="1148433"/>
            <a:ext cx="2808312" cy="646331"/>
          </a:xfrm>
          <a:prstGeom prst="rect">
            <a:avLst/>
          </a:prstGeom>
        </p:spPr>
        <p:txBody>
          <a:bodyPr wrap="square">
            <a:spAutoFit/>
          </a:bodyPr>
          <a:lstStyle/>
          <a:p>
            <a:pPr algn="ctr"/>
            <a:r>
              <a:rPr lang="en-GB" b="1" dirty="0" smtClean="0">
                <a:solidFill>
                  <a:srgbClr val="000099"/>
                </a:solidFill>
                <a:latin typeface="+mn-lt"/>
              </a:rPr>
              <a:t>They show windows, doorways </a:t>
            </a:r>
            <a:r>
              <a:rPr lang="en-GB" b="1" dirty="0">
                <a:solidFill>
                  <a:srgbClr val="000099"/>
                </a:solidFill>
                <a:latin typeface="+mn-lt"/>
              </a:rPr>
              <a:t>and bridges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buClr>
                <a:srgbClr val="FF9900"/>
              </a:buClr>
              <a:buSzPct val="205000"/>
            </a:pPr>
            <a:r>
              <a:rPr lang="en-GB" sz="1450" b="1" dirty="0">
                <a:solidFill>
                  <a:srgbClr val="000099"/>
                </a:solidFill>
                <a:latin typeface="+mn-lt"/>
              </a:rPr>
              <a:t>The bridges symbolise communication between the people of Europe and between Europe and the rest of the world</a:t>
            </a:r>
            <a:endParaRPr lang="fr-FR" altLang="de-DE" sz="1450" b="1" dirty="0">
              <a:solidFill>
                <a:srgbClr val="000099"/>
              </a:solidFill>
              <a:latin typeface="+mn-lt"/>
            </a:endParaRP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smtClean="0">
                <a:solidFill>
                  <a:srgbClr val="000099"/>
                </a:solidFill>
                <a:latin typeface="+mn-lt"/>
              </a:rPr>
              <a:t>The Euro Banknotes </a:t>
            </a:r>
            <a:endParaRPr lang="en-GB" altLang="de-DE" sz="4000" b="1" dirty="0">
              <a:solidFill>
                <a:srgbClr val="000099"/>
              </a:solidFill>
              <a:latin typeface="+mn-lt"/>
              <a:ea typeface="+mj-ea"/>
              <a:cs typeface="+mj-cs"/>
            </a:endParaRPr>
          </a:p>
        </p:txBody>
      </p:sp>
      <p:grpSp>
        <p:nvGrpSpPr>
          <p:cNvPr id="2" name="Gruppieren 1"/>
          <p:cNvGrpSpPr/>
          <p:nvPr/>
        </p:nvGrpSpPr>
        <p:grpSpPr>
          <a:xfrm>
            <a:off x="5652488" y="1412775"/>
            <a:ext cx="3312000" cy="979200"/>
            <a:chOff x="5652488" y="1412775"/>
            <a:chExt cx="3312000" cy="979200"/>
          </a:xfrm>
        </p:grpSpPr>
        <p:sp>
          <p:nvSpPr>
            <p:cNvPr id="23" name="Text Box 21"/>
            <p:cNvSpPr txBox="1">
              <a:spLocks noChangeArrowheads="1"/>
            </p:cNvSpPr>
            <p:nvPr/>
          </p:nvSpPr>
          <p:spPr bwMode="auto">
            <a:xfrm>
              <a:off x="5652488" y="1412775"/>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sz="1450" dirty="0">
                  <a:solidFill>
                    <a:srgbClr val="000099"/>
                  </a:solidFill>
                  <a:latin typeface="+mn-lt"/>
                </a:rPr>
                <a:t>   </a:t>
              </a:r>
            </a:p>
          </p:txBody>
        </p:sp>
        <p:sp>
          <p:nvSpPr>
            <p:cNvPr id="4" name="Rechteck 3"/>
            <p:cNvSpPr/>
            <p:nvPr/>
          </p:nvSpPr>
          <p:spPr>
            <a:xfrm>
              <a:off x="5652488" y="1495417"/>
              <a:ext cx="3311975" cy="784830"/>
            </a:xfrm>
            <a:prstGeom prst="rect">
              <a:avLst/>
            </a:prstGeom>
          </p:spPr>
          <p:txBody>
            <a:bodyPr wrap="square">
              <a:spAutoFit/>
            </a:bodyPr>
            <a:lstStyle/>
            <a:p>
              <a:pPr algn="ctr"/>
              <a:r>
                <a:rPr lang="en-IE" altLang="de-DE" sz="1450" b="1" dirty="0" smtClean="0">
                  <a:solidFill>
                    <a:srgbClr val="000099"/>
                  </a:solidFill>
                  <a:latin typeface="+mn-lt"/>
                </a:rPr>
                <a:t>The </a:t>
              </a:r>
              <a:r>
                <a:rPr lang="en-IE" altLang="de-DE" sz="1450" b="1" dirty="0">
                  <a:solidFill>
                    <a:srgbClr val="000099"/>
                  </a:solidFill>
                  <a:latin typeface="+mn-lt"/>
                </a:rPr>
                <a:t>windows and </a:t>
              </a:r>
              <a:r>
                <a:rPr lang="en-IE" altLang="de-DE" sz="1450" b="1" dirty="0" smtClean="0">
                  <a:solidFill>
                    <a:srgbClr val="000099"/>
                  </a:solidFill>
                  <a:latin typeface="+mn-lt"/>
                </a:rPr>
                <a:t>doorways </a:t>
              </a:r>
              <a:r>
                <a:rPr lang="en-IE" altLang="de-DE" sz="1450" b="1" dirty="0">
                  <a:solidFill>
                    <a:srgbClr val="000099"/>
                  </a:solidFill>
                  <a:latin typeface="+mn-lt"/>
                </a:rPr>
                <a:t>symbolise the European spirit of openness and cooperation</a:t>
              </a:r>
              <a:endParaRPr lang="de-DE" sz="1450" b="1" dirty="0">
                <a:latin typeface="+mn-lt"/>
              </a:endParaRP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9146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59"/>
            <a:ext cx="2340000" cy="8316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en-GB" sz="1600" b="1" kern="0" dirty="0">
                <a:solidFill>
                  <a:srgbClr val="000099"/>
                </a:solidFill>
              </a:rPr>
              <a:t>Europa is in security features of the new banknotes.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n-lt"/>
              </a:rPr>
              <a:t>Europa</a:t>
            </a:r>
            <a:endParaRPr lang="en-GB" altLang="de-DE" sz="4000" b="1" dirty="0">
              <a:solidFill>
                <a:srgbClr val="000099"/>
              </a:solidFill>
              <a:latin typeface="+mn-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124744"/>
            <a:ext cx="3001037" cy="1569660"/>
          </a:xfrm>
          <a:prstGeom prst="rect">
            <a:avLst/>
          </a:prstGeom>
        </p:spPr>
        <p:txBody>
          <a:bodyPr wrap="square">
            <a:spAutoFit/>
          </a:bodyPr>
          <a:lstStyle/>
          <a:p>
            <a:pPr algn="ctr"/>
            <a:r>
              <a:rPr lang="en-GB" sz="1600" b="1" dirty="0">
                <a:solidFill>
                  <a:srgbClr val="000099"/>
                </a:solidFill>
                <a:latin typeface="+mn-lt"/>
              </a:rPr>
              <a:t>Hi! </a:t>
            </a:r>
            <a:endParaRPr lang="en-GB" sz="1600" b="1" dirty="0" smtClean="0">
              <a:solidFill>
                <a:srgbClr val="000099"/>
              </a:solidFill>
              <a:latin typeface="+mn-lt"/>
            </a:endParaRPr>
          </a:p>
          <a:p>
            <a:pPr algn="ctr"/>
            <a:r>
              <a:rPr lang="en-GB" sz="1600" b="1" dirty="0" smtClean="0">
                <a:solidFill>
                  <a:srgbClr val="000099"/>
                </a:solidFill>
                <a:latin typeface="+mn-lt"/>
              </a:rPr>
              <a:t>My </a:t>
            </a:r>
            <a:r>
              <a:rPr lang="en-GB" sz="1600" b="1" dirty="0">
                <a:solidFill>
                  <a:srgbClr val="000099"/>
                </a:solidFill>
                <a:latin typeface="+mn-lt"/>
              </a:rPr>
              <a:t>name is Europa. </a:t>
            </a:r>
            <a:endParaRPr lang="en-GB" sz="1600" b="1" dirty="0" smtClean="0">
              <a:solidFill>
                <a:srgbClr val="000099"/>
              </a:solidFill>
              <a:latin typeface="+mn-lt"/>
            </a:endParaRPr>
          </a:p>
          <a:p>
            <a:pPr algn="ctr"/>
            <a:r>
              <a:rPr lang="en-GB" sz="1600" b="1" dirty="0" smtClean="0">
                <a:solidFill>
                  <a:srgbClr val="000099"/>
                </a:solidFill>
                <a:latin typeface="+mn-lt"/>
              </a:rPr>
              <a:t>I’m </a:t>
            </a:r>
            <a:r>
              <a:rPr lang="en-GB" sz="1600" b="1" dirty="0">
                <a:solidFill>
                  <a:srgbClr val="000099"/>
                </a:solidFill>
                <a:latin typeface="+mn-lt"/>
              </a:rPr>
              <a:t>a princess from Greek mythology. </a:t>
            </a:r>
            <a:endParaRPr lang="en-GB" sz="1600" b="1" dirty="0" smtClean="0">
              <a:solidFill>
                <a:srgbClr val="000099"/>
              </a:solidFill>
              <a:latin typeface="+mn-lt"/>
            </a:endParaRPr>
          </a:p>
          <a:p>
            <a:pPr algn="ctr"/>
            <a:r>
              <a:rPr lang="en-GB" sz="1600" b="1" dirty="0" smtClean="0">
                <a:solidFill>
                  <a:srgbClr val="000099"/>
                </a:solidFill>
                <a:latin typeface="+mn-lt"/>
              </a:rPr>
              <a:t>I </a:t>
            </a:r>
            <a:r>
              <a:rPr lang="en-GB" sz="1600" b="1" dirty="0">
                <a:solidFill>
                  <a:srgbClr val="000099"/>
                </a:solidFill>
                <a:latin typeface="+mn-lt"/>
              </a:rPr>
              <a:t>gave my name to the continent</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707904" y="5980972"/>
            <a:ext cx="2016224" cy="584775"/>
          </a:xfrm>
          <a:prstGeom prst="rect">
            <a:avLst/>
          </a:prstGeom>
          <a:noFill/>
        </p:spPr>
        <p:txBody>
          <a:bodyPr wrap="square" rtlCol="0">
            <a:spAutoFit/>
          </a:bodyPr>
          <a:lstStyle/>
          <a:p>
            <a:pPr marL="0" indent="0" algn="ctr">
              <a:buFontTx/>
              <a:buNone/>
            </a:pPr>
            <a:r>
              <a:rPr lang="en-GB" sz="1600" b="1" kern="0" dirty="0">
                <a:solidFill>
                  <a:srgbClr val="000099"/>
                </a:solidFill>
                <a:latin typeface="+mn-lt"/>
              </a:rPr>
              <a:t>Greek vase with Europa, Louvre</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 descr="O:\Kd2\ECB\Beratung\Direct Marketing\Euro 5 und 10 und 20 Euro School ppt\Praese Material\Seite8_Fr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4112"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546283" y="1427616"/>
            <a:ext cx="1560747" cy="1551014"/>
            <a:chOff x="4546283" y="1427616"/>
            <a:chExt cx="1560747" cy="1551014"/>
          </a:xfrm>
        </p:grpSpPr>
        <p:pic>
          <p:nvPicPr>
            <p:cNvPr id="20"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951339" y="1809510"/>
              <a:ext cx="1085379" cy="369332"/>
            </a:xfrm>
            <a:prstGeom prst="rect">
              <a:avLst/>
            </a:prstGeom>
          </p:spPr>
          <p:txBody>
            <a:bodyPr wrap="square">
              <a:spAutoFit/>
            </a:bodyPr>
            <a:lstStyle/>
            <a:p>
              <a:pPr algn="ctr"/>
              <a:r>
                <a:rPr lang="en-GB" b="1" dirty="0" smtClean="0">
                  <a:solidFill>
                    <a:srgbClr val="000099"/>
                  </a:solidFill>
                  <a:latin typeface="+mn-lt"/>
                </a:rPr>
                <a:t>look</a:t>
              </a:r>
              <a:r>
                <a:rPr lang="en-GB" b="1" dirty="0">
                  <a:solidFill>
                    <a:srgbClr val="000099"/>
                  </a:solidFill>
                  <a:latin typeface="+mn-lt"/>
                </a:rPr>
                <a:t>…</a:t>
              </a:r>
            </a:p>
          </p:txBody>
        </p:sp>
      </p:gr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6">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427329" y="5809625"/>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4000" b="1" dirty="0">
                <a:solidFill>
                  <a:srgbClr val="000099"/>
                </a:solidFill>
                <a:latin typeface="+mn-lt"/>
              </a:rPr>
              <a:t>Look</a:t>
            </a:r>
          </a:p>
        </p:txBody>
      </p:sp>
      <p:sp>
        <p:nvSpPr>
          <p:cNvPr id="9220" name="Text Box 45"/>
          <p:cNvSpPr txBox="1">
            <a:spLocks noChangeArrowheads="1"/>
          </p:cNvSpPr>
          <p:nvPr/>
        </p:nvSpPr>
        <p:spPr bwMode="auto">
          <a:xfrm>
            <a:off x="380296" y="5809738"/>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4000" b="1" dirty="0" smtClean="0">
                <a:solidFill>
                  <a:srgbClr val="000099"/>
                </a:solidFill>
                <a:latin typeface="+mn-lt"/>
              </a:rPr>
              <a:t>Feel</a:t>
            </a:r>
            <a:endParaRPr lang="en-US" altLang="de-DE" sz="4000" b="1" dirty="0">
              <a:solidFill>
                <a:srgbClr val="000099"/>
              </a:solidFill>
              <a:latin typeface="+mn-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3600" b="1" cap="small" dirty="0" smtClean="0">
                <a:solidFill>
                  <a:srgbClr val="000099"/>
                </a:solidFill>
                <a:latin typeface="+mn-lt"/>
              </a:rPr>
              <a:t> </a:t>
            </a:r>
            <a:r>
              <a:rPr lang="en-GB" altLang="de-DE" sz="3600" b="1" dirty="0" smtClean="0">
                <a:solidFill>
                  <a:srgbClr val="000099"/>
                </a:solidFill>
                <a:latin typeface="+mn-lt"/>
              </a:rPr>
              <a:t>How do you know the </a:t>
            </a:r>
          </a:p>
          <a:p>
            <a:pPr algn="ctr" eaLnBrk="1" hangingPunct="1">
              <a:spcBef>
                <a:spcPts val="0"/>
              </a:spcBef>
            </a:pPr>
            <a:r>
              <a:rPr lang="en-GB" altLang="de-DE" sz="3600" b="1" dirty="0">
                <a:solidFill>
                  <a:srgbClr val="000099"/>
                </a:solidFill>
                <a:latin typeface="+mn-lt"/>
              </a:rPr>
              <a:t>b</a:t>
            </a:r>
            <a:r>
              <a:rPr lang="en-GB" altLang="de-DE" sz="3600" b="1" dirty="0" smtClean="0">
                <a:solidFill>
                  <a:srgbClr val="000099"/>
                </a:solidFill>
                <a:latin typeface="+mn-lt"/>
              </a:rPr>
              <a:t>anknotes are genuine? </a:t>
            </a:r>
            <a:endParaRPr lang="en-GB" altLang="de-DE" sz="3600" b="1" dirty="0">
              <a:solidFill>
                <a:srgbClr val="000099"/>
              </a:solidFill>
              <a:latin typeface="+mn-lt"/>
            </a:endParaRPr>
          </a:p>
        </p:txBody>
      </p:sp>
      <p:grpSp>
        <p:nvGrpSpPr>
          <p:cNvPr id="4" name="Gruppieren 3"/>
          <p:cNvGrpSpPr/>
          <p:nvPr/>
        </p:nvGrpSpPr>
        <p:grpSpPr>
          <a:xfrm>
            <a:off x="1657492" y="1508640"/>
            <a:ext cx="1660063" cy="1542493"/>
            <a:chOff x="1657492" y="1508640"/>
            <a:chExt cx="1660063" cy="1542493"/>
          </a:xfrm>
        </p:grpSpPr>
        <p:pic>
          <p:nvPicPr>
            <p:cNvPr id="17" name="Picture 4" descr="O:\Kd2\ECB\Beratung\Direct Marketing\Euro 5 und 10 und 20 Euro School ppt\Praese Material\Neu 2015 Freisteller\Sprechblas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772816"/>
              <a:ext cx="1402832" cy="646331"/>
            </a:xfrm>
            <a:prstGeom prst="rect">
              <a:avLst/>
            </a:prstGeom>
          </p:spPr>
          <p:txBody>
            <a:bodyPr wrap="square">
              <a:spAutoFit/>
            </a:bodyPr>
            <a:lstStyle/>
            <a:p>
              <a:pPr algn="ctr"/>
              <a:r>
                <a:rPr lang="en-GB" b="1" dirty="0">
                  <a:solidFill>
                    <a:srgbClr val="000099"/>
                  </a:solidFill>
                  <a:latin typeface="+mn-lt"/>
                </a:rPr>
                <a:t>It’s easy</a:t>
              </a:r>
              <a:r>
                <a:rPr lang="en-GB" b="1" dirty="0" smtClean="0">
                  <a:solidFill>
                    <a:srgbClr val="000099"/>
                  </a:solidFill>
                  <a:latin typeface="+mn-lt"/>
                </a:rPr>
                <a:t>! Just feel…</a:t>
              </a:r>
              <a:endParaRPr lang="en-GB" b="1" dirty="0">
                <a:solidFill>
                  <a:srgbClr val="000099"/>
                </a:solidFill>
                <a:latin typeface="+mn-lt"/>
              </a:endParaRPr>
            </a:p>
          </p:txBody>
        </p:sp>
      </p:grpSp>
      <p:grpSp>
        <p:nvGrpSpPr>
          <p:cNvPr id="22" name="Gruppieren 21"/>
          <p:cNvGrpSpPr/>
          <p:nvPr/>
        </p:nvGrpSpPr>
        <p:grpSpPr>
          <a:xfrm rot="1568704">
            <a:off x="6148394" y="1375356"/>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676375" y="1121288"/>
              <a:ext cx="2208157" cy="661659"/>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smtClean="0">
                  <a:solidFill>
                    <a:srgbClr val="000099"/>
                  </a:solidFill>
                  <a:latin typeface="+mn-lt"/>
                </a:rPr>
                <a:t>…</a:t>
              </a:r>
              <a:r>
                <a:rPr lang="de-DE" altLang="de-DE" b="1" dirty="0" err="1" smtClean="0">
                  <a:solidFill>
                    <a:srgbClr val="000099"/>
                  </a:solidFill>
                  <a:latin typeface="+mn-lt"/>
                </a:rPr>
                <a:t>and</a:t>
              </a:r>
              <a:r>
                <a:rPr lang="de-DE" altLang="de-DE" b="1" dirty="0" smtClean="0">
                  <a:solidFill>
                    <a:srgbClr val="000099"/>
                  </a:solidFill>
                  <a:latin typeface="+mn-lt"/>
                </a:rPr>
                <a:t> </a:t>
              </a:r>
              <a:r>
                <a:rPr lang="de-DE" altLang="de-DE" b="1" dirty="0" err="1">
                  <a:solidFill>
                    <a:srgbClr val="000099"/>
                  </a:solidFill>
                  <a:latin typeface="+mn-lt"/>
                </a:rPr>
                <a:t>t</a:t>
              </a:r>
              <a:r>
                <a:rPr lang="de-DE" altLang="de-DE" b="1" dirty="0" err="1" smtClean="0">
                  <a:solidFill>
                    <a:srgbClr val="000099"/>
                  </a:solidFill>
                  <a:latin typeface="+mn-lt"/>
                </a:rPr>
                <a:t>ilt</a:t>
              </a:r>
              <a:r>
                <a:rPr lang="de-DE" altLang="de-DE" b="1" dirty="0" smtClean="0">
                  <a:solidFill>
                    <a:srgbClr val="000099"/>
                  </a:solidFill>
                  <a:latin typeface="+mn-lt"/>
                </a:rPr>
                <a:t>!</a:t>
              </a:r>
              <a:endParaRPr lang="de-DE" altLang="de-DE" b="1" dirty="0">
                <a:solidFill>
                  <a:srgbClr val="000099"/>
                </a:solidFill>
                <a:latin typeface="+mn-lt"/>
              </a:endParaRPr>
            </a:p>
          </p:txBody>
        </p:sp>
      </p:grpSp>
      <p:sp>
        <p:nvSpPr>
          <p:cNvPr id="9219" name="Text Box 44"/>
          <p:cNvSpPr txBox="1">
            <a:spLocks noChangeArrowheads="1"/>
          </p:cNvSpPr>
          <p:nvPr/>
        </p:nvSpPr>
        <p:spPr bwMode="auto">
          <a:xfrm>
            <a:off x="7073048" y="5805264"/>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a:solidFill>
                  <a:srgbClr val="000099"/>
                </a:solidFill>
                <a:latin typeface="+mn-lt"/>
              </a:rPr>
              <a:t>Tilt</a:t>
            </a: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2924944"/>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3"/>
            <a:ext cx="756084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smtClean="0">
                <a:solidFill>
                  <a:srgbClr val="000099"/>
                </a:solidFill>
                <a:latin typeface="+mn-lt"/>
              </a:rPr>
              <a:t>FEEL</a:t>
            </a:r>
          </a:p>
          <a:p>
            <a:pPr algn="ctr"/>
            <a:r>
              <a:rPr lang="en-US" altLang="de-DE" dirty="0">
                <a:solidFill>
                  <a:srgbClr val="000099"/>
                </a:solidFill>
                <a:latin typeface="+mn-lt"/>
              </a:rPr>
              <a:t>The banknote feels crisp and firm. </a:t>
            </a:r>
            <a:endParaRPr lang="en-US" altLang="de-DE" dirty="0" smtClean="0">
              <a:solidFill>
                <a:srgbClr val="000099"/>
              </a:solidFill>
              <a:latin typeface="+mn-lt"/>
            </a:endParaRPr>
          </a:p>
          <a:p>
            <a:pPr algn="ctr"/>
            <a:r>
              <a:rPr lang="en-US" altLang="de-DE" dirty="0" smtClean="0">
                <a:solidFill>
                  <a:srgbClr val="000099"/>
                </a:solidFill>
                <a:latin typeface="+mn-lt"/>
              </a:rPr>
              <a:t>There </a:t>
            </a:r>
            <a:r>
              <a:rPr lang="en-US" altLang="de-DE" dirty="0">
                <a:solidFill>
                  <a:srgbClr val="000099"/>
                </a:solidFill>
                <a:latin typeface="+mn-lt"/>
              </a:rPr>
              <a:t>is</a:t>
            </a:r>
            <a:r>
              <a:rPr lang="en-US" altLang="de-DE" b="1" dirty="0">
                <a:solidFill>
                  <a:srgbClr val="000099"/>
                </a:solidFill>
                <a:latin typeface="+mn-lt"/>
              </a:rPr>
              <a:t> raised print</a:t>
            </a:r>
            <a:r>
              <a:rPr lang="en-US" altLang="de-DE" dirty="0">
                <a:solidFill>
                  <a:srgbClr val="000099"/>
                </a:solidFill>
                <a:latin typeface="+mn-lt"/>
              </a:rPr>
              <a:t> on the left and right edges.</a:t>
            </a:r>
            <a:endParaRPr lang="de-DE" altLang="de-DE" dirty="0">
              <a:solidFill>
                <a:srgbClr val="000099"/>
              </a:solidFill>
              <a:latin typeface="+mn-lt"/>
            </a:endParaRPr>
          </a:p>
        </p:txBody>
      </p:sp>
      <p:sp>
        <p:nvSpPr>
          <p:cNvPr id="17" name="Rechteck 16"/>
          <p:cNvSpPr/>
          <p:nvPr/>
        </p:nvSpPr>
        <p:spPr>
          <a:xfrm>
            <a:off x="2548800" y="2781525"/>
            <a:ext cx="372070" cy="2530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32013" y="2782800"/>
            <a:ext cx="254000" cy="2530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smtClean="0">
                <a:solidFill>
                  <a:srgbClr val="000099"/>
                </a:solidFill>
                <a:latin typeface="+mn-lt"/>
              </a:rPr>
              <a:t>The Security Features</a:t>
            </a:r>
            <a:endParaRPr lang="en-GB" altLang="de-DE" sz="4000" b="1" dirty="0">
              <a:solidFill>
                <a:srgbClr val="000099"/>
              </a:solidFill>
              <a:latin typeface="+mn-lt"/>
              <a:ea typeface="+mj-ea"/>
              <a:cs typeface="+mj-cs"/>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smtClean="0">
                <a:solidFill>
                  <a:srgbClr val="000099"/>
                </a:solidFill>
                <a:latin typeface="+mn-lt"/>
              </a:rPr>
              <a:t>LOOK</a:t>
            </a:r>
          </a:p>
          <a:p>
            <a:pPr algn="ctr"/>
            <a:r>
              <a:rPr lang="en-US" altLang="de-DE" dirty="0" smtClean="0">
                <a:solidFill>
                  <a:srgbClr val="000099"/>
                </a:solidFill>
                <a:latin typeface="+mn-lt"/>
              </a:rPr>
              <a:t>Against </a:t>
            </a:r>
            <a:r>
              <a:rPr lang="en-US" altLang="de-DE" dirty="0">
                <a:solidFill>
                  <a:srgbClr val="000099"/>
                </a:solidFill>
                <a:latin typeface="+mn-lt"/>
              </a:rPr>
              <a:t>the light the </a:t>
            </a:r>
            <a:r>
              <a:rPr lang="en-US" altLang="de-DE" b="1" dirty="0">
                <a:solidFill>
                  <a:srgbClr val="000099"/>
                </a:solidFill>
                <a:latin typeface="+mn-lt"/>
              </a:rPr>
              <a:t>watermark</a:t>
            </a:r>
            <a:r>
              <a:rPr lang="en-US" altLang="de-DE" dirty="0">
                <a:solidFill>
                  <a:srgbClr val="000099"/>
                </a:solidFill>
                <a:latin typeface="+mn-lt"/>
              </a:rPr>
              <a:t> shows </a:t>
            </a:r>
            <a:r>
              <a:rPr lang="en-US" altLang="de-DE" dirty="0" smtClean="0">
                <a:solidFill>
                  <a:srgbClr val="000099"/>
                </a:solidFill>
                <a:latin typeface="+mn-lt"/>
              </a:rPr>
              <a:t/>
            </a:r>
            <a:br>
              <a:rPr lang="en-US" altLang="de-DE" dirty="0" smtClean="0">
                <a:solidFill>
                  <a:srgbClr val="000099"/>
                </a:solidFill>
                <a:latin typeface="+mn-lt"/>
              </a:rPr>
            </a:br>
            <a:r>
              <a:rPr lang="en-US" altLang="de-DE" dirty="0" smtClean="0">
                <a:solidFill>
                  <a:srgbClr val="000099"/>
                </a:solidFill>
                <a:latin typeface="+mn-lt"/>
              </a:rPr>
              <a:t>a </a:t>
            </a:r>
            <a:r>
              <a:rPr lang="en-US" altLang="de-DE" dirty="0">
                <a:solidFill>
                  <a:srgbClr val="000099"/>
                </a:solidFill>
                <a:latin typeface="+mn-lt"/>
              </a:rPr>
              <a:t>portrait of Europa </a:t>
            </a:r>
            <a:r>
              <a:rPr lang="en-US" altLang="de-DE" dirty="0" smtClean="0">
                <a:solidFill>
                  <a:srgbClr val="000099"/>
                </a:solidFill>
                <a:latin typeface="+mn-lt"/>
              </a:rPr>
              <a:t>and </a:t>
            </a:r>
            <a:r>
              <a:rPr lang="en-US" altLang="de-DE" dirty="0">
                <a:solidFill>
                  <a:srgbClr val="000099"/>
                </a:solidFill>
                <a:latin typeface="+mn-lt"/>
              </a:rPr>
              <a:t>the value. </a:t>
            </a:r>
            <a:endParaRPr lang="en-US" altLang="de-DE" dirty="0" smtClean="0">
              <a:solidFill>
                <a:srgbClr val="000099"/>
              </a:solidFill>
              <a:latin typeface="+mn-lt"/>
            </a:endParaRPr>
          </a:p>
          <a:p>
            <a:pPr algn="ctr"/>
            <a:r>
              <a:rPr lang="en-US" altLang="de-DE" dirty="0" smtClean="0">
                <a:solidFill>
                  <a:srgbClr val="000099"/>
                </a:solidFill>
                <a:latin typeface="+mn-lt"/>
              </a:rPr>
              <a:t>The </a:t>
            </a:r>
            <a:r>
              <a:rPr lang="en-US" altLang="de-DE" b="1" dirty="0">
                <a:solidFill>
                  <a:srgbClr val="000099"/>
                </a:solidFill>
                <a:latin typeface="+mn-lt"/>
              </a:rPr>
              <a:t>portrait window</a:t>
            </a:r>
            <a:r>
              <a:rPr lang="en-US" altLang="de-DE" dirty="0">
                <a:solidFill>
                  <a:srgbClr val="000099"/>
                </a:solidFill>
                <a:latin typeface="+mn-lt"/>
              </a:rPr>
              <a:t> reveals a portrait of </a:t>
            </a:r>
            <a:r>
              <a:rPr lang="en-US" altLang="de-DE" dirty="0" smtClean="0">
                <a:solidFill>
                  <a:srgbClr val="000099"/>
                </a:solidFill>
                <a:latin typeface="+mn-lt"/>
              </a:rPr>
              <a:t>Europa</a:t>
            </a:r>
            <a:r>
              <a:rPr lang="en-US" altLang="de-DE" dirty="0">
                <a:solidFill>
                  <a:srgbClr val="000099"/>
                </a:solidFill>
                <a:latin typeface="+mn-lt"/>
              </a:rPr>
              <a:t>.</a:t>
            </a:r>
            <a:endParaRPr lang="de-DE" altLang="de-DE" dirty="0">
              <a:solidFill>
                <a:srgbClr val="000099"/>
              </a:solidFill>
              <a:latin typeface="+mn-lt"/>
            </a:endParaRP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n-lt"/>
              </a:rPr>
              <a:t> </a:t>
            </a:r>
            <a:r>
              <a:rPr lang="en-GB" altLang="de-DE" sz="4000" b="1" dirty="0">
                <a:solidFill>
                  <a:srgbClr val="000099"/>
                </a:solidFill>
                <a:latin typeface="+mn-lt"/>
              </a:rPr>
              <a:t>The Security Features</a:t>
            </a:r>
            <a:endParaRPr lang="en-GB" altLang="de-DE" sz="4000" b="1" dirty="0">
              <a:solidFill>
                <a:srgbClr val="000099"/>
              </a:solidFill>
              <a:latin typeface="+mn-lt"/>
              <a:ea typeface="+mj-ea"/>
              <a:cs typeface="+mj-cs"/>
            </a:endParaRP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21297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5"/>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0</TotalTime>
  <Words>1734</Words>
  <Application>Microsoft Office PowerPoint</Application>
  <PresentationFormat>On-screen Show (4:3)</PresentationFormat>
  <Paragraphs>144</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Artiles Reyes, Sarai</cp:lastModifiedBy>
  <cp:revision>549</cp:revision>
  <cp:lastPrinted>2015-07-21T13:18:24Z</cp:lastPrinted>
  <dcterms:created xsi:type="dcterms:W3CDTF">2009-03-11T08:26:58Z</dcterms:created>
  <dcterms:modified xsi:type="dcterms:W3CDTF">2015-10-06T11:36:03Z</dcterms:modified>
</cp:coreProperties>
</file>